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5" r:id="rId3"/>
    <p:sldId id="258" r:id="rId4"/>
    <p:sldId id="259" r:id="rId5"/>
    <p:sldId id="260" r:id="rId6"/>
    <p:sldId id="268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905"/>
    <a:srgbClr val="A34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 snapToObject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9CB890-982A-D648-9F42-992F6C501F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3520DD-3E42-344F-BBF0-E16650AEA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1C6C47-8A1C-DF46-9CE1-687A3D07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85C96F-2A67-A747-AF9C-A1F179773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5B910F-507F-114A-B41F-E89ED706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81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ADD52-0AF1-C648-BE79-2BC3AC79C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D94414-1D0C-A740-89E0-CF50DB09E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9EC90-297A-A943-B2EF-2F45A1E0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E3F388-2A8C-FD43-A84C-34E368222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80DAAC-B8C2-744D-97A6-79004698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90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053A104-D905-3143-B0FD-7AB39DFD13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0D2508-6C60-EB49-86E9-713916E69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5D6E92-F086-7A41-8298-FEC6DCDF2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E6031B-7924-2343-ACA1-1FA9658E4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01FC6-8968-474D-ADF6-65502764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91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B7040F-E8AC-D841-B16A-ECEA9AA1F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E5FD8E-EDF5-DD44-BC4B-D2CE0BE2E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9DB202-581F-B24A-A698-F29F9186D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9A5B19-28FA-BB49-A0B5-23877BAB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9C4E4F-B439-5B48-8078-1E7A0135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E624F-AB3C-304F-9E4F-577E65CC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3AD725-318E-A348-8C5C-9CC2C1A6FD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240E39-48A8-0B4A-8EEA-DE70874F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96C5B3-C995-A049-98D5-6082B2C8B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E862DA-D1B3-274A-B3DC-DECB0006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86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B91DC8-ABB5-BC47-A0A0-527298B2F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3C70E-6684-A540-800B-92E16FE40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943FD79-B9D7-384C-92B0-2D49C3E42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78A22E7-F85E-9745-924D-926867DD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608F6BF-31FC-314E-BB38-EF61CC156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6F6DFF-7DF2-214F-A2D1-7B9056FB8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3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E3EC5-7A90-CB4C-B0F0-0DE9B439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96173A-B195-904F-A103-EB0CF4F0B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FEF608-4FC9-624C-9862-5DE162F85B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F38B41-9637-E44D-93C3-85DF57870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7684E7-5A62-9347-A78F-3B6729A98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C8EB3F-6CDE-DD4C-907B-B9F57197F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CCC508-FB56-F440-B17A-D73A5FF4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1030DBB-1986-C44A-A5DD-758E34B2F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9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6EC2D-6E26-6E4C-B861-3CDB581F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9159B4-422A-6448-89F7-4324CF120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C2E1DBC-1DAE-0745-94E1-07A9A5824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EC27AF-E898-624F-9976-1FFAD6AA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38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0B541B-40A0-EC40-9248-FE486D10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D132F5-B382-4248-B7DE-CE1B343EC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7119F5-55E3-4D47-AEC8-8D44E7DF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87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C55627-E90E-C14D-98DE-40F5FAE3C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0285C7-C79D-5442-9B3D-6F5533728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89DB51-F943-0245-9F64-326061803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882B06F-942A-A745-93F1-87FC9874F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83485B-1B99-7548-9714-7F973774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951AE3-44F5-4E4B-8CFA-454897217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8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3BFF57-4AB1-024E-9495-073E110CF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2D33019-592F-C94B-AC33-80F4164DF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5175BE-CE08-4245-B46D-52E8E4D5A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158892-B916-324E-9382-552A4706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A9D2FD-A2FD-A343-A7E8-45F3226B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A91E94-2E9B-0040-B7EC-13C897799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211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9FAB0-7B9C-C144-9190-545C6998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B08297-BA90-8746-877F-DEEBC6046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38C73F-C00D-7B42-AC16-547D3BD432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5F872-C7C2-1741-B0C6-9D5C76B4AC28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E2A42-2008-6748-85AA-27B161A1AD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4B9B4C-234A-E043-B1A2-EBEAE96578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D1D57-7552-A243-9EEF-403A2ED0E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26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gppu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psyservice@mgppu.r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gppu.r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psyservice@mgppu.ru" TargetMode="External"/><Relationship Id="rId5" Type="http://schemas.openxmlformats.org/officeDocument/2006/relationships/hyperlink" Target="http://mgppu.ru/students/psyhelp" TargetMode="External"/><Relationship Id="rId4" Type="http://schemas.openxmlformats.org/officeDocument/2006/relationships/hyperlink" Target="http://mgppu.ru/stud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AIO\Desktop\Снимок экрана 2021-06-24 в 18.23.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206264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3090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 txBox="1">
            <a:spLocks/>
          </p:cNvSpPr>
          <p:nvPr/>
        </p:nvSpPr>
        <p:spPr>
          <a:xfrm>
            <a:off x="457199" y="235527"/>
            <a:ext cx="10183091" cy="7367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ea typeface="+mj-ea"/>
                <a:cs typeface="Arial" panose="020B0604020202020204" pitchFamily="34" charset="0"/>
              </a:rPr>
              <a:t>Дополнительные ресурсы для обращения</a:t>
            </a:r>
            <a:r>
              <a:rPr kumimoji="0" lang="ru-RU" sz="40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ea typeface="+mj-ea"/>
                <a:cs typeface="Arial" panose="020B0604020202020204" pitchFamily="34" charset="0"/>
              </a:rPr>
              <a:t> за психологической помощью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270641" y="1371600"/>
            <a:ext cx="11650718" cy="5486400"/>
          </a:xfrm>
          <a:prstGeom prst="rect">
            <a:avLst/>
          </a:prstGeom>
        </p:spPr>
        <p:txBody>
          <a:bodyPr numCol="3">
            <a:noAutofit/>
          </a:bodyPr>
          <a:lstStyle/>
          <a:p>
            <a:pPr marL="13716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00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cs typeface="Arial" panose="020B0604020202020204" pitchFamily="34" charset="0"/>
            </a:endParaRPr>
          </a:p>
          <a:p>
            <a:pPr marL="13716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2000" dirty="0">
              <a:solidFill>
                <a:schemeClr val="bg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Бесплатные анонимные Телефоны доверия                   </a:t>
            </a: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ФГБУ "НМИЦ ПН им. В.П. Сербского" Минздрава России.   </a:t>
            </a:r>
          </a:p>
          <a:p>
            <a:pPr marL="137160">
              <a:spcBef>
                <a:spcPts val="1000"/>
              </a:spcBef>
              <a:defRPr/>
            </a:pPr>
            <a:r>
              <a:rPr lang="ru-RU" dirty="0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Горячая линия помощи (круглосуточно): 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spcBef>
                <a:spcPts val="100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8 (495) 637-70-70</a:t>
            </a:r>
          </a:p>
          <a:p>
            <a:pPr marL="137160">
              <a:spcBef>
                <a:spcPts val="1000"/>
              </a:spcBef>
              <a:defRPr/>
            </a:pPr>
            <a:r>
              <a:rPr lang="ru-RU" dirty="0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Горячая линия по вопросам домашнего насилия:  </a:t>
            </a:r>
            <a:endParaRPr lang="ru-RU" dirty="0">
              <a:solidFill>
                <a:schemeClr val="bg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spcBef>
                <a:spcPts val="100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8 (495) 637-22-20</a:t>
            </a:r>
          </a:p>
          <a:p>
            <a:pPr marL="13716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cs typeface="Arial" panose="020B0604020202020204" pitchFamily="34" charset="0"/>
            </a:endParaRPr>
          </a:p>
          <a:p>
            <a:pPr marL="13716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cs typeface="Arial" panose="020B0604020202020204" pitchFamily="34" charset="0"/>
            </a:endParaRPr>
          </a:p>
          <a:p>
            <a:pPr marL="13716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1A3905"/>
              </a:solidFill>
              <a:effectLst/>
              <a:uLnTx/>
              <a:uFillTx/>
              <a:latin typeface="Garamond" pitchFamily="18" charset="0"/>
              <a:cs typeface="Arial" panose="020B0604020202020204" pitchFamily="34" charset="0"/>
            </a:endParaRPr>
          </a:p>
          <a:p>
            <a:pPr marL="13716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cs typeface="Arial" panose="020B0604020202020204" pitchFamily="34" charset="0"/>
            </a:endParaRPr>
          </a:p>
          <a:p>
            <a:pPr marL="13716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Телефон неотложной психологической помощи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Московской службы психологической помощи населению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(бесплатно, круглосуточно): </a:t>
            </a:r>
          </a:p>
          <a:p>
            <a:pPr marL="13716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051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(с городского телефона); </a:t>
            </a:r>
          </a:p>
          <a:p>
            <a:pPr marL="137160" lvl="0">
              <a:defRPr/>
            </a:pPr>
            <a:r>
              <a:rPr kumimoji="0" lang="ru-RU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8-495-051</a:t>
            </a: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с мобильного телефона (МТС, Мегафон, </a:t>
            </a:r>
            <a:r>
              <a:rPr lang="ru-RU" dirty="0" err="1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Билайн</a:t>
            </a:r>
            <a:r>
              <a:rPr lang="ru-RU" dirty="0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) - </a:t>
            </a:r>
            <a:r>
              <a:rPr kumimoji="0" lang="ru-RU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  <a:cs typeface="Arial" panose="020B0604020202020204" pitchFamily="34" charset="0"/>
              </a:rPr>
              <a:t>услуги оператора связи оплачиваются согласно тарифному плану.</a:t>
            </a:r>
          </a:p>
          <a:p>
            <a:pPr marL="13716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Единая справочная в МСППН:</a:t>
            </a:r>
          </a:p>
          <a:p>
            <a:pPr marL="13716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+7 (499) 173-09-09 </a:t>
            </a:r>
          </a:p>
          <a:p>
            <a:pPr marL="13716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Психологическое консультирование взрослых по различным вопросам: острые кризисные ситуации, вопросы личностного развития, семейные или профессиональные проблемы. 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1A3905"/>
              </a:solidFill>
              <a:effectLst/>
              <a:uLnTx/>
              <a:uFillTx/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lnSpc>
                <a:spcPct val="90000"/>
              </a:lnSpc>
              <a:spcBef>
                <a:spcPts val="1000"/>
              </a:spcBef>
              <a:defRPr/>
            </a:pPr>
            <a:endParaRPr lang="ru-RU" dirty="0">
              <a:solidFill>
                <a:schemeClr val="bg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lnSpc>
                <a:spcPct val="90000"/>
              </a:lnSpc>
              <a:spcBef>
                <a:spcPts val="1000"/>
              </a:spcBef>
              <a:defRPr/>
            </a:pPr>
            <a:endParaRPr lang="ru-RU" dirty="0">
              <a:solidFill>
                <a:schemeClr val="bg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lnSpc>
                <a:spcPct val="90000"/>
              </a:lnSpc>
              <a:spcBef>
                <a:spcPts val="1000"/>
              </a:spcBef>
              <a:defRPr/>
            </a:pPr>
            <a:endParaRPr lang="ru-RU" dirty="0">
              <a:solidFill>
                <a:schemeClr val="bg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lnSpc>
                <a:spcPct val="90000"/>
              </a:lnSpc>
              <a:spcBef>
                <a:spcPts val="1000"/>
              </a:spcBef>
              <a:defRPr/>
            </a:pPr>
            <a:endParaRPr lang="ru-RU" dirty="0">
              <a:solidFill>
                <a:schemeClr val="bg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lnSpc>
                <a:spcPct val="90000"/>
              </a:lnSpc>
              <a:spcBef>
                <a:spcPts val="1000"/>
              </a:spcBef>
              <a:defRPr/>
            </a:pPr>
            <a:endParaRPr lang="ru-RU" dirty="0">
              <a:solidFill>
                <a:schemeClr val="bg1"/>
              </a:solidFill>
              <a:latin typeface="Garamond" pitchFamily="18" charset="0"/>
              <a:cs typeface="Arial" panose="020B0604020202020204" pitchFamily="34" charset="0"/>
            </a:endParaRPr>
          </a:p>
          <a:p>
            <a:pPr marL="137160"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Горячая линия Центра экстренной психологической помощи МЧС России </a:t>
            </a:r>
            <a:r>
              <a:rPr lang="ru-RU" dirty="0">
                <a:solidFill>
                  <a:srgbClr val="1A3905"/>
                </a:solidFill>
                <a:latin typeface="Garamond" pitchFamily="18" charset="0"/>
                <a:cs typeface="Arial" panose="020B0604020202020204" pitchFamily="34" charset="0"/>
              </a:rPr>
              <a:t>(бесплатно, круглосуточно)</a:t>
            </a:r>
            <a:r>
              <a:rPr lang="ru-RU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: </a:t>
            </a:r>
          </a:p>
          <a:p>
            <a:pPr marL="137160"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8 (499) 216-50-50</a:t>
            </a:r>
          </a:p>
          <a:p>
            <a:pPr marL="13716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7417" y="2050473"/>
            <a:ext cx="85893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en-US" sz="28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Психологическое сопровождение </a:t>
            </a:r>
            <a:r>
              <a:rPr lang="ru-RU" altLang="en-US" sz="28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– это направление, основной целью которого является поддержание благоприятных условий образовательного процесса, через сохранение психологического благополучия обучающихся и работников университета и повышение их адаптивных возможностей.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29347" y="5237018"/>
            <a:ext cx="7703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en-US" sz="20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В </a:t>
            </a:r>
            <a:r>
              <a:rPr lang="ru-RU" altLang="en-US" sz="2000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ФГБОУ ВО МГППУ </a:t>
            </a:r>
            <a:r>
              <a:rPr lang="ru-RU" altLang="en-US" sz="20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данное направление реализуется </a:t>
            </a:r>
            <a:r>
              <a:rPr lang="ru-RU" altLang="en-US" sz="2000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сектором психологического сопровождения </a:t>
            </a:r>
            <a:r>
              <a:rPr lang="ru-RU" altLang="en-US" sz="2000" dirty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отдела воспитательной и социальной работы.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86545" y="5237018"/>
            <a:ext cx="7245929" cy="1015663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74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2880" y="159422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Появляются проблемы в любой сфере жизни, например, в сфере профессиональных и/или межличностных отношений.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402880" y="3429000"/>
            <a:ext cx="75053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200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Психолог </a:t>
            </a:r>
            <a:r>
              <a:rPr lang="ru-RU" sz="2200" b="1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не может решить за Вас Ваши проблемы</a:t>
            </a:r>
            <a:r>
              <a:rPr lang="ru-RU" sz="2200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, но может помочь Вам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найти выход из сложной ситуации,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принять важное решение,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повысить уверенность в себе,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200" dirty="0">
                <a:solidFill>
                  <a:schemeClr val="bg1"/>
                </a:solidFill>
                <a:latin typeface="Garamond" pitchFamily="18" charset="0"/>
                <a:cs typeface="Arial" panose="020B0604020202020204" pitchFamily="34" charset="0"/>
              </a:rPr>
              <a:t>научиться справляться с негативными эмоциональными состояниями, например, такими, как: эмоциональная, психологическая дезадаптация, тревожные и депрессивные состояния, страхи, фобии и др.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1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6647" y="171245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en-US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Опытные психологи предлагают Вам следующие формы работы: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6647" y="3026707"/>
            <a:ext cx="91110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en-US" sz="26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Первое направление: индивидуальное психологическое консультирование:</a:t>
            </a:r>
            <a:r>
              <a:rPr lang="ru-RU" altLang="en-US" sz="2600" dirty="0">
                <a:solidFill>
                  <a:schemeClr val="tx2"/>
                </a:solidFill>
                <a:latin typeface="Garamond" pitchFamily="18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ru-RU" altLang="en-US" sz="26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краткосрочного формата (до 5-и встреч очных или онлайн) по 50 минут один раз в неделю и нацелено на разрешение актуальной проблемы;</a:t>
            </a:r>
          </a:p>
          <a:p>
            <a:pPr marL="457200" indent="-457200">
              <a:buFontTx/>
              <a:buChar char="-"/>
            </a:pPr>
            <a:r>
              <a:rPr lang="ru-RU" altLang="en-US" sz="26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кризисное консультирование (до 10-и встреч очных или онлайн),  продолжительностью от 50 минут до 1 часа.</a:t>
            </a:r>
          </a:p>
          <a:p>
            <a:r>
              <a:rPr lang="ru-RU" altLang="en-US" dirty="0">
                <a:solidFill>
                  <a:schemeClr val="bg1"/>
                </a:solidFill>
              </a:rPr>
              <a:t>работу.</a:t>
            </a:r>
          </a:p>
        </p:txBody>
      </p:sp>
    </p:spTree>
    <p:extLst>
      <p:ext uri="{BB962C8B-B14F-4D97-AF65-F5344CB8AC3E}">
        <p14:creationId xmlns:p14="http://schemas.microsoft.com/office/powerpoint/2010/main" val="2228042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9381" y="3282554"/>
            <a:ext cx="113846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И наконец,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третье направление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–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психодиагностика</a:t>
            </a:r>
            <a:r>
              <a:rPr lang="ru-RU" sz="2400" dirty="0">
                <a:solidFill>
                  <a:srgbClr val="1A3905"/>
                </a:solidFill>
                <a:latin typeface="Garamond" pitchFamily="18" charset="0"/>
              </a:rPr>
              <a:t>. </a:t>
            </a: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Мы используем только подтвержденные научными исследованиями методики, результаты которых анализируют опытные специалисты.</a:t>
            </a:r>
          </a:p>
          <a:p>
            <a:pPr>
              <a:defRPr/>
            </a:pPr>
            <a:endParaRPr lang="ru-RU" sz="2400" dirty="0">
              <a:solidFill>
                <a:srgbClr val="1A3905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Наши психологи используют несколько блоков методик, подобранных по самым актуальным тематикам: оценка эмоционального состояния и способы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совладания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 со стрессом, особенности личности, оказывающие влияние на эмоциональное состояние человека, особенности межличностного взаимодействия, профориентация.</a:t>
            </a:r>
          </a:p>
          <a:p>
            <a:pPr algn="r">
              <a:defRPr/>
            </a:pPr>
            <a:r>
              <a:rPr lang="ru-RU" sz="2400" dirty="0">
                <a:solidFill>
                  <a:srgbClr val="1A3905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65850" y="1882529"/>
            <a:ext cx="83681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Второе направление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— это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групповая работа</a:t>
            </a:r>
            <a:r>
              <a:rPr lang="ru-RU" sz="2400" dirty="0">
                <a:solidFill>
                  <a:srgbClr val="1A3905"/>
                </a:solidFill>
                <a:latin typeface="Garamond" pitchFamily="18" charset="0"/>
              </a:rPr>
              <a:t>,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а если точнее </a:t>
            </a:r>
          </a:p>
          <a:p>
            <a:pPr algn="r">
              <a:defRPr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– тренинги,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вебинары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, </a:t>
            </a:r>
            <a:r>
              <a:rPr lang="ru-RU" sz="2400" dirty="0" err="1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онлайн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 группы, интерактивные лекции.</a:t>
            </a:r>
          </a:p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Garamond" pitchFamily="18" charset="0"/>
              </a:rPr>
              <a:t>Профориентация.</a:t>
            </a:r>
          </a:p>
        </p:txBody>
      </p:sp>
    </p:spTree>
    <p:extLst>
      <p:ext uri="{BB962C8B-B14F-4D97-AF65-F5344CB8AC3E}">
        <p14:creationId xmlns:p14="http://schemas.microsoft.com/office/powerpoint/2010/main" val="204110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B3562A2-08E3-894B-9A96-E61E3B7B4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18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4073" y="724414"/>
            <a:ext cx="714894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en-US" sz="20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Бесплатно</a:t>
            </a: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 - все виды работ оплачиваются университетом, в связи с чем Вам не нужно оплачивать посещения психолога. </a:t>
            </a:r>
          </a:p>
          <a:p>
            <a:pPr>
              <a:spcBef>
                <a:spcPct val="0"/>
              </a:spcBef>
            </a:pPr>
            <a:r>
              <a:rPr lang="ru-RU" altLang="en-US" sz="2000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721927" y="519871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ru-RU" altLang="en-US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Добровольно </a:t>
            </a:r>
            <a:r>
              <a:rPr lang="ru-RU" altLang="en-US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– понимая необходимость оказания помощи каждому обратившемуся студенту, мы, тем не менее, оставляем за Вами право прервать работу. Вы всегда можете отменить встречу или перенести на другой день или время.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74073" y="311353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en-US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Конфиденциально</a:t>
            </a:r>
            <a:r>
              <a:rPr lang="ru-RU" altLang="en-US" dirty="0">
                <a:solidFill>
                  <a:srgbClr val="1A3905"/>
                </a:solidFill>
                <a:latin typeface="Garamond" pitchFamily="18" charset="0"/>
              </a:rPr>
              <a:t> </a:t>
            </a:r>
            <a:r>
              <a:rPr lang="ru-RU" altLang="en-US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- это значит, что вся информация, которую Вы сообщаете своему консультанту или другим специалистам не будет передана третьим лицам. Мы не передаем на факультеты или в отдел по </a:t>
            </a:r>
            <a:r>
              <a:rPr lang="ru-RU" altLang="en-US" dirty="0" err="1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внеучебной</a:t>
            </a:r>
            <a:r>
              <a:rPr lang="ru-RU" altLang="en-US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 работе информацию о студентах. Обращаясь к нам, Вы можете быть уверены в полной сохранности тех данных, которые Вы сообщаете о себе.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21927" y="179393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ru-RU" altLang="en-US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Анонимно</a:t>
            </a:r>
            <a:r>
              <a:rPr lang="ru-RU" altLang="en-US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altLang="en-US" dirty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– то есть, при записи Вам не нужно сообщать свое настоящее имя, паспортные данные или любую другую частную информацию о себе. От Вас потребуется только сообщить имя, по которому к Вам в дальнейшем будут обращаться наши специалисты.</a:t>
            </a:r>
          </a:p>
        </p:txBody>
      </p:sp>
    </p:spTree>
    <p:extLst>
      <p:ext uri="{BB962C8B-B14F-4D97-AF65-F5344CB8AC3E}">
        <p14:creationId xmlns:p14="http://schemas.microsoft.com/office/powerpoint/2010/main" val="244933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017" y="2484625"/>
            <a:ext cx="110282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altLang="en-US" sz="2400" dirty="0">
              <a:solidFill>
                <a:srgbClr val="1A3905"/>
              </a:solidFill>
              <a:latin typeface="Garamond" pitchFamily="18" charset="0"/>
            </a:endParaRPr>
          </a:p>
          <a:p>
            <a:pPr algn="ctr"/>
            <a:r>
              <a:rPr lang="ru-RU" altLang="en-US" sz="2400" dirty="0">
                <a:solidFill>
                  <a:schemeClr val="bg1"/>
                </a:solidFill>
                <a:latin typeface="Garamond" pitchFamily="18" charset="0"/>
              </a:rPr>
              <a:t>Информацию о нас можно найти в интернете на </a:t>
            </a:r>
            <a:r>
              <a:rPr lang="ru-RU" altLang="en-US" sz="2400" b="1" dirty="0">
                <a:solidFill>
                  <a:schemeClr val="bg1"/>
                </a:solidFill>
                <a:latin typeface="Garamond" pitchFamily="18" charset="0"/>
              </a:rPr>
              <a:t>официальном сайте ФГБОУ ВО МГППУ </a:t>
            </a:r>
            <a:r>
              <a:rPr lang="en-US" altLang="en-US" sz="2400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  <a:hlinkClick r:id="rId3"/>
              </a:rPr>
              <a:t>www.mgppu.ru</a:t>
            </a:r>
            <a:r>
              <a:rPr lang="ru-RU" altLang="en-US" sz="2400" dirty="0">
                <a:solidFill>
                  <a:srgbClr val="1A3905"/>
                </a:solidFill>
                <a:latin typeface="Garamond" pitchFamily="18" charset="0"/>
              </a:rPr>
              <a:t> </a:t>
            </a:r>
            <a:r>
              <a:rPr lang="ru-RU" altLang="en-US" sz="2400" dirty="0">
                <a:solidFill>
                  <a:schemeClr val="bg1"/>
                </a:solidFill>
                <a:latin typeface="Garamond" pitchFamily="18" charset="0"/>
              </a:rPr>
              <a:t> и оставить заявку по электронному адресу </a:t>
            </a:r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4"/>
              </a:rPr>
              <a:t>psyservice@mgppu.ru</a:t>
            </a:r>
            <a:r>
              <a:rPr lang="ru-RU" sz="2400" dirty="0">
                <a:solidFill>
                  <a:schemeClr val="bg1"/>
                </a:solidFill>
                <a:latin typeface="Garamond" pitchFamily="18" charset="0"/>
              </a:rPr>
              <a:t> </a:t>
            </a:r>
            <a:endParaRPr lang="ru-RU" altLang="en-US" sz="2400" dirty="0">
              <a:solidFill>
                <a:schemeClr val="bg1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98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41F2CC43-E35B-4E8F-9349-0B75AA41C55F}"/>
              </a:ext>
            </a:extLst>
          </p:cNvPr>
          <p:cNvSpPr txBox="1">
            <a:spLocks/>
          </p:cNvSpPr>
          <p:nvPr/>
        </p:nvSpPr>
        <p:spPr>
          <a:xfrm>
            <a:off x="418570" y="1177636"/>
            <a:ext cx="8229600" cy="17456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en-US" sz="1400" b="0" i="0" u="none" strike="noStrike" kern="1200" cap="none" spc="0" normalizeH="0" baseline="0" noProof="0" dirty="0">
              <a:ln>
                <a:noFill/>
              </a:ln>
              <a:solidFill>
                <a:srgbClr val="1A3905"/>
              </a:solidFill>
              <a:effectLst/>
              <a:uLnTx/>
              <a:uFillTx/>
              <a:latin typeface="Garamond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Garamond" pitchFamily="18" charset="0"/>
              </a:rPr>
              <a:t>Шаг 1: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</a:rPr>
              <a:t>Зайти на официальный сайт университета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  <a:hlinkClick r:id="rId3"/>
              </a:rPr>
              <a:t>http://mgppu.ru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</a:rPr>
              <a:t> </a:t>
            </a:r>
            <a:r>
              <a:rPr kumimoji="0" lang="ru-RU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</a:rPr>
              <a:t>во вкладку: Студентам, которая находится в расширенном меню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  <a:hlinkClick r:id="rId4"/>
              </a:rPr>
              <a:t>http://mgppu.ru/students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A3905"/>
                </a:solidFill>
                <a:effectLst/>
                <a:uLnTx/>
                <a:uFillTx/>
                <a:latin typeface="Garamond" pitchFamily="18" charset="0"/>
              </a:rPr>
              <a:t>;</a:t>
            </a:r>
            <a:endParaRPr kumimoji="0" lang="ru-RU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1A3905"/>
              </a:solidFill>
              <a:effectLst/>
              <a:uLnTx/>
              <a:uFillTx/>
              <a:latin typeface="Garamond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1A3905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51656" y="3187474"/>
            <a:ext cx="6414655" cy="109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en-US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Шаг 2:</a:t>
            </a:r>
            <a:r>
              <a:rPr lang="en-US" altLang="en-US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altLang="en-US" sz="2400" dirty="0">
                <a:solidFill>
                  <a:srgbClr val="1A3905"/>
                </a:solidFill>
                <a:latin typeface="Garamond" pitchFamily="18" charset="0"/>
              </a:rPr>
              <a:t>В данной вкладке перейти в раздел: Психологическое сопровождение</a:t>
            </a:r>
            <a:r>
              <a:rPr lang="en-US" altLang="en-US" sz="2400" dirty="0">
                <a:solidFill>
                  <a:srgbClr val="1A3905"/>
                </a:solidFill>
                <a:latin typeface="Garamond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altLang="en-US" sz="2400" dirty="0">
                <a:solidFill>
                  <a:srgbClr val="1A3905"/>
                </a:solidFill>
                <a:latin typeface="Garamond" pitchFamily="18" charset="0"/>
                <a:hlinkClick r:id="rId5"/>
              </a:rPr>
              <a:t>http://mgppu.ru/students</a:t>
            </a:r>
            <a:r>
              <a:rPr lang="ru-RU" altLang="en-US" sz="2400" dirty="0">
                <a:solidFill>
                  <a:srgbClr val="1A3905"/>
                </a:solidFill>
                <a:latin typeface="Garamond" pitchFamily="18" charset="0"/>
                <a:hlinkClick r:id="rId5"/>
              </a:rPr>
              <a:t>/</a:t>
            </a:r>
            <a:r>
              <a:rPr lang="en-US" altLang="en-US" sz="2400" dirty="0" err="1">
                <a:solidFill>
                  <a:srgbClr val="1A3905"/>
                </a:solidFill>
                <a:latin typeface="Garamond" pitchFamily="18" charset="0"/>
                <a:hlinkClick r:id="rId5"/>
              </a:rPr>
              <a:t>psyhelp</a:t>
            </a:r>
            <a:r>
              <a:rPr lang="en-US" altLang="en-US" sz="2400" dirty="0">
                <a:solidFill>
                  <a:srgbClr val="1A3905"/>
                </a:solidFill>
                <a:latin typeface="Garamond" pitchFamily="18" charset="0"/>
              </a:rPr>
              <a:t>;</a:t>
            </a:r>
            <a:endParaRPr lang="ru-RU" altLang="en-US" sz="2400" dirty="0">
              <a:solidFill>
                <a:srgbClr val="1A3905"/>
              </a:solidFill>
              <a:latin typeface="Garamond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8570" y="4849091"/>
            <a:ext cx="7575503" cy="109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en-US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Шаг 3:</a:t>
            </a:r>
            <a:r>
              <a:rPr lang="en-US" altLang="en-US" sz="24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ru-RU" altLang="en-US" sz="2400" dirty="0">
                <a:solidFill>
                  <a:srgbClr val="1A3905"/>
                </a:solidFill>
                <a:latin typeface="Garamond" pitchFamily="18" charset="0"/>
              </a:rPr>
              <a:t>Ознакомиться с информацией, указанной на странице и оставить заявку по адресу электронной почты, указанной в данном разделе: </a:t>
            </a:r>
            <a:r>
              <a:rPr lang="en-US" sz="2400" dirty="0">
                <a:solidFill>
                  <a:schemeClr val="bg1"/>
                </a:solidFill>
                <a:latin typeface="Garamond" pitchFamily="18" charset="0"/>
                <a:hlinkClick r:id="rId6"/>
              </a:rPr>
              <a:t>psyservice@mgppu.ru</a:t>
            </a:r>
            <a:r>
              <a:rPr lang="ru-RU" altLang="en-US" sz="2400" dirty="0">
                <a:solidFill>
                  <a:srgbClr val="1A3905"/>
                </a:solidFill>
                <a:latin typeface="Garamond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75018" y="429491"/>
            <a:ext cx="3311237" cy="483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altLang="en-US" sz="2800" b="1" dirty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Алгоритм записи:</a:t>
            </a:r>
          </a:p>
        </p:txBody>
      </p:sp>
    </p:spTree>
    <p:extLst>
      <p:ext uri="{BB962C8B-B14F-4D97-AF65-F5344CB8AC3E}">
        <p14:creationId xmlns:p14="http://schemas.microsoft.com/office/powerpoint/2010/main" val="2449338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541</Words>
  <Application>Microsoft Office PowerPoint</Application>
  <PresentationFormat>Широкоэкранный</PresentationFormat>
  <Paragraphs>58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Yakovenko</dc:creator>
  <cp:lastModifiedBy>Ракович Елизавета Витальевна</cp:lastModifiedBy>
  <cp:revision>15</cp:revision>
  <dcterms:created xsi:type="dcterms:W3CDTF">2021-06-20T15:33:35Z</dcterms:created>
  <dcterms:modified xsi:type="dcterms:W3CDTF">2023-12-04T12:44:54Z</dcterms:modified>
</cp:coreProperties>
</file>