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95" r:id="rId3"/>
    <p:sldId id="397" r:id="rId4"/>
    <p:sldId id="394" r:id="rId5"/>
    <p:sldId id="399" r:id="rId6"/>
    <p:sldId id="398" r:id="rId7"/>
    <p:sldId id="396" r:id="rId8"/>
    <p:sldId id="393" r:id="rId9"/>
  </p:sldIdLst>
  <p:sldSz cx="9144000" cy="6858000" type="screen4x3"/>
  <p:notesSz cx="6797675" cy="9926638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66"/>
    <a:srgbClr val="006600"/>
    <a:srgbClr val="33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7" autoAdjust="0"/>
    <p:restoredTop sz="99314" autoAdjust="0"/>
  </p:normalViewPr>
  <p:slideViewPr>
    <p:cSldViewPr snapToGrid="0">
      <p:cViewPr varScale="1">
        <p:scale>
          <a:sx n="111" d="100"/>
          <a:sy n="111" d="100"/>
        </p:scale>
        <p:origin x="2052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E935-143D-40D3-A596-18534A3A99D4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2FEB8-320F-49BC-ABA2-6A1B01D46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5760F-DA20-464A-925C-53F3F2EA2C52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2E6BA-0439-4427-A82A-E5BCC22B9B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75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200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2000" y="1122363"/>
            <a:ext cx="7920000" cy="4062586"/>
          </a:xfrm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4296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000" y="1620000"/>
            <a:ext cx="79200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5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1800"/>
            </a:lvl4pPr>
            <a:lvl5pPr>
              <a:spcBef>
                <a:spcPts val="0"/>
              </a:spcBef>
              <a:spcAft>
                <a:spcPts val="12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1800"/>
            </a:lvl4pPr>
            <a:lvl5pPr>
              <a:spcBef>
                <a:spcPts val="0"/>
              </a:spcBef>
              <a:spcAft>
                <a:spcPts val="12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6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52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33471"/>
              </p:ext>
            </p:extLst>
          </p:nvPr>
        </p:nvGraphicFramePr>
        <p:xfrm>
          <a:off x="612000" y="1800000"/>
          <a:ext cx="7920000" cy="3606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1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Название 2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Название 3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Название 4 столбца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информация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2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хе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>
            <a:off x="5418787" y="3382004"/>
            <a:ext cx="1495467" cy="7142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 flipH="1">
            <a:off x="2229747" y="3382004"/>
            <a:ext cx="1485121" cy="7142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571999" y="3456000"/>
            <a:ext cx="3" cy="132338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401747" y="2376000"/>
            <a:ext cx="6340507" cy="3195384"/>
            <a:chOff x="296651" y="2675080"/>
            <a:chExt cx="6340507" cy="319538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1752392" y="2675080"/>
              <a:ext cx="3429024" cy="900000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txBody>
            <a:bodyPr tIns="81000" bIns="81000" anchor="ctr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6651" y="4395299"/>
              <a:ext cx="1656000" cy="792000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txBody>
            <a:bodyPr tIns="81000" bIns="81000" anchor="ctr">
              <a:spAutoFit/>
            </a:bodyPr>
            <a:lstStyle>
              <a:defPPr>
                <a:defRPr lang="ru-RU"/>
              </a:defPPr>
              <a:lvl1pPr algn="ctr"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/>
              <a:endParaRPr lang="ru-RU" dirty="0"/>
            </a:p>
            <a:p>
              <a:pPr lvl="0"/>
              <a:r>
                <a:rPr lang="ru-RU" dirty="0"/>
                <a:t>текст</a:t>
              </a:r>
            </a:p>
            <a:p>
              <a:pPr lvl="0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81158" y="4395299"/>
              <a:ext cx="1656000" cy="792000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txBody>
            <a:bodyPr tIns="81000" bIns="81000" anchor="ctr">
              <a:spAutoFit/>
            </a:bodyPr>
            <a:lstStyle>
              <a:defPPr>
                <a:defRPr lang="ru-RU"/>
              </a:defPPr>
              <a:lvl1pPr algn="ctr"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/>
              <a:endParaRPr lang="ru-RU" dirty="0"/>
            </a:p>
            <a:p>
              <a:pPr lvl="0"/>
              <a:r>
                <a:rPr lang="ru-RU" dirty="0"/>
                <a:t>текст</a:t>
              </a:r>
            </a:p>
            <a:p>
              <a:pPr lvl="0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7404" y="5078464"/>
              <a:ext cx="2079000" cy="792000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txBody>
            <a:bodyPr tIns="81000" bIns="81000" anchor="ctr">
              <a:spAutoFit/>
            </a:bodyPr>
            <a:lstStyle>
              <a:defPPr>
                <a:defRPr lang="ru-RU"/>
              </a:defPPr>
              <a:lvl1pPr algn="ctr"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ru-RU" dirty="0"/>
                <a:t> текст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99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хе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329613" y="2160000"/>
            <a:ext cx="6484775" cy="3396343"/>
            <a:chOff x="1063690" y="2276669"/>
            <a:chExt cx="6484775" cy="3396343"/>
          </a:xfrm>
        </p:grpSpPr>
        <p:sp>
          <p:nvSpPr>
            <p:cNvPr id="10" name="Выноска со стрелкой вправо 9"/>
            <p:cNvSpPr/>
            <p:nvPr/>
          </p:nvSpPr>
          <p:spPr>
            <a:xfrm>
              <a:off x="1063690" y="2276669"/>
              <a:ext cx="3788228" cy="3396343"/>
            </a:xfrm>
            <a:prstGeom prst="rightArrowCallou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94514" y="2276669"/>
              <a:ext cx="2453951" cy="33963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8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хем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3484980" y="4229876"/>
            <a:ext cx="2174033" cy="16795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170779" y="3597901"/>
            <a:ext cx="802433" cy="57228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3559623" y="1978085"/>
            <a:ext cx="2024743" cy="1560121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90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288000"/>
            <a:ext cx="79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00" y="16200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023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istok-audio.com/catalog/slukhovye_apparaty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488" y="1156626"/>
            <a:ext cx="4659631" cy="16785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600" dirty="0"/>
              <a:t>ФБГОУ ВО «Московский государственный психолого-педагогический университет»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4571999" y="5305482"/>
            <a:ext cx="4409905" cy="8542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 pitchFamily="34" charset="0"/>
              <a:buNone/>
            </a:pPr>
            <a:r>
              <a:rPr lang="ru-RU" dirty="0">
                <a:solidFill>
                  <a:srgbClr val="000066"/>
                </a:solidFill>
              </a:rPr>
              <a:t>Васина Людмила Григорьевна, </a:t>
            </a:r>
          </a:p>
          <a:p>
            <a:pPr marL="400050" lvl="1" indent="0">
              <a:spcAft>
                <a:spcPts val="600"/>
              </a:spcAft>
              <a:buFont typeface="Arial" pitchFamily="34" charset="0"/>
              <a:buNone/>
            </a:pPr>
            <a:r>
              <a:rPr lang="ru-RU" dirty="0">
                <a:solidFill>
                  <a:srgbClr val="000066"/>
                </a:solidFill>
              </a:rPr>
              <a:t>ведущий специалист РУМЦ МГППУ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193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2023 г.</a:t>
            </a:r>
          </a:p>
        </p:txBody>
      </p:sp>
      <p:pic>
        <p:nvPicPr>
          <p:cNvPr id="10" name="Рисунок 9" descr="C:\Users\vasinalg\Documents\РУМЦ 19-20\Курсы повышения квалификации\untitl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40BC03-1767-4F66-8AA9-12019DBE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7" y="2891954"/>
            <a:ext cx="4814329" cy="310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0B27F4-E2CD-41E4-A066-FC6DF6070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463" y="1361606"/>
            <a:ext cx="3088292" cy="783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2F805C-3114-4833-84E6-924755698584}"/>
              </a:ext>
            </a:extLst>
          </p:cNvPr>
          <p:cNvSpPr txBox="1"/>
          <p:nvPr/>
        </p:nvSpPr>
        <p:spPr>
          <a:xfrm>
            <a:off x="5884882" y="1410685"/>
            <a:ext cx="290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120" dirty="0">
                <a:solidFill>
                  <a:schemeClr val="bg1"/>
                </a:solidFill>
              </a:rPr>
              <a:t>УНИВЕРСИТЕТ  ДЛЯ НЕРАВНОДУШНЫХ ЛЮДЕЙ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7FDC9-2EFF-46FC-89B4-C1F74CE6346F}"/>
              </a:ext>
            </a:extLst>
          </p:cNvPr>
          <p:cNvSpPr txBox="1"/>
          <p:nvPr/>
        </p:nvSpPr>
        <p:spPr>
          <a:xfrm>
            <a:off x="4760930" y="3164375"/>
            <a:ext cx="427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возможностях использования специального оборудования центра коллективного пользования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РУМЦ МГППУ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                                                                        2023 г.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218831" y="1145616"/>
            <a:ext cx="8713210" cy="0"/>
          </a:xfrm>
          <a:prstGeom prst="line">
            <a:avLst/>
          </a:prstGeom>
          <a:ln w="25400" cmpd="sng">
            <a:solidFill>
              <a:srgbClr val="009CFF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6041" y="539774"/>
            <a:ext cx="724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2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РАБОЧИЕ МЕСТА </a:t>
            </a:r>
          </a:p>
        </p:txBody>
      </p:sp>
      <p:pic>
        <p:nvPicPr>
          <p:cNvPr id="12" name="Рисунок 11" descr="C:\Users\vasinalg\Documents\РУМЦ 19-20\Курсы повышения квалификации\untitled.png">
            <a:extLst>
              <a:ext uri="{FF2B5EF4-FFF2-40B4-BE49-F238E27FC236}">
                <a16:creationId xmlns:a16="http://schemas.microsoft.com/office/drawing/2014/main" id="{14B4181D-6EEE-4B5E-9CD4-1458B71DA5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872861-0F2C-4F81-89A1-3CB44850106D}"/>
              </a:ext>
            </a:extLst>
          </p:cNvPr>
          <p:cNvSpPr txBox="1"/>
          <p:nvPr/>
        </p:nvSpPr>
        <p:spPr>
          <a:xfrm>
            <a:off x="395948" y="1248174"/>
            <a:ext cx="8352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 рабочие места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трудоустройства инвалидов – рабочие места, требующие дополнительных мер по организации труда, включая: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адаптацию основного и вспомогательного оборудования,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техническое и организационное оснащение,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ополнительное </a:t>
            </a:r>
            <a:r>
              <a:rPr lang="ru-RU" b="0" i="0" dirty="0">
                <a:solidFill>
                  <a:srgbClr val="585F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обеспечение техническими   приспособлениями с учетом индивидуальных возможностей сотрудника.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69901-BBB9-4137-877F-722D71ACE15B}"/>
              </a:ext>
            </a:extLst>
          </p:cNvPr>
          <p:cNvSpPr txBox="1"/>
          <p:nvPr/>
        </p:nvSpPr>
        <p:spPr>
          <a:xfrm>
            <a:off x="395949" y="3085149"/>
            <a:ext cx="5604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Проектирование и оснащение специальных рабочих мест для инвалидов должны осуществляться с учетом: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профессии,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характера выполняемых работ,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степени инвалидности,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характера функциональных нарушений и ограничения способности к трудовой деятельности,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уровня специализации рабочего места,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безопасности и доступности.</a:t>
            </a: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3C7C47-9BB3-4352-B41B-97D9E722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963" y="3575714"/>
            <a:ext cx="2679692" cy="20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                                                                        2023 г.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218831" y="1145616"/>
            <a:ext cx="8713210" cy="0"/>
          </a:xfrm>
          <a:prstGeom prst="line">
            <a:avLst/>
          </a:prstGeom>
          <a:ln w="25400" cmpd="sng">
            <a:solidFill>
              <a:srgbClr val="009CFF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6041" y="704070"/>
            <a:ext cx="724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20" dirty="0">
                <a:solidFill>
                  <a:srgbClr val="006600"/>
                </a:solidFill>
              </a:rPr>
              <a:t>ЭЛЕМЕНТЫ ДОСТУПНОЙ СРЕДЫ</a:t>
            </a:r>
          </a:p>
        </p:txBody>
      </p:sp>
      <p:pic>
        <p:nvPicPr>
          <p:cNvPr id="12" name="Рисунок 11" descr="C:\Users\vasinalg\Documents\РУМЦ 19-20\Курсы повышения квалификации\untitled.png">
            <a:extLst>
              <a:ext uri="{FF2B5EF4-FFF2-40B4-BE49-F238E27FC236}">
                <a16:creationId xmlns:a16="http://schemas.microsoft.com/office/drawing/2014/main" id="{14B4181D-6EEE-4B5E-9CD4-1458B71DA5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455DE4-8DCE-47CA-97E9-7BD04B061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43" y="1454371"/>
            <a:ext cx="2597121" cy="19003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66018B-DB80-4F5E-B82C-960967E99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r="8796"/>
          <a:stretch/>
        </p:blipFill>
        <p:spPr>
          <a:xfrm>
            <a:off x="3155575" y="1454371"/>
            <a:ext cx="1470213" cy="19003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5B44E8-0F91-4018-AD22-B128C20A3B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/>
          <a:stretch/>
        </p:blipFill>
        <p:spPr>
          <a:xfrm>
            <a:off x="367843" y="3608445"/>
            <a:ext cx="1778923" cy="2240579"/>
          </a:xfrm>
          <a:prstGeom prst="rect">
            <a:avLst/>
          </a:prstGeom>
        </p:spPr>
      </p:pic>
      <p:pic>
        <p:nvPicPr>
          <p:cNvPr id="15" name="Picture 2" descr="C:\Users\User\Desktop\Новая папка (2)\IMG_6259.JPG">
            <a:extLst>
              <a:ext uri="{FF2B5EF4-FFF2-40B4-BE49-F238E27FC236}">
                <a16:creationId xmlns:a16="http://schemas.microsoft.com/office/drawing/2014/main" id="{D4FF9A48-1A96-4710-A442-9877AC8A2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40241"/>
          <a:stretch/>
        </p:blipFill>
        <p:spPr bwMode="auto">
          <a:xfrm>
            <a:off x="4873897" y="1466626"/>
            <a:ext cx="1305141" cy="18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63BBCF-FD1E-4365-8FB5-6D91D08C6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147" y="1465277"/>
            <a:ext cx="2114782" cy="18880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20B0AA-E938-4507-B463-780E1C499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2699" y="3608444"/>
            <a:ext cx="1880713" cy="23082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00FEB7-7E02-4151-BB80-042862460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8687" y="3768959"/>
            <a:ext cx="1443830" cy="19434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9B3A39-3524-46B3-935E-DBBD99DE50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1164" y="3643360"/>
            <a:ext cx="2560542" cy="20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                                                                        2023 г.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218831" y="1145616"/>
            <a:ext cx="8713210" cy="0"/>
          </a:xfrm>
          <a:prstGeom prst="line">
            <a:avLst/>
          </a:prstGeom>
          <a:ln w="25400" cmpd="sng">
            <a:solidFill>
              <a:srgbClr val="009CFF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6041" y="704070"/>
            <a:ext cx="724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2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РАБОЧИЕ МЕСТА </a:t>
            </a:r>
          </a:p>
        </p:txBody>
      </p:sp>
      <p:pic>
        <p:nvPicPr>
          <p:cNvPr id="12" name="Рисунок 11" descr="C:\Users\vasinalg\Documents\РУМЦ 19-20\Курсы повышения квалификации\untitled.png">
            <a:extLst>
              <a:ext uri="{FF2B5EF4-FFF2-40B4-BE49-F238E27FC236}">
                <a16:creationId xmlns:a16="http://schemas.microsoft.com/office/drawing/2014/main" id="{14B4181D-6EEE-4B5E-9CD4-1458B71DA5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25B5E-E52B-4FD0-A56C-51D31C46C9C6}"/>
              </a:ext>
            </a:extLst>
          </p:cNvPr>
          <p:cNvSpPr txBox="1"/>
          <p:nvPr/>
        </p:nvSpPr>
        <p:spPr>
          <a:xfrm>
            <a:off x="1153483" y="1210154"/>
            <a:ext cx="71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Рабочие места для людей с нарушенной функцией зрения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E27413-7A52-42CA-811E-A9EC4EFF57B9}"/>
              </a:ext>
            </a:extLst>
          </p:cNvPr>
          <p:cNvSpPr txBox="1"/>
          <p:nvPr/>
        </p:nvSpPr>
        <p:spPr>
          <a:xfrm>
            <a:off x="458130" y="1607281"/>
            <a:ext cx="42483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Рабочее место для слабовидящего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включает в себя оборудование, позволяющее улучшить зрительные возможности сотрудника: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стационарные и портативные видеоувеличители;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ерсональные компьютеры или ноутбуки с предустановленным программным обеспечением;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портативные устройства для сканирования и чтения;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ринтеры с цветной печатью.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1342AC-F5DC-4E93-AF83-C37962E7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818" y="3211488"/>
            <a:ext cx="2152200" cy="1434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EEF1F1-ADEE-4F99-B56B-D09B93159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157" y="1566614"/>
            <a:ext cx="1806881" cy="15177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5C0C2A-9314-484F-9866-8DCBE8F2E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702" y="3175912"/>
            <a:ext cx="1866340" cy="15144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DE8710-AC51-49F1-91BD-6E5296FF7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776" y="1663393"/>
            <a:ext cx="2104888" cy="1485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30F5F1-3027-4EC3-BE1F-64C6069A9835}"/>
              </a:ext>
            </a:extLst>
          </p:cNvPr>
          <p:cNvSpPr txBox="1"/>
          <p:nvPr/>
        </p:nvSpPr>
        <p:spPr>
          <a:xfrm>
            <a:off x="404541" y="4655851"/>
            <a:ext cx="83349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JAWS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Windows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самая популярная в мире программа экранного доступа, работающая на ПК в среде Windows. JAWS даёт возможность получить доступ к необходимому программному обеспечению и интернету. Благодаря речевому синтезатору, через аудио-карту компьютера, информация с экрана считывается вслух, обеспечивая возможность речевого доступа к самому разнообразному контенту. </a:t>
            </a:r>
          </a:p>
          <a:p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ZoomText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Magnifier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программа экранного увеличения, предназначенная для слабовидящих пользователей.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0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                                                                        2023 г.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218831" y="1145616"/>
            <a:ext cx="8713210" cy="0"/>
          </a:xfrm>
          <a:prstGeom prst="line">
            <a:avLst/>
          </a:prstGeom>
          <a:ln w="25400" cmpd="sng">
            <a:solidFill>
              <a:srgbClr val="009CFF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6041" y="704070"/>
            <a:ext cx="724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2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РАБОЧИЕ МЕСТА </a:t>
            </a:r>
          </a:p>
        </p:txBody>
      </p:sp>
      <p:pic>
        <p:nvPicPr>
          <p:cNvPr id="12" name="Рисунок 11" descr="C:\Users\vasinalg\Documents\РУМЦ 19-20\Курсы повышения квалификации\untitled.png">
            <a:extLst>
              <a:ext uri="{FF2B5EF4-FFF2-40B4-BE49-F238E27FC236}">
                <a16:creationId xmlns:a16="http://schemas.microsoft.com/office/drawing/2014/main" id="{14B4181D-6EEE-4B5E-9CD4-1458B71DA5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25B5E-E52B-4FD0-A56C-51D31C46C9C6}"/>
              </a:ext>
            </a:extLst>
          </p:cNvPr>
          <p:cNvSpPr txBox="1"/>
          <p:nvPr/>
        </p:nvSpPr>
        <p:spPr>
          <a:xfrm>
            <a:off x="1174969" y="1165939"/>
            <a:ext cx="71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Рабочие места для людей с нарушенной функцией зрения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E27413-7A52-42CA-811E-A9EC4EFF57B9}"/>
              </a:ext>
            </a:extLst>
          </p:cNvPr>
          <p:cNvSpPr txBox="1"/>
          <p:nvPr/>
        </p:nvSpPr>
        <p:spPr>
          <a:xfrm>
            <a:off x="479616" y="1567576"/>
            <a:ext cx="42483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Рабочее место для незрячего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сотрудника включает в себя оборудование, позволяющее компенсировать его зрительные ограничения: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ерсональные компьютеры или ноутбуки с предустановленным программным обеспечением;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читающие устройства (</a:t>
            </a:r>
            <a:r>
              <a:rPr lang="ru-RU" sz="1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тифлоплееры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читающие машины)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дисплеи и принтеры Брайля;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приборы для письма шрифтом Брайля.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30F5F1-3027-4EC3-BE1F-64C6069A9835}"/>
              </a:ext>
            </a:extLst>
          </p:cNvPr>
          <p:cNvSpPr txBox="1"/>
          <p:nvPr/>
        </p:nvSpPr>
        <p:spPr>
          <a:xfrm>
            <a:off x="404541" y="4584039"/>
            <a:ext cx="8427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JAWS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Windows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самая популярная в мире программа экранного доступа, работающая на ПК в среде Windows. JAWS даёт возможность получить доступ к необходимому программному обеспечению и интернету. Благодаря речевому синтезатору, через аудио-карту компьютера, информация с экрана считывается вслух, обеспечивая возможность речевого доступа к самому разнообразному контенту. </a:t>
            </a:r>
          </a:p>
          <a:p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ElNotes - </a:t>
            </a:r>
            <a:r>
              <a:rPr lang="ru-RU" sz="1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программа для создания, хранения и управления текстовыми и голосовыми заметками.</a:t>
            </a:r>
          </a:p>
          <a:p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Fusion — </a:t>
            </a:r>
            <a:r>
              <a:rPr lang="ru-RU" sz="1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универсальная программа экранного доступа.</a:t>
            </a:r>
          </a:p>
          <a:p>
            <a:endParaRPr lang="ru-RU" sz="1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4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C4793D-7B97-4C3B-91B6-3D5945EDE5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54"/>
          <a:stretch/>
        </p:blipFill>
        <p:spPr>
          <a:xfrm>
            <a:off x="4749421" y="1675502"/>
            <a:ext cx="993454" cy="14348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B7F2A-F166-421F-869E-B090E126E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421" y="3208406"/>
            <a:ext cx="2051095" cy="1292674"/>
          </a:xfrm>
          <a:prstGeom prst="rect">
            <a:avLst/>
          </a:prstGeom>
        </p:spPr>
      </p:pic>
      <p:pic>
        <p:nvPicPr>
          <p:cNvPr id="19" name="Рисунок 18" descr="Piaf">
            <a:extLst>
              <a:ext uri="{FF2B5EF4-FFF2-40B4-BE49-F238E27FC236}">
                <a16:creationId xmlns:a16="http://schemas.microsoft.com/office/drawing/2014/main" id="{6010B718-8BFE-4C5B-A502-A6F8DE5D9EB2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56" y="1756452"/>
            <a:ext cx="1643977" cy="115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Everest-D V4">
            <a:extLst>
              <a:ext uri="{FF2B5EF4-FFF2-40B4-BE49-F238E27FC236}">
                <a16:creationId xmlns:a16="http://schemas.microsoft.com/office/drawing/2014/main" id="{F224BA5A-C3F1-432F-ABF1-3A0D84721CC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77854" y="3208404"/>
            <a:ext cx="1452685" cy="12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703147-B98B-4945-A7AA-8BF813394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579533" y="1894563"/>
            <a:ext cx="1252814" cy="7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6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                                                                        2023 г.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218831" y="1145616"/>
            <a:ext cx="8713210" cy="0"/>
          </a:xfrm>
          <a:prstGeom prst="line">
            <a:avLst/>
          </a:prstGeom>
          <a:ln w="25400" cmpd="sng">
            <a:solidFill>
              <a:srgbClr val="009CFF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6041" y="539774"/>
            <a:ext cx="724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2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РАБОЧИЕ МЕСТА </a:t>
            </a:r>
          </a:p>
        </p:txBody>
      </p:sp>
      <p:pic>
        <p:nvPicPr>
          <p:cNvPr id="12" name="Рисунок 11" descr="C:\Users\vasinalg\Documents\РУМЦ 19-20\Курсы повышения квалификации\untitled.png">
            <a:extLst>
              <a:ext uri="{FF2B5EF4-FFF2-40B4-BE49-F238E27FC236}">
                <a16:creationId xmlns:a16="http://schemas.microsoft.com/office/drawing/2014/main" id="{14B4181D-6EEE-4B5E-9CD4-1458B71DA5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872861-0F2C-4F81-89A1-3CB44850106D}"/>
              </a:ext>
            </a:extLst>
          </p:cNvPr>
          <p:cNvSpPr txBox="1"/>
          <p:nvPr/>
        </p:nvSpPr>
        <p:spPr>
          <a:xfrm>
            <a:off x="395948" y="1248174"/>
            <a:ext cx="835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Рабочие места для людей с нарушенным слухом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69901-BBB9-4137-877F-722D71ACE15B}"/>
              </a:ext>
            </a:extLst>
          </p:cNvPr>
          <p:cNvSpPr txBox="1"/>
          <p:nvPr/>
        </p:nvSpPr>
        <p:spPr>
          <a:xfrm>
            <a:off x="272955" y="1720063"/>
            <a:ext cx="5413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Самым главным и важным техническим средством реабилитации является 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слуховой аппарат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современный 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с набором функций и технологий обработки звука, соответствующих образу жизни;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совместимый 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современными техническими устройствами;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профессионально подобранный;</a:t>
            </a:r>
            <a:endParaRPr lang="ru-RU" sz="16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настроенный 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потерей слуха и образом жизни (уровнем активности) пользователя.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9EA38-E16F-4EDA-8C40-548A23AFBA04}"/>
              </a:ext>
            </a:extLst>
          </p:cNvPr>
          <p:cNvSpPr txBox="1"/>
          <p:nvPr/>
        </p:nvSpPr>
        <p:spPr>
          <a:xfrm>
            <a:off x="345907" y="4121870"/>
            <a:ext cx="53406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Акустические, индукционные и FM-системы - основные элементы формирования доступной среды для людей с нарушенным слухом в таких ситуациях, как: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публичные выступления;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собрания, конференции;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семинары в актовых залах и аудиториях.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8997B-2E7B-4FE7-B4B2-1F6BFD324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269" y="1906141"/>
            <a:ext cx="3271776" cy="12304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C0EB15-03F6-4664-A2A1-4EC3D6501B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37" b="14496"/>
          <a:stretch/>
        </p:blipFill>
        <p:spPr>
          <a:xfrm>
            <a:off x="5599269" y="4130944"/>
            <a:ext cx="2059252" cy="15375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E49686-0A28-4A03-B34D-3DE6A6737A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08" r="10462"/>
          <a:stretch/>
        </p:blipFill>
        <p:spPr>
          <a:xfrm>
            <a:off x="7924800" y="3637876"/>
            <a:ext cx="1076864" cy="21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                                                                        2023 г.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218831" y="1145616"/>
            <a:ext cx="8713210" cy="0"/>
          </a:xfrm>
          <a:prstGeom prst="line">
            <a:avLst/>
          </a:prstGeom>
          <a:ln w="25400" cmpd="sng">
            <a:solidFill>
              <a:srgbClr val="009CFF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6041" y="704070"/>
            <a:ext cx="724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2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РАБОЧИЕ МЕСТА </a:t>
            </a:r>
          </a:p>
        </p:txBody>
      </p:sp>
      <p:pic>
        <p:nvPicPr>
          <p:cNvPr id="12" name="Рисунок 11" descr="C:\Users\vasinalg\Documents\РУМЦ 19-20\Курсы повышения квалификации\untitled.png">
            <a:extLst>
              <a:ext uri="{FF2B5EF4-FFF2-40B4-BE49-F238E27FC236}">
                <a16:creationId xmlns:a16="http://schemas.microsoft.com/office/drawing/2014/main" id="{14B4181D-6EEE-4B5E-9CD4-1458B71DA5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0CB6C-6173-4D98-9BB4-EDBD59D600DD}"/>
              </a:ext>
            </a:extLst>
          </p:cNvPr>
          <p:cNvSpPr txBox="1"/>
          <p:nvPr/>
        </p:nvSpPr>
        <p:spPr>
          <a:xfrm>
            <a:off x="177653" y="1144687"/>
            <a:ext cx="87886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Рабочие места для людей с нарушением функций опорно-двигательного аппарата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Мебель на рабочих местах инвалидов с нарушениями опорно-двигательного аппарата должна быть трансформируемой. Рабочий стол должен, как правило, иметь изменяемую высоту и наклон рабочей поверхности.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defRPr/>
            </a:pPr>
            <a:r>
              <a:rPr lang="ru-R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Адаптированные устройства для ПК: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клавиатура </a:t>
            </a:r>
            <a:r>
              <a:rPr lang="ru-R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клавишами увеличенного размера и изолированными в отдельную ячейку с помощью специальной накладки, что позволяет исключить возможность одновременного нажатия разных клавиш;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адаптированный </a:t>
            </a: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джойстик </a:t>
            </a:r>
            <a:r>
              <a:rPr lang="ru-R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сменными насадками, необходимыми для выбора захвата устройства;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выносные кнопки </a:t>
            </a:r>
            <a:r>
              <a:rPr lang="ru-R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увеличенного диаметра для выполнения функций кнопок компьютерной мышки;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айтрекеры</a:t>
            </a:r>
            <a:r>
              <a:rPr lang="ru-R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устройства (очки) для управления взглядом, которые можно подключить к ноутбуку или мобильному телефону.</a:t>
            </a:r>
          </a:p>
        </p:txBody>
      </p:sp>
      <p:pic>
        <p:nvPicPr>
          <p:cNvPr id="14" name="Picture 2" descr="https://invacenter.ru/images/watermarked/1/thumbnails/370/370/detailed/1/arm-disabled.jpg">
            <a:extLst>
              <a:ext uri="{FF2B5EF4-FFF2-40B4-BE49-F238E27FC236}">
                <a16:creationId xmlns:a16="http://schemas.microsoft.com/office/drawing/2014/main" id="{832D93CB-5933-436B-A964-0B05BA534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4" b="15021"/>
          <a:stretch/>
        </p:blipFill>
        <p:spPr bwMode="auto">
          <a:xfrm>
            <a:off x="6736021" y="4558046"/>
            <a:ext cx="2336386" cy="16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D33D4DA6-5B76-46E2-AA04-C81D5A793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67" y="4610113"/>
            <a:ext cx="1301204" cy="82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515714-D552-430E-A628-6BB108C0F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52" y="5428763"/>
            <a:ext cx="1295466" cy="72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47FA09-DDAC-4BF7-80BC-5AB5FD778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52" y="4610113"/>
            <a:ext cx="1295467" cy="77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C80D506C-6DD6-4AFE-A15C-8BC5F4E217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09" y="5552807"/>
            <a:ext cx="836720" cy="6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4A8DB6-A4C2-452B-8A07-A81E3A8C33E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542" b="16197"/>
          <a:stretch/>
        </p:blipFill>
        <p:spPr>
          <a:xfrm>
            <a:off x="2250586" y="5825232"/>
            <a:ext cx="1106091" cy="4181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103587-4F17-406C-817E-87D52654EE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491" t="8354" r="13955" b="6962"/>
          <a:stretch/>
        </p:blipFill>
        <p:spPr>
          <a:xfrm>
            <a:off x="2250586" y="4715214"/>
            <a:ext cx="1185663" cy="11100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615ECF-9F59-4877-BEE5-21747C87DD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326" t="5609" r="13426" b="8531"/>
          <a:stretch/>
        </p:blipFill>
        <p:spPr>
          <a:xfrm>
            <a:off x="337972" y="4621524"/>
            <a:ext cx="1739940" cy="15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0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еместры\Копия MGPPU_Logo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9050"/>
            <a:ext cx="2087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7251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                                                                                 2023 </a:t>
            </a:r>
            <a:r>
              <a:rPr lang="ru-RU" b="1" dirty="0">
                <a:solidFill>
                  <a:schemeClr val="bg1"/>
                </a:solidFill>
              </a:rPr>
              <a:t>г.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218831" y="1145616"/>
            <a:ext cx="8713210" cy="0"/>
          </a:xfrm>
          <a:prstGeom prst="line">
            <a:avLst/>
          </a:prstGeom>
          <a:ln w="25400" cmpd="sng">
            <a:solidFill>
              <a:srgbClr val="009CFF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6041" y="704070"/>
            <a:ext cx="724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20" dirty="0">
                <a:solidFill>
                  <a:srgbClr val="006600"/>
                </a:solidFill>
              </a:rPr>
              <a:t>УНИВЕРСИТЕТ  ДЛЯ НЕРАВНОДУШНЫХ ЛЮДЕЙ</a:t>
            </a:r>
          </a:p>
        </p:txBody>
      </p:sp>
      <p:pic>
        <p:nvPicPr>
          <p:cNvPr id="12" name="Рисунок 11" descr="C:\Users\vasinalg\Documents\РУМЦ 19-20\Курсы повышения квалификации\untitled.png">
            <a:extLst>
              <a:ext uri="{FF2B5EF4-FFF2-40B4-BE49-F238E27FC236}">
                <a16:creationId xmlns:a16="http://schemas.microsoft.com/office/drawing/2014/main" id="{14B4181D-6EEE-4B5E-9CD4-1458B71DA5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417" y="119912"/>
            <a:ext cx="742247" cy="9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6232735-05C5-4768-BDAD-0FE0A00A127B}"/>
              </a:ext>
            </a:extLst>
          </p:cNvPr>
          <p:cNvSpPr/>
          <p:nvPr/>
        </p:nvSpPr>
        <p:spPr>
          <a:xfrm>
            <a:off x="6875801" y="2941041"/>
            <a:ext cx="1310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5000" b="1" dirty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C638FBF-CE0E-4EC4-8285-7CAD74D3E122}"/>
              </a:ext>
            </a:extLst>
          </p:cNvPr>
          <p:cNvSpPr/>
          <p:nvPr/>
        </p:nvSpPr>
        <p:spPr>
          <a:xfrm>
            <a:off x="4616406" y="2884472"/>
            <a:ext cx="873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9600" b="1" dirty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465F10-1748-489D-9F5F-BCAFE9F2E5C0}"/>
              </a:ext>
            </a:extLst>
          </p:cNvPr>
          <p:cNvSpPr/>
          <p:nvPr/>
        </p:nvSpPr>
        <p:spPr>
          <a:xfrm>
            <a:off x="5266958" y="1126745"/>
            <a:ext cx="80253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5000" b="1" dirty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110BEC-07A5-4740-8980-F45A27B4E728}"/>
              </a:ext>
            </a:extLst>
          </p:cNvPr>
          <p:cNvSpPr txBox="1"/>
          <p:nvPr/>
        </p:nvSpPr>
        <p:spPr>
          <a:xfrm>
            <a:off x="790068" y="2889758"/>
            <a:ext cx="2379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cs typeface="Arial" pitchFamily="34" charset="0"/>
              </a:rPr>
              <a:t>Вопросы</a:t>
            </a:r>
            <a:r>
              <a:rPr lang="en-US" sz="3600" b="1" dirty="0">
                <a:solidFill>
                  <a:srgbClr val="00206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FBEAF0-E6B3-4D9E-8898-4E067E1F10AF}"/>
              </a:ext>
            </a:extLst>
          </p:cNvPr>
          <p:cNvSpPr txBox="1"/>
          <p:nvPr/>
        </p:nvSpPr>
        <p:spPr>
          <a:xfrm>
            <a:off x="957263" y="4801194"/>
            <a:ext cx="459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cs typeface="Arial" pitchFamily="34" charset="0"/>
              </a:rPr>
              <a:t>Rumts.mgppu@gmail.com</a:t>
            </a:r>
          </a:p>
          <a:p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Васина Людмила Григорьевна</a:t>
            </a:r>
          </a:p>
        </p:txBody>
      </p:sp>
    </p:spTree>
    <p:extLst>
      <p:ext uri="{BB962C8B-B14F-4D97-AF65-F5344CB8AC3E}">
        <p14:creationId xmlns:p14="http://schemas.microsoft.com/office/powerpoint/2010/main" val="609814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95e85ff429f18db73762d71c0fd18612f1596d0"/>
</p:tagLst>
</file>

<file path=ppt/theme/theme1.xml><?xml version="1.0" encoding="utf-8"?>
<a:theme xmlns:a="http://schemas.openxmlformats.org/drawingml/2006/main" name="ТемаМ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МЗ" id="{4FDEF9B0-CB91-477F-818C-B4F778DF93D7}" vid="{03AFC0CA-E3BA-48DB-B12A-878D3A0F052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3 - Учебная презентация (shablon FDPO)</Template>
  <TotalTime>4017</TotalTime>
  <Words>639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ТемаМЗ</vt:lpstr>
      <vt:lpstr>ФБГОУ ВО «Московский государственный психолого-педагогический университет»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</dc:creator>
  <cp:lastModifiedBy>Людмила MamaMila</cp:lastModifiedBy>
  <cp:revision>243</cp:revision>
  <dcterms:created xsi:type="dcterms:W3CDTF">2017-01-17T10:01:42Z</dcterms:created>
  <dcterms:modified xsi:type="dcterms:W3CDTF">2023-06-21T19:04:02Z</dcterms:modified>
</cp:coreProperties>
</file>