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</p:sldMasterIdLst>
  <p:notesMasterIdLst>
    <p:notesMasterId r:id="rId17"/>
  </p:notesMasterIdLst>
  <p:sldIdLst>
    <p:sldId id="266" r:id="rId3"/>
    <p:sldId id="265" r:id="rId4"/>
    <p:sldId id="267" r:id="rId5"/>
    <p:sldId id="268" r:id="rId6"/>
    <p:sldId id="269" r:id="rId7"/>
    <p:sldId id="270" r:id="rId8"/>
    <p:sldId id="276" r:id="rId9"/>
    <p:sldId id="277" r:id="rId10"/>
    <p:sldId id="287" r:id="rId11"/>
    <p:sldId id="288" r:id="rId12"/>
    <p:sldId id="280" r:id="rId13"/>
    <p:sldId id="283" r:id="rId14"/>
    <p:sldId id="281" r:id="rId15"/>
    <p:sldId id="28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A16D1-B144-4363-96D3-5FC6198AF024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364D4-4094-4B74-9343-28DD30E43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DE2A86F-0C47-429E-B954-AAAB89CBDB77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11/16/2021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0809168-D8C4-4A03-98B6-7542910C8C7E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150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F8B3357-7ED1-419B-8EB0-D009F78F29C7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11/16/2021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B4BD03C-CF95-414F-A683-52A65CD51483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537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7BCDC54-BDA2-4ACB-86CF-A386FF31BB54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11/16/2021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B2E2083-2D5C-4163-B4BE-ECCAD0038FE3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4251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2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3B53F76-9F74-4173-AF92-DFFDB33CECC3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11/16/2021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2A3FE93-E30E-4187-ADC1-C5B9009506A3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608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1BFABAF-9D18-4F49-9883-77C95C438A59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11/16/2021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CED6B53-FD6F-4329-A615-FD9F91F86988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460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CA880DF-C908-49A0-844C-5C12145F5F75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11/16/2021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CFAEFA8-C06A-45E2-828C-99825FEC27D7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076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DE92C95-0E7C-4148-861B-4EFFD583130B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11/16/2021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30D0371-50D6-4266-982C-33BA5396BD06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263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458B99E-CBB3-471C-ACBF-BD37875F048B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11/16/2021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5BB0418-AFE0-4170-9392-BAED1155DB7A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836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D3C5501-8A9F-4D67-996B-FD461590B524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11/16/2021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ABA448A-8E51-4638-88DE-789DCA9F6931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343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4896637-CE71-486D-BD27-12B30CABE525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11/16/2021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AB51288-AE15-49E8-AB78-F091526F1E66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949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2AE649C-17CF-459C-ABB8-86BF9FE68E98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11/16/2021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263A1A8-7AAF-440F-B35F-D0F7004006FD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934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E68D2BB-2B3B-4E62-8923-F4DD0062291D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11/16/2021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CE76C2F-5DD7-4CE4-AD7A-D7B6A03390E8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322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kern="0"/>
              <a:pPr/>
              <a:t>‹#›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spirant@mgppu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&#1084;&#1075;&#1087;&#1087;&#1091;.&#1088;&#1092;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robevaan\Pictures\фон3.png"/>
          <p:cNvPicPr>
            <a:picLocks noChangeAspect="1" noChangeArrowheads="1"/>
          </p:cNvPicPr>
          <p:nvPr/>
        </p:nvPicPr>
        <p:blipFill rotWithShape="1">
          <a:blip r:embed="rId4" cstate="print"/>
          <a:srcRect b="72998"/>
          <a:stretch/>
        </p:blipFill>
        <p:spPr bwMode="auto">
          <a:xfrm>
            <a:off x="7901126" y="287313"/>
            <a:ext cx="4290873" cy="17742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1201" y="2744573"/>
            <a:ext cx="7048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</a:rPr>
              <a:t>Организационное собрание </a:t>
            </a:r>
            <a:r>
              <a:rPr lang="ru-RU" sz="4000" b="1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</a:rPr>
              <a:t>для аспирантов 1 </a:t>
            </a:r>
            <a:r>
              <a:rPr lang="ru-RU" sz="4000" b="1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</a:rPr>
              <a:t>курса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robevaan\Downloads\лого_аббревиату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9862" y="298840"/>
            <a:ext cx="750163" cy="106119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6141" y="113540"/>
            <a:ext cx="1045221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500" b="1" smtClean="0">
                <a:latin typeface="+mj-lt"/>
                <a:cs typeface="Times New Roman" pitchFamily="18" charset="0"/>
              </a:rPr>
              <a:t>Критерии </a:t>
            </a:r>
            <a:r>
              <a:rPr lang="ru-RU" sz="2500" b="1">
                <a:latin typeface="+mj-lt"/>
                <a:cs typeface="Times New Roman" pitchFamily="18" charset="0"/>
              </a:rPr>
              <a:t>аттестации аспирантов </a:t>
            </a:r>
            <a:r>
              <a:rPr lang="ru-RU" sz="2500" b="1" smtClean="0">
                <a:latin typeface="+mj-lt"/>
                <a:cs typeface="Times New Roman" pitchFamily="18" charset="0"/>
              </a:rPr>
              <a:t>для направления </a:t>
            </a:r>
            <a:r>
              <a:rPr lang="ru-RU" sz="2500" b="1">
                <a:latin typeface="+mj-lt"/>
                <a:cs typeface="Times New Roman" pitchFamily="18" charset="0"/>
              </a:rPr>
              <a:t>подготовки 09.06.01 Информатика и вычислительная </a:t>
            </a:r>
            <a:r>
              <a:rPr lang="ru-RU" sz="2500" b="1" smtClean="0">
                <a:latin typeface="+mj-lt"/>
                <a:cs typeface="Times New Roman" pitchFamily="18" charset="0"/>
              </a:rPr>
              <a:t>техника</a:t>
            </a:r>
            <a:endParaRPr lang="ru-RU" sz="2500" b="1" dirty="0" smtClean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350047"/>
              </p:ext>
            </p:extLst>
          </p:nvPr>
        </p:nvGraphicFramePr>
        <p:xfrm>
          <a:off x="74816" y="1360037"/>
          <a:ext cx="12036828" cy="5323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2871">
                  <a:extLst>
                    <a:ext uri="{9D8B030D-6E8A-4147-A177-3AD203B41FA5}">
                      <a16:colId xmlns:a16="http://schemas.microsoft.com/office/drawing/2014/main" val="3068917559"/>
                    </a:ext>
                  </a:extLst>
                </a:gridCol>
                <a:gridCol w="9833957">
                  <a:extLst>
                    <a:ext uri="{9D8B030D-6E8A-4147-A177-3AD203B41FA5}">
                      <a16:colId xmlns:a16="http://schemas.microsoft.com/office/drawing/2014/main" val="2668237252"/>
                    </a:ext>
                  </a:extLst>
                </a:gridCol>
              </a:tblGrid>
              <a:tr h="2027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tx1"/>
                          </a:solidFill>
                          <a:effectLst/>
                        </a:rPr>
                        <a:t>заочное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обучение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Критерии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53214"/>
                  </a:ext>
                </a:extLst>
              </a:tr>
              <a:tr h="839585">
                <a:tc>
                  <a:txBody>
                    <a:bodyPr/>
                    <a:lstStyle/>
                    <a:p>
                      <a:pPr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Аспирант 1-го года обучения аттестуется, если: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225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Обязательные: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выполнено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 общего объема диссертационного исследования;</a:t>
                      </a:r>
                    </a:p>
                    <a:p>
                      <a:pPr marL="22225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Дополнительные: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принято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научных конференциях и тд.;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опубликованы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тезисы по теме диссертационного исследования.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078369"/>
                  </a:ext>
                </a:extLst>
              </a:tr>
              <a:tr h="1043850">
                <a:tc>
                  <a:txBody>
                    <a:bodyPr/>
                    <a:lstStyle/>
                    <a:p>
                      <a:pPr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Аспирант 2-го года обучения аттестуется, если:</a:t>
                      </a:r>
                    </a:p>
                    <a:p>
                      <a:pPr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225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Обязательные: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выполнено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 общего объема диссертационного исследования;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публикована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1-я научная статья в журнале, рекомендованном ВАК; 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пройдена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педагогическая практика;</a:t>
                      </a:r>
                    </a:p>
                    <a:p>
                      <a:pPr marL="22225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Дополнительные: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принято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научных конференциях и тд.;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опубликованы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тезисы по теме диссертационного исследования.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239287"/>
                  </a:ext>
                </a:extLst>
              </a:tr>
              <a:tr h="1302525">
                <a:tc>
                  <a:txBody>
                    <a:bodyPr/>
                    <a:lstStyle/>
                    <a:p>
                      <a:pPr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Аспирант 3-го года обучения аттестуется, если: </a:t>
                      </a:r>
                    </a:p>
                    <a:p>
                      <a:pPr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225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Обязательные: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выполнено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90% общего объема диссертационного исследования;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опубликована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2-я научная статья в журнале, рекомендованном ВАК;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пройдена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производственная практика;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написан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утвержден на заседании кафедры план-проспект диссертационного исследования;</a:t>
                      </a:r>
                    </a:p>
                    <a:p>
                      <a:pPr marL="22225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Дополнительные: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принято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научных конференциях и тд.;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опубликованы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тезисы по теме диссертационного исследования.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056677"/>
                  </a:ext>
                </a:extLst>
              </a:tr>
              <a:tr h="1302525">
                <a:tc>
                  <a:txBody>
                    <a:bodyPr/>
                    <a:lstStyle/>
                    <a:p>
                      <a:pPr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Аспирант 4-го года обучения аттестуется, если:</a:t>
                      </a:r>
                    </a:p>
                    <a:p>
                      <a:pPr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225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Обязательные: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завершена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над диссертационным исследованием (текст диссертационного исследования обсужден на заседании кафедры, к которой прикреплен аспирант);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опубликована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3-я научная статья в журнале, рекомендованном ВАК; 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представлен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научный доклад об основных результатах подготовленной научно-квалификационной работы (диссертации);</a:t>
                      </a:r>
                    </a:p>
                    <a:p>
                      <a:pPr marL="22225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Дополнительные: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принято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научных конференциях и тд.;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опубликованы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тезисы по теме диссертационного исследования.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097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826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orobevaan\Downloads\лого_аббревиату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9862" y="298840"/>
            <a:ext cx="750163" cy="1061195"/>
          </a:xfrm>
          <a:prstGeom prst="rect">
            <a:avLst/>
          </a:prstGeom>
          <a:noFill/>
        </p:spPr>
      </p:pic>
      <p:sp>
        <p:nvSpPr>
          <p:cNvPr id="3" name="Текст 4"/>
          <p:cNvSpPr txBox="1">
            <a:spLocks/>
          </p:cNvSpPr>
          <p:nvPr/>
        </p:nvSpPr>
        <p:spPr>
          <a:xfrm>
            <a:off x="427615" y="1360035"/>
            <a:ext cx="11552237" cy="4129593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500" b="1" dirty="0" smtClean="0">
                <a:latin typeface="+mj-lt"/>
                <a:cs typeface="Times New Roman" pitchFamily="18" charset="0"/>
              </a:rPr>
              <a:t>Государственная итоговая аттестация </a:t>
            </a:r>
          </a:p>
          <a:p>
            <a:pPr marL="0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500" b="1" dirty="0" smtClean="0">
              <a:latin typeface="+mj-lt"/>
              <a:cs typeface="Times New Roman" pitchFamily="18" charset="0"/>
            </a:endParaRPr>
          </a:p>
          <a:p>
            <a:pPr marL="0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500" dirty="0" smtClean="0">
                <a:latin typeface="+mj-lt"/>
                <a:cs typeface="Times New Roman" pitchFamily="18" charset="0"/>
              </a:rPr>
              <a:t>К государственной итоговой аттестации допускаются обучающиеся, в полном объеме выполнившие учебный план по соответствующим образовательным стандартам. 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500" u="sng" dirty="0" smtClean="0">
                <a:latin typeface="+mj-lt"/>
                <a:cs typeface="Times New Roman" pitchFamily="18" charset="0"/>
              </a:rPr>
              <a:t>Включает:</a:t>
            </a:r>
          </a:p>
          <a:p>
            <a:pPr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500" dirty="0" smtClean="0">
                <a:latin typeface="+mj-lt"/>
                <a:cs typeface="Times New Roman" pitchFamily="18" charset="0"/>
              </a:rPr>
              <a:t>Подготовка и сдача государственного экзамена;</a:t>
            </a:r>
          </a:p>
          <a:p>
            <a:pPr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500" dirty="0" smtClean="0">
                <a:latin typeface="+mj-lt"/>
                <a:cs typeface="Times New Roman" pitchFamily="18" charset="0"/>
              </a:rPr>
              <a:t>Предоставление научного доклада об основных результатах подготовленной научно – квалификационной работы (диссертации).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500" dirty="0" smtClean="0">
              <a:latin typeface="+mj-lt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500" dirty="0" smtClean="0">
              <a:latin typeface="+mj-lt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5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4597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orobevaan\Downloads\лого_аббревиату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9862" y="298840"/>
            <a:ext cx="750163" cy="106119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23875" y="2123212"/>
            <a:ext cx="106299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algn="just">
              <a:defRPr/>
            </a:pPr>
            <a:r>
              <a:rPr lang="ru-RU" sz="2500" dirty="0">
                <a:latin typeface="+mj-lt"/>
                <a:cs typeface="Times New Roman" pitchFamily="18" charset="0"/>
              </a:rPr>
              <a:t>Успешно прошедшим государственную итоговую аттестацию выдается </a:t>
            </a:r>
            <a:r>
              <a:rPr lang="ru-RU" sz="2500" b="1" u="sng" dirty="0">
                <a:latin typeface="+mj-lt"/>
                <a:cs typeface="Times New Roman" pitchFamily="18" charset="0"/>
              </a:rPr>
              <a:t>диплом об окончании </a:t>
            </a:r>
            <a:r>
              <a:rPr lang="ru-RU" sz="2500" b="1" u="sng" dirty="0" smtClean="0">
                <a:latin typeface="+mj-lt"/>
                <a:cs typeface="Times New Roman" pitchFamily="18" charset="0"/>
              </a:rPr>
              <a:t>аспирантуры</a:t>
            </a:r>
          </a:p>
          <a:p>
            <a:pPr marL="274320" algn="just">
              <a:defRPr/>
            </a:pPr>
            <a:endParaRPr lang="ru-RU" sz="2500" b="1" u="sng" dirty="0" smtClean="0">
              <a:latin typeface="+mj-lt"/>
              <a:cs typeface="Times New Roman" pitchFamily="18" charset="0"/>
            </a:endParaRPr>
          </a:p>
          <a:p>
            <a:pPr marL="274320" algn="just">
              <a:defRPr/>
            </a:pPr>
            <a:endParaRPr lang="ru-RU" sz="2500" b="1" u="sng" dirty="0">
              <a:latin typeface="+mj-lt"/>
              <a:cs typeface="Times New Roman" pitchFamily="18" charset="0"/>
            </a:endParaRPr>
          </a:p>
          <a:p>
            <a:pPr marL="274320" algn="just">
              <a:defRPr/>
            </a:pPr>
            <a:r>
              <a:rPr lang="ru-RU" sz="2500" dirty="0">
                <a:latin typeface="+mj-lt"/>
                <a:cs typeface="Times New Roman" pitchFamily="18" charset="0"/>
              </a:rPr>
              <a:t>Защитившим диссертацию на соискание ученой степени кандидата наук присваивается </a:t>
            </a:r>
            <a:r>
              <a:rPr lang="ru-RU" sz="2500" b="1" u="sng" dirty="0">
                <a:latin typeface="+mj-lt"/>
                <a:cs typeface="Times New Roman" pitchFamily="18" charset="0"/>
              </a:rPr>
              <a:t>ученая степень кандидата </a:t>
            </a:r>
            <a:r>
              <a:rPr lang="ru-RU" sz="2500" b="1" u="sng" dirty="0" smtClean="0">
                <a:latin typeface="+mj-lt"/>
                <a:cs typeface="Times New Roman" pitchFamily="18" charset="0"/>
              </a:rPr>
              <a:t>наук</a:t>
            </a:r>
            <a:endParaRPr lang="ru-RU" sz="2500" b="1" u="sng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198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orobevaan\Downloads\лого_аббревиату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9862" y="298840"/>
            <a:ext cx="750163" cy="1061195"/>
          </a:xfrm>
          <a:prstGeom prst="rect">
            <a:avLst/>
          </a:prstGeom>
          <a:noFill/>
        </p:spPr>
      </p:pic>
      <p:sp>
        <p:nvSpPr>
          <p:cNvPr id="3" name="Текст 2"/>
          <p:cNvSpPr txBox="1">
            <a:spLocks/>
          </p:cNvSpPr>
          <p:nvPr/>
        </p:nvSpPr>
        <p:spPr bwMode="auto">
          <a:xfrm>
            <a:off x="471399" y="190775"/>
            <a:ext cx="10908723" cy="6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b="1" dirty="0" smtClean="0">
                <a:latin typeface="+mj-lt"/>
                <a:cs typeface="Times New Roman" pitchFamily="18" charset="0"/>
              </a:rPr>
              <a:t>Планирование работы для своевременной защиты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b="1" dirty="0" smtClean="0">
              <a:latin typeface="+mj-lt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b="1" dirty="0" smtClean="0">
                <a:latin typeface="+mj-lt"/>
                <a:cs typeface="Times New Roman" pitchFamily="18" charset="0"/>
              </a:rPr>
              <a:t>1 курс: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500" dirty="0" smtClean="0">
                <a:latin typeface="+mj-lt"/>
                <a:cs typeface="Times New Roman" pitchFamily="18" charset="0"/>
              </a:rPr>
              <a:t>обоснование темы кандидатской диссертации, объём – 8-10 стр.;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500" dirty="0" smtClean="0">
                <a:latin typeface="+mj-lt"/>
                <a:cs typeface="Times New Roman" pitchFamily="18" charset="0"/>
              </a:rPr>
              <a:t>по итогам первого курса: проработаны структура исследования, методики, исследовательская база, проведена подготовка к эксперименту, написана глава теоретической части; 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500" dirty="0" smtClean="0">
                <a:latin typeface="+mj-lt"/>
                <a:cs typeface="Times New Roman" pitchFamily="18" charset="0"/>
              </a:rPr>
              <a:t>опубликована первая статья в журнале ВАК.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b="1" dirty="0" smtClean="0">
                <a:latin typeface="+mj-lt"/>
                <a:cs typeface="Times New Roman" pitchFamily="18" charset="0"/>
              </a:rPr>
              <a:t>2 курс: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500" dirty="0" smtClean="0">
                <a:latin typeface="+mj-lt"/>
                <a:cs typeface="Times New Roman" pitchFamily="18" charset="0"/>
              </a:rPr>
              <a:t>эксперимент и обработка результатов;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500" dirty="0" smtClean="0">
                <a:latin typeface="+mj-lt"/>
                <a:cs typeface="Times New Roman" pitchFamily="18" charset="0"/>
              </a:rPr>
              <a:t>по итогам второго курса написана экспериментальная часть;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500" dirty="0">
                <a:cs typeface="Times New Roman" pitchFamily="18" charset="0"/>
              </a:rPr>
              <a:t>опубликована </a:t>
            </a:r>
            <a:r>
              <a:rPr lang="ru-RU" sz="2500" dirty="0" smtClean="0">
                <a:cs typeface="Times New Roman" pitchFamily="18" charset="0"/>
              </a:rPr>
              <a:t>вторая </a:t>
            </a:r>
            <a:r>
              <a:rPr lang="ru-RU" sz="2500" dirty="0" smtClean="0">
                <a:latin typeface="+mj-lt"/>
                <a:cs typeface="Times New Roman" pitchFamily="18" charset="0"/>
              </a:rPr>
              <a:t>статья в журналах ВАК.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b="1" dirty="0" smtClean="0">
                <a:latin typeface="+mj-lt"/>
                <a:cs typeface="Times New Roman" pitchFamily="18" charset="0"/>
              </a:rPr>
              <a:t>3 курс: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500" dirty="0">
                <a:latin typeface="+mj-lt"/>
                <a:cs typeface="Times New Roman" pitchFamily="18" charset="0"/>
              </a:rPr>
              <a:t>р</a:t>
            </a:r>
            <a:r>
              <a:rPr lang="ru-RU" sz="2500" dirty="0" smtClean="0">
                <a:latin typeface="+mj-lt"/>
                <a:cs typeface="Times New Roman" pitchFamily="18" charset="0"/>
              </a:rPr>
              <a:t>едактирование, завершение работы над текстом диссертации; 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500" dirty="0" smtClean="0">
                <a:cs typeface="Times New Roman" pitchFamily="18" charset="0"/>
              </a:rPr>
              <a:t>опубликована третья</a:t>
            </a:r>
            <a:r>
              <a:rPr lang="ru-RU" sz="2500" dirty="0" smtClean="0">
                <a:latin typeface="+mj-lt"/>
                <a:cs typeface="Times New Roman" pitchFamily="18" charset="0"/>
              </a:rPr>
              <a:t> статья ВАК.</a:t>
            </a:r>
          </a:p>
        </p:txBody>
      </p:sp>
    </p:spTree>
    <p:extLst>
      <p:ext uri="{BB962C8B-B14F-4D97-AF65-F5344CB8AC3E}">
        <p14:creationId xmlns:p14="http://schemas.microsoft.com/office/powerpoint/2010/main" val="3485468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185" y="2092599"/>
            <a:ext cx="564165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500" b="1" dirty="0">
                <a:latin typeface="+mj-lt"/>
              </a:rPr>
              <a:t>Контакты/Информация</a:t>
            </a:r>
            <a:r>
              <a:rPr lang="en-US" altLang="ru-RU" sz="2500" dirty="0">
                <a:latin typeface="+mj-lt"/>
              </a:rPr>
              <a:t/>
            </a:r>
            <a:br>
              <a:rPr lang="en-US" altLang="ru-RU" sz="2500" dirty="0">
                <a:latin typeface="+mj-lt"/>
              </a:rPr>
            </a:br>
            <a:r>
              <a:rPr lang="ru-RU" altLang="ru-RU" sz="2500" dirty="0">
                <a:latin typeface="+mj-lt"/>
              </a:rPr>
              <a:t/>
            </a:r>
            <a:br>
              <a:rPr lang="ru-RU" altLang="ru-RU" sz="2500" dirty="0">
                <a:latin typeface="+mj-lt"/>
              </a:rPr>
            </a:br>
            <a:r>
              <a:rPr lang="ru-RU" altLang="ru-RU" sz="2500" dirty="0">
                <a:latin typeface="+mj-lt"/>
              </a:rPr>
              <a:t>Телефон для справок: </a:t>
            </a:r>
            <a:br>
              <a:rPr lang="ru-RU" altLang="ru-RU" sz="2500" dirty="0">
                <a:latin typeface="+mj-lt"/>
              </a:rPr>
            </a:br>
            <a:r>
              <a:rPr lang="ru-RU" altLang="ru-RU" sz="2500" dirty="0">
                <a:latin typeface="+mj-lt"/>
              </a:rPr>
              <a:t>8 (495) 632-94-55 </a:t>
            </a:r>
            <a:br>
              <a:rPr lang="ru-RU" altLang="ru-RU" sz="2500" dirty="0">
                <a:latin typeface="+mj-lt"/>
              </a:rPr>
            </a:br>
            <a:r>
              <a:rPr lang="en-US" altLang="ru-RU" sz="2500" dirty="0">
                <a:latin typeface="+mj-lt"/>
              </a:rPr>
              <a:t/>
            </a:r>
            <a:br>
              <a:rPr lang="en-US" altLang="ru-RU" sz="2500" dirty="0">
                <a:latin typeface="+mj-lt"/>
              </a:rPr>
            </a:br>
            <a:r>
              <a:rPr lang="en-US" altLang="ru-RU" sz="2500" dirty="0">
                <a:latin typeface="+mj-lt"/>
              </a:rPr>
              <a:t>E-mail:</a:t>
            </a:r>
            <a:r>
              <a:rPr lang="ru-RU" altLang="ru-RU" sz="2500" dirty="0">
                <a:latin typeface="+mj-lt"/>
              </a:rPr>
              <a:t> </a:t>
            </a:r>
            <a:r>
              <a:rPr lang="en-US" altLang="ru-RU" sz="2500" dirty="0" err="1">
                <a:latin typeface="+mj-lt"/>
                <a:hlinkClick r:id="rId3"/>
              </a:rPr>
              <a:t>aspirant@mgppu</a:t>
            </a:r>
            <a:r>
              <a:rPr lang="ru-RU" altLang="ru-RU" sz="2500" dirty="0">
                <a:latin typeface="+mj-lt"/>
                <a:hlinkClick r:id="rId3"/>
              </a:rPr>
              <a:t>.</a:t>
            </a:r>
            <a:r>
              <a:rPr lang="ru-RU" altLang="ru-RU" sz="2500" dirty="0" err="1">
                <a:latin typeface="+mj-lt"/>
                <a:hlinkClick r:id="rId3"/>
              </a:rPr>
              <a:t>ru</a:t>
            </a:r>
            <a:r>
              <a:rPr lang="ru-RU" altLang="ru-RU" sz="2500" dirty="0">
                <a:latin typeface="+mj-lt"/>
              </a:rPr>
              <a:t> </a:t>
            </a:r>
            <a:br>
              <a:rPr lang="ru-RU" altLang="ru-RU" sz="2500" dirty="0">
                <a:latin typeface="+mj-lt"/>
              </a:rPr>
            </a:br>
            <a:r>
              <a:rPr lang="ru-RU" altLang="ru-RU" sz="2500" dirty="0" smtClean="0">
                <a:latin typeface="+mj-lt"/>
              </a:rPr>
              <a:t>Сектор </a:t>
            </a:r>
            <a:r>
              <a:rPr lang="ru-RU" altLang="ru-RU" sz="2500" dirty="0">
                <a:latin typeface="+mj-lt"/>
              </a:rPr>
              <a:t>аспирантуры и докторантуры</a:t>
            </a:r>
            <a:br>
              <a:rPr lang="ru-RU" altLang="ru-RU" sz="2500" dirty="0">
                <a:latin typeface="+mj-lt"/>
              </a:rPr>
            </a:br>
            <a:r>
              <a:rPr lang="ru-RU" altLang="ru-RU" sz="2500" dirty="0">
                <a:latin typeface="+mj-lt"/>
              </a:rPr>
              <a:t/>
            </a:r>
            <a:br>
              <a:rPr lang="ru-RU" altLang="ru-RU" sz="2500" dirty="0">
                <a:latin typeface="+mj-lt"/>
              </a:rPr>
            </a:br>
            <a:r>
              <a:rPr lang="ru-RU" altLang="ru-RU" sz="2500">
                <a:latin typeface="+mj-lt"/>
                <a:hlinkClick r:id="rId4"/>
              </a:rPr>
              <a:t>www.мгппу.рф</a:t>
            </a:r>
            <a:r>
              <a:rPr lang="ru-RU" altLang="ru-RU" sz="2500">
                <a:latin typeface="+mj-lt"/>
              </a:rPr>
              <a:t> </a:t>
            </a:r>
            <a:endParaRPr lang="ru-RU" altLang="ru-RU" sz="2500" dirty="0"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200EBA-4F2E-4B61-9ABC-45A84707258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47200" y="406400"/>
            <a:ext cx="2578100" cy="11636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157" y="1992846"/>
            <a:ext cx="4291575" cy="429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20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orobevaan\Downloads\лого_аббревиату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9862" y="298840"/>
            <a:ext cx="750163" cy="1061195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285750" y="1217160"/>
            <a:ext cx="11344275" cy="5152625"/>
            <a:chOff x="-7544" y="473953"/>
            <a:chExt cx="11344275" cy="5152625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425199" y="473953"/>
              <a:ext cx="4774546" cy="1572015"/>
              <a:chOff x="247649" y="439501"/>
              <a:chExt cx="4774546" cy="1572015"/>
            </a:xfrm>
          </p:grpSpPr>
          <p:sp>
            <p:nvSpPr>
              <p:cNvPr id="4" name="Стрелка вниз 3"/>
              <p:cNvSpPr/>
              <p:nvPr/>
            </p:nvSpPr>
            <p:spPr>
              <a:xfrm rot="19075693">
                <a:off x="4574769" y="1362229"/>
                <a:ext cx="447426" cy="64928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" name="Скругленный прямоугольник 2"/>
              <p:cNvSpPr/>
              <p:nvPr/>
            </p:nvSpPr>
            <p:spPr>
              <a:xfrm>
                <a:off x="247649" y="439501"/>
                <a:ext cx="4400444" cy="106549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25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Учебная </a:t>
                </a:r>
              </a:p>
              <a:p>
                <a:pPr algn="ctr">
                  <a:defRPr/>
                </a:pPr>
                <a:r>
                  <a:rPr lang="ru-RU" sz="25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деятельность</a:t>
                </a: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 flipH="1">
              <a:off x="6073552" y="473953"/>
              <a:ext cx="4518247" cy="1580692"/>
              <a:chOff x="195720" y="439501"/>
              <a:chExt cx="3192238" cy="1580692"/>
            </a:xfrm>
          </p:grpSpPr>
          <p:sp>
            <p:nvSpPr>
              <p:cNvPr id="13" name="Стрелка вниз 12"/>
              <p:cNvSpPr/>
              <p:nvPr/>
            </p:nvSpPr>
            <p:spPr>
              <a:xfrm rot="19075693">
                <a:off x="3053543" y="1370906"/>
                <a:ext cx="334415" cy="64928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195720" y="439501"/>
                <a:ext cx="2931655" cy="107015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ru-RU" sz="25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Научно- исследовательская деятельность</a:t>
                </a:r>
              </a:p>
            </p:txBody>
          </p:sp>
        </p:grpSp>
        <p:sp>
          <p:nvSpPr>
            <p:cNvPr id="14" name="Скругленный прямоугольник 13"/>
            <p:cNvSpPr/>
            <p:nvPr/>
          </p:nvSpPr>
          <p:spPr>
            <a:xfrm>
              <a:off x="1664094" y="2112211"/>
              <a:ext cx="8001000" cy="1532444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ru-RU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ru-RU" sz="25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Государственная итоговая аттестация</a:t>
              </a:r>
              <a:endParaRPr lang="ru-RU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ru-RU" sz="25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 государственный </a:t>
              </a:r>
              <a:r>
                <a:rPr lang="ru-RU" sz="25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экзамен; </a:t>
              </a:r>
            </a:p>
            <a:p>
              <a:r>
                <a:rPr lang="ru-RU" sz="25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 научный </a:t>
              </a:r>
              <a:r>
                <a:rPr lang="ru-RU" sz="25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доклад об </a:t>
              </a:r>
              <a:r>
                <a:rPr lang="ru-RU" sz="25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основных результатах диссертации</a:t>
              </a:r>
              <a:endParaRPr lang="ru-RU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ru-RU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Стрелка вниз 14"/>
            <p:cNvSpPr/>
            <p:nvPr/>
          </p:nvSpPr>
          <p:spPr>
            <a:xfrm>
              <a:off x="5412180" y="3644655"/>
              <a:ext cx="504825" cy="6477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-7544" y="4445628"/>
              <a:ext cx="11344275" cy="118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5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Диплом</a:t>
              </a:r>
            </a:p>
            <a:p>
              <a:pPr algn="ctr">
                <a:defRPr/>
              </a:pPr>
              <a:r>
                <a:rPr lang="ru-RU" sz="25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25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 присвоением квалификации «Исследователь. Преподаватель- исследователь»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56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robevaan\Downloads\лого_аббревиату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9862" y="298840"/>
            <a:ext cx="750163" cy="106119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851" y="989322"/>
            <a:ext cx="118681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500" b="1" dirty="0">
                <a:latin typeface="+mj-lt"/>
              </a:rPr>
              <a:t>Обучение в </a:t>
            </a:r>
            <a:r>
              <a:rPr lang="ru-RU" sz="2500" b="1" dirty="0" smtClean="0">
                <a:latin typeface="+mj-lt"/>
              </a:rPr>
              <a:t>аспирантуре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ru-RU" sz="2500" b="1" dirty="0">
              <a:latin typeface="+mj-lt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500" dirty="0">
                <a:latin typeface="+mj-lt"/>
              </a:rPr>
              <a:t>Освоение образовательной программы (дисциплины, кандидатские экзамены</a:t>
            </a:r>
            <a:r>
              <a:rPr lang="ru-RU" sz="2500" dirty="0" smtClean="0">
                <a:latin typeface="+mj-lt"/>
              </a:rPr>
              <a:t>);</a:t>
            </a:r>
            <a:endParaRPr lang="ru-RU" sz="2500" dirty="0">
              <a:latin typeface="+mj-lt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endParaRPr lang="ru-RU" sz="2500" dirty="0">
              <a:latin typeface="+mj-lt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500" dirty="0">
                <a:latin typeface="+mj-lt"/>
              </a:rPr>
              <a:t>Промежуточный контроль (аттестация</a:t>
            </a:r>
            <a:r>
              <a:rPr lang="ru-RU" sz="2500" dirty="0" smtClean="0">
                <a:latin typeface="+mj-lt"/>
              </a:rPr>
              <a:t>);</a:t>
            </a:r>
            <a:endParaRPr lang="ru-RU" sz="2500" dirty="0">
              <a:latin typeface="+mj-lt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endParaRPr lang="ru-RU" sz="2500" dirty="0">
              <a:latin typeface="+mj-lt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500" dirty="0">
                <a:latin typeface="+mj-lt"/>
              </a:rPr>
              <a:t>Педагогическая и производственная </a:t>
            </a:r>
            <a:r>
              <a:rPr lang="ru-RU" sz="2500" dirty="0" smtClean="0">
                <a:latin typeface="+mj-lt"/>
              </a:rPr>
              <a:t>практики;</a:t>
            </a:r>
            <a:endParaRPr lang="ru-RU" sz="2500" dirty="0">
              <a:latin typeface="+mj-lt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endParaRPr lang="ru-RU" sz="2500" dirty="0">
              <a:latin typeface="+mj-lt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500" dirty="0">
                <a:latin typeface="+mj-lt"/>
              </a:rPr>
              <a:t>Научно-исследовательская деятельность и подготовка научно-квалификационной работы (диссертации) на соискание ученой степени кандидата </a:t>
            </a:r>
            <a:r>
              <a:rPr lang="ru-RU" sz="2500" dirty="0" smtClean="0">
                <a:latin typeface="+mj-lt"/>
              </a:rPr>
              <a:t>наук;</a:t>
            </a:r>
            <a:endParaRPr lang="ru-RU" sz="2500" dirty="0">
              <a:latin typeface="+mj-lt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endParaRPr lang="ru-RU" sz="2500" dirty="0">
              <a:latin typeface="+mj-lt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500" dirty="0">
                <a:latin typeface="+mj-lt"/>
              </a:rPr>
              <a:t>Государственная итоговая </a:t>
            </a:r>
            <a:r>
              <a:rPr lang="ru-RU" sz="2500" dirty="0" smtClean="0">
                <a:latin typeface="+mj-lt"/>
              </a:rPr>
              <a:t>аттестация.</a:t>
            </a:r>
            <a:endParaRPr lang="ru-RU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656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orobevaan\Downloads\лого_аббревиату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9862" y="298840"/>
            <a:ext cx="750163" cy="1061195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79412" y="829437"/>
            <a:ext cx="1146968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4471A6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2C1DB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CB3B2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ru-RU" b="1" dirty="0">
                <a:latin typeface="+mj-lt"/>
              </a:rPr>
              <a:t>Учебный план </a:t>
            </a:r>
            <a:r>
              <a:rPr lang="ru-RU" b="1" dirty="0" smtClean="0">
                <a:latin typeface="+mj-lt"/>
              </a:rPr>
              <a:t>аспиранта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endParaRPr lang="ru-RU" dirty="0" smtClean="0">
              <a:latin typeface="+mj-lt"/>
            </a:endParaRPr>
          </a:p>
          <a:p>
            <a:pPr marL="457200" indent="-457200" algn="just" eaLnBrk="1" hangingPunct="1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ru-RU" altLang="ru-RU" dirty="0" smtClean="0">
                <a:latin typeface="+mj-lt"/>
              </a:rPr>
              <a:t>Обязательные </a:t>
            </a:r>
            <a:r>
              <a:rPr lang="ru-RU" altLang="ru-RU" dirty="0">
                <a:latin typeface="+mj-lt"/>
              </a:rPr>
              <a:t>дисциплины (текущий контроль);</a:t>
            </a:r>
          </a:p>
          <a:p>
            <a:pPr marL="457200" indent="-457200" algn="just" eaLnBrk="1" hangingPunct="1">
              <a:spcBef>
                <a:spcPct val="0"/>
              </a:spcBef>
              <a:buClrTx/>
              <a:buSzTx/>
              <a:buFont typeface="+mj-lt"/>
              <a:buAutoNum type="arabicPeriod"/>
            </a:pPr>
            <a:endParaRPr lang="ru-RU" altLang="ru-RU" dirty="0">
              <a:latin typeface="+mj-lt"/>
            </a:endParaRPr>
          </a:p>
          <a:p>
            <a:pPr marL="457200" indent="-457200" algn="just" eaLnBrk="1" hangingPunct="1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ru-RU" altLang="ru-RU" dirty="0">
                <a:latin typeface="+mj-lt"/>
              </a:rPr>
              <a:t>Специальные дисциплины отрасли науки и научной специальности;</a:t>
            </a:r>
          </a:p>
          <a:p>
            <a:pPr marL="457200" indent="-457200" algn="just" eaLnBrk="1" hangingPunct="1">
              <a:spcBef>
                <a:spcPct val="0"/>
              </a:spcBef>
              <a:buClrTx/>
              <a:buSzTx/>
              <a:buFont typeface="+mj-lt"/>
              <a:buAutoNum type="arabicPeriod"/>
            </a:pPr>
            <a:endParaRPr lang="ru-RU" altLang="ru-RU" dirty="0">
              <a:latin typeface="+mj-lt"/>
            </a:endParaRPr>
          </a:p>
          <a:p>
            <a:pPr marL="457200" indent="-457200" algn="just" eaLnBrk="1" hangingPunct="1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ru-RU" altLang="ru-RU" dirty="0">
                <a:latin typeface="+mj-lt"/>
              </a:rPr>
              <a:t>Кандидатские экзамены;</a:t>
            </a:r>
          </a:p>
          <a:p>
            <a:pPr marL="457200" indent="-457200" algn="just" eaLnBrk="1" hangingPunct="1">
              <a:spcBef>
                <a:spcPct val="0"/>
              </a:spcBef>
              <a:buClrTx/>
              <a:buSzTx/>
              <a:buFont typeface="+mj-lt"/>
              <a:buAutoNum type="arabicPeriod"/>
            </a:pPr>
            <a:endParaRPr lang="ru-RU" altLang="ru-RU" dirty="0">
              <a:latin typeface="+mj-lt"/>
            </a:endParaRPr>
          </a:p>
          <a:p>
            <a:pPr marL="457200" indent="-457200" algn="just" eaLnBrk="1" hangingPunct="1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ru-RU" altLang="ru-RU" dirty="0">
                <a:latin typeface="+mj-lt"/>
              </a:rPr>
              <a:t>Педагогическая практика (108 часов);</a:t>
            </a:r>
          </a:p>
          <a:p>
            <a:pPr marL="457200" indent="-457200" algn="just" eaLnBrk="1" hangingPunct="1">
              <a:spcBef>
                <a:spcPct val="0"/>
              </a:spcBef>
              <a:buClrTx/>
              <a:buSzTx/>
              <a:buFont typeface="+mj-lt"/>
              <a:buAutoNum type="arabicPeriod"/>
            </a:pPr>
            <a:endParaRPr lang="ru-RU" altLang="ru-RU" dirty="0">
              <a:latin typeface="+mj-lt"/>
            </a:endParaRPr>
          </a:p>
          <a:p>
            <a:pPr marL="457200" indent="-457200" algn="just" eaLnBrk="1" hangingPunct="1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ru-RU" altLang="ru-RU" dirty="0">
                <a:latin typeface="+mj-lt"/>
              </a:rPr>
              <a:t>Производственная практика (108 часов);</a:t>
            </a:r>
          </a:p>
          <a:p>
            <a:pPr marL="457200" indent="-457200" algn="just" eaLnBrk="1" hangingPunct="1">
              <a:spcBef>
                <a:spcPct val="0"/>
              </a:spcBef>
              <a:buClrTx/>
              <a:buSzTx/>
              <a:buFont typeface="+mj-lt"/>
              <a:buAutoNum type="arabicPeriod"/>
            </a:pPr>
            <a:endParaRPr lang="ru-RU" altLang="ru-RU" dirty="0">
              <a:latin typeface="+mj-lt"/>
            </a:endParaRPr>
          </a:p>
          <a:p>
            <a:pPr marL="457200" indent="-457200" algn="just" eaLnBrk="1" hangingPunct="1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ru-RU" altLang="ru-RU" dirty="0">
                <a:latin typeface="+mj-lt"/>
              </a:rPr>
              <a:t>Государственная итоговая аттестация (сдача государственного экзамена и защита научного доклада об основных результатах подготовки диссертации).</a:t>
            </a:r>
          </a:p>
        </p:txBody>
      </p:sp>
    </p:spTree>
    <p:extLst>
      <p:ext uri="{BB962C8B-B14F-4D97-AF65-F5344CB8AC3E}">
        <p14:creationId xmlns:p14="http://schemas.microsoft.com/office/powerpoint/2010/main" val="10736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robevaan\Downloads\лого_аббревиату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9862" y="298840"/>
            <a:ext cx="750163" cy="1061195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36562" y="387350"/>
            <a:ext cx="11622087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4471A6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2C1DB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CB3B2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ru-RU" sz="2500" b="1" dirty="0">
                <a:latin typeface="+mj-lt"/>
              </a:rPr>
              <a:t>Календарь аспиранта 1 курса</a:t>
            </a: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Char char="→"/>
            </a:pPr>
            <a:endParaRPr lang="ru-RU" altLang="ru-RU" sz="2500" dirty="0">
              <a:latin typeface="+mj-lt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Char char="→"/>
            </a:pPr>
            <a:r>
              <a:rPr lang="ru-RU" altLang="ru-RU" sz="2500" dirty="0">
                <a:latin typeface="+mj-lt"/>
              </a:rPr>
              <a:t>Ноябрь-декабрь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500" dirty="0">
                <a:latin typeface="+mj-lt"/>
              </a:rPr>
              <a:t>Заполнение индивидуального плана и утверждение темы </a:t>
            </a:r>
            <a:r>
              <a:rPr lang="ru-RU" altLang="ru-RU" sz="2500" dirty="0" smtClean="0">
                <a:latin typeface="+mj-lt"/>
              </a:rPr>
              <a:t>диссертации;</a:t>
            </a:r>
            <a:endParaRPr lang="ru-RU" altLang="ru-RU" sz="2500" dirty="0">
              <a:latin typeface="+mj-lt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Char char="→"/>
            </a:pPr>
            <a:endParaRPr lang="ru-RU" altLang="ru-RU" sz="2500" dirty="0">
              <a:latin typeface="+mj-lt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Char char="→"/>
            </a:pPr>
            <a:r>
              <a:rPr lang="ru-RU" altLang="ru-RU" sz="2500">
                <a:latin typeface="+mj-lt"/>
              </a:rPr>
              <a:t> </a:t>
            </a:r>
            <a:r>
              <a:rPr lang="ru-RU" altLang="ru-RU" sz="2500" smtClean="0">
                <a:latin typeface="+mj-lt"/>
              </a:rPr>
              <a:t>Январь </a:t>
            </a:r>
            <a:r>
              <a:rPr lang="ru-RU" altLang="ru-RU" sz="2500" dirty="0">
                <a:latin typeface="+mj-lt"/>
              </a:rPr>
              <a:t>–май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500">
                <a:latin typeface="+mj-lt"/>
              </a:rPr>
              <a:t>Посещение </a:t>
            </a:r>
            <a:r>
              <a:rPr lang="ru-RU" altLang="ru-RU" sz="2500" smtClean="0">
                <a:latin typeface="+mj-lt"/>
              </a:rPr>
              <a:t>занятий, сдача зачетов;</a:t>
            </a:r>
            <a:endParaRPr lang="ru-RU" altLang="ru-RU" sz="2500" dirty="0">
              <a:latin typeface="+mj-lt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Char char="→"/>
            </a:pPr>
            <a:endParaRPr lang="ru-RU" altLang="ru-RU" sz="2500" dirty="0">
              <a:latin typeface="+mj-lt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Char char="→"/>
            </a:pPr>
            <a:r>
              <a:rPr lang="ru-RU" altLang="ru-RU" sz="2500" dirty="0">
                <a:latin typeface="+mj-lt"/>
              </a:rPr>
              <a:t>Апрель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500" dirty="0">
                <a:latin typeface="+mj-lt"/>
              </a:rPr>
              <a:t>Промежуточная аттестация (отчет на кафедре о выполненной работе за полугодие</a:t>
            </a:r>
            <a:r>
              <a:rPr lang="ru-RU" altLang="ru-RU" sz="2500" dirty="0" smtClean="0">
                <a:latin typeface="+mj-lt"/>
              </a:rPr>
              <a:t>);</a:t>
            </a:r>
            <a:endParaRPr lang="ru-RU" altLang="ru-RU" sz="2500" dirty="0">
              <a:latin typeface="+mj-lt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Char char="→"/>
            </a:pPr>
            <a:endParaRPr lang="ru-RU" altLang="ru-RU" sz="2500" dirty="0">
              <a:latin typeface="+mj-lt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Char char="→"/>
            </a:pPr>
            <a:r>
              <a:rPr lang="ru-RU" altLang="ru-RU" sz="2500" dirty="0">
                <a:latin typeface="+mj-lt"/>
              </a:rPr>
              <a:t> Июнь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500" dirty="0" smtClean="0">
                <a:latin typeface="+mj-lt"/>
              </a:rPr>
              <a:t>Кандидатские </a:t>
            </a:r>
            <a:r>
              <a:rPr lang="ru-RU" altLang="ru-RU" sz="2500" dirty="0">
                <a:latin typeface="+mj-lt"/>
              </a:rPr>
              <a:t>экзамены </a:t>
            </a:r>
            <a:r>
              <a:rPr lang="ru-RU" altLang="ru-RU" sz="2500">
                <a:latin typeface="+mj-lt"/>
              </a:rPr>
              <a:t>по </a:t>
            </a:r>
            <a:r>
              <a:rPr lang="ru-RU" altLang="ru-RU" sz="2500" smtClean="0">
                <a:latin typeface="+mj-lt"/>
              </a:rPr>
              <a:t>Иностранному </a:t>
            </a:r>
            <a:r>
              <a:rPr lang="ru-RU" altLang="ru-RU" sz="2500" dirty="0">
                <a:latin typeface="+mj-lt"/>
              </a:rPr>
              <a:t>языку </a:t>
            </a:r>
            <a:r>
              <a:rPr lang="ru-RU" altLang="ru-RU" sz="2500">
                <a:latin typeface="+mj-lt"/>
              </a:rPr>
              <a:t>и </a:t>
            </a:r>
            <a:r>
              <a:rPr lang="ru-RU" altLang="ru-RU" sz="2500" smtClean="0">
                <a:latin typeface="+mj-lt"/>
              </a:rPr>
              <a:t>Истории </a:t>
            </a:r>
            <a:r>
              <a:rPr lang="ru-RU" altLang="ru-RU" sz="2500" dirty="0">
                <a:latin typeface="+mj-lt"/>
              </a:rPr>
              <a:t>и философии науки;</a:t>
            </a: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Char char="→"/>
            </a:pPr>
            <a:endParaRPr lang="ru-RU" altLang="ru-RU" sz="2500" dirty="0">
              <a:latin typeface="+mj-lt"/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Char char="→"/>
            </a:pPr>
            <a:r>
              <a:rPr lang="ru-RU" altLang="ru-RU" sz="2500" dirty="0">
                <a:latin typeface="+mj-lt"/>
              </a:rPr>
              <a:t> Октябрь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500" dirty="0">
                <a:latin typeface="+mj-lt"/>
              </a:rPr>
              <a:t>Годовая аттестация (отчет на кафедре о работе за год</a:t>
            </a:r>
            <a:r>
              <a:rPr lang="ru-RU" altLang="ru-RU" sz="2500" dirty="0" smtClean="0">
                <a:latin typeface="+mj-lt"/>
              </a:rPr>
              <a:t>).</a:t>
            </a:r>
            <a:endParaRPr lang="ru-RU" altLang="ru-RU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216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orobevaan\Downloads\лого_аббревиату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9862" y="298840"/>
            <a:ext cx="750163" cy="1061195"/>
          </a:xfrm>
          <a:prstGeom prst="rect">
            <a:avLst/>
          </a:prstGeom>
          <a:noFill/>
        </p:spPr>
      </p:pic>
      <p:sp>
        <p:nvSpPr>
          <p:cNvPr id="3" name="Содержимое 4"/>
          <p:cNvSpPr txBox="1">
            <a:spLocks/>
          </p:cNvSpPr>
          <p:nvPr/>
        </p:nvSpPr>
        <p:spPr bwMode="auto">
          <a:xfrm>
            <a:off x="390525" y="1065213"/>
            <a:ext cx="11515725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>
                <a:latin typeface="+mj-lt"/>
              </a:rPr>
              <a:t>Основной документ аспиранта </a:t>
            </a:r>
            <a:r>
              <a:rPr lang="ru-RU" sz="2500" b="1" dirty="0" smtClean="0">
                <a:latin typeface="+mj-lt"/>
              </a:rPr>
              <a:t>- Индивидуальный </a:t>
            </a:r>
            <a:r>
              <a:rPr lang="ru-RU" sz="2500" b="1" dirty="0">
                <a:latin typeface="+mj-lt"/>
              </a:rPr>
              <a:t>план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500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500" dirty="0">
                <a:latin typeface="+mj-lt"/>
              </a:rPr>
              <a:t>Отражает перечень дисциплин, график обучения, прохождение практик, тематику диссертационного исследования и этапы научно-исследовательской работы, подготовку научных статей к публикации, итоги </a:t>
            </a:r>
            <a:r>
              <a:rPr lang="ru-RU" altLang="ru-RU" sz="2500" dirty="0" smtClean="0">
                <a:latin typeface="+mj-lt"/>
              </a:rPr>
              <a:t>аттестаций;</a:t>
            </a:r>
            <a:endParaRPr lang="ru-RU" altLang="ru-RU" sz="2500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sz="2500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500" dirty="0">
                <a:latin typeface="+mj-lt"/>
              </a:rPr>
              <a:t>Заполняется совместно аспирантом и его научным руководителем на каждый </a:t>
            </a:r>
            <a:r>
              <a:rPr lang="ru-RU" altLang="ru-RU" sz="2500">
                <a:latin typeface="+mj-lt"/>
              </a:rPr>
              <a:t>год </a:t>
            </a:r>
            <a:r>
              <a:rPr lang="ru-RU" altLang="ru-RU" sz="2500" smtClean="0">
                <a:latin typeface="+mj-lt"/>
              </a:rPr>
              <a:t>обучения.</a:t>
            </a:r>
            <a:endParaRPr lang="ru-RU" altLang="ru-RU" sz="2500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26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orobevaan\Downloads\лого_аббревиату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9862" y="298840"/>
            <a:ext cx="750163" cy="1061195"/>
          </a:xfrm>
          <a:prstGeom prst="rect">
            <a:avLst/>
          </a:prstGeom>
          <a:noFill/>
        </p:spPr>
      </p:pic>
      <p:sp>
        <p:nvSpPr>
          <p:cNvPr id="3" name="Содержимое 4"/>
          <p:cNvSpPr txBox="1">
            <a:spLocks/>
          </p:cNvSpPr>
          <p:nvPr/>
        </p:nvSpPr>
        <p:spPr bwMode="auto">
          <a:xfrm>
            <a:off x="543289" y="698704"/>
            <a:ext cx="11403012" cy="132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>
                <a:latin typeface="+mj-lt"/>
              </a:rPr>
              <a:t>Кандидатские экзамены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ru-RU" altLang="ru-RU" sz="1200" dirty="0" smtClean="0">
              <a:latin typeface="+mj-lt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ru-RU" altLang="ru-RU" sz="1200" dirty="0" smtClean="0">
              <a:latin typeface="+mj-lt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ru-RU" altLang="ru-RU" sz="1200" dirty="0">
              <a:latin typeface="+mj-lt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ru-RU" altLang="ru-RU" sz="1200" dirty="0" smtClean="0">
              <a:latin typeface="+mj-lt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ru-RU" altLang="ru-RU" sz="1200" dirty="0">
              <a:latin typeface="+mj-lt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ru-RU" altLang="ru-RU" sz="1200" dirty="0" smtClean="0">
              <a:latin typeface="+mj-lt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ru-RU" altLang="ru-RU" sz="1200" dirty="0">
              <a:latin typeface="+mj-lt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ru-RU" altLang="ru-RU" sz="1200" dirty="0" smtClean="0">
              <a:latin typeface="+mj-lt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ru-RU" altLang="ru-RU" sz="1200" dirty="0">
              <a:latin typeface="+mj-lt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ru-RU" altLang="ru-RU" sz="1200" dirty="0" smtClean="0">
              <a:latin typeface="+mj-lt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ru-RU" altLang="ru-RU" sz="1200" dirty="0">
              <a:latin typeface="+mj-lt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ru-RU" altLang="ru-RU" sz="1200" dirty="0" smtClean="0">
              <a:latin typeface="+mj-lt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ru-RU" altLang="ru-RU" sz="1200" dirty="0">
              <a:latin typeface="+mj-lt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ru-RU" altLang="ru-RU" sz="1200" dirty="0" smtClean="0">
              <a:latin typeface="+mj-lt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ru-RU" altLang="ru-RU" sz="1200" dirty="0">
              <a:latin typeface="+mj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880526"/>
              </p:ext>
            </p:extLst>
          </p:nvPr>
        </p:nvGraphicFramePr>
        <p:xfrm>
          <a:off x="543289" y="2556778"/>
          <a:ext cx="11244158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551">
                  <a:extLst>
                    <a:ext uri="{9D8B030D-6E8A-4147-A177-3AD203B41FA5}">
                      <a16:colId xmlns:a16="http://schemas.microsoft.com/office/drawing/2014/main" val="1518990849"/>
                    </a:ext>
                  </a:extLst>
                </a:gridCol>
                <a:gridCol w="5835535">
                  <a:extLst>
                    <a:ext uri="{9D8B030D-6E8A-4147-A177-3AD203B41FA5}">
                      <a16:colId xmlns:a16="http://schemas.microsoft.com/office/drawing/2014/main" val="2802658930"/>
                    </a:ext>
                  </a:extLst>
                </a:gridCol>
                <a:gridCol w="2660072">
                  <a:extLst>
                    <a:ext uri="{9D8B030D-6E8A-4147-A177-3AD203B41FA5}">
                      <a16:colId xmlns:a16="http://schemas.microsoft.com/office/drawing/2014/main" val="334713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Экзамен</a:t>
                      </a:r>
                      <a:endParaRPr lang="ru-RU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Требования для допуска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solidFill>
                            <a:schemeClr val="tx1"/>
                          </a:solidFill>
                          <a:latin typeface="+mj-lt"/>
                        </a:rPr>
                        <a:t>Срок сдачи</a:t>
                      </a:r>
                      <a:endParaRPr lang="ru-RU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251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Иностранный язык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smtClean="0">
                          <a:latin typeface="+mj-lt"/>
                        </a:rPr>
                        <a:t>аннотированный </a:t>
                      </a:r>
                      <a:r>
                        <a:rPr lang="ru-RU" altLang="ru-RU" sz="1800" dirty="0" smtClean="0">
                          <a:latin typeface="+mj-lt"/>
                        </a:rPr>
                        <a:t>перевод статей по теме диссертации (объем 30 листов)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 месяц до экзамена</a:t>
                      </a:r>
                      <a:r>
                        <a:rPr lang="ru-RU" altLang="ru-RU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altLang="ru-RU" sz="1800" dirty="0" smtClean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693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История и философия науки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smtClean="0">
                          <a:latin typeface="+mj-lt"/>
                        </a:rPr>
                        <a:t>реферат </a:t>
                      </a:r>
                      <a:r>
                        <a:rPr lang="ru-RU" altLang="ru-RU" sz="1800" dirty="0" smtClean="0">
                          <a:latin typeface="+mj-lt"/>
                        </a:rPr>
                        <a:t>по истории вопроса (по теме диссертации)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800" dirty="0" smtClean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4024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Специальная дисциплина 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smtClean="0">
                          <a:latin typeface="+mj-lt"/>
                        </a:rPr>
                        <a:t>реферат </a:t>
                      </a:r>
                      <a:r>
                        <a:rPr lang="ru-RU" altLang="ru-RU" sz="1800" dirty="0" smtClean="0">
                          <a:latin typeface="+mj-lt"/>
                        </a:rPr>
                        <a:t>и отзыв научного руководителя (тема реферата по специальности в русле сдаваемой специальности)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800" dirty="0" smtClean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741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5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robevaan\Downloads\лого_аббревиату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9862" y="298840"/>
            <a:ext cx="750163" cy="106119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6141" y="113540"/>
            <a:ext cx="1045221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500" b="1" smtClean="0">
                <a:latin typeface="+mj-lt"/>
                <a:cs typeface="Times New Roman" pitchFamily="18" charset="0"/>
              </a:rPr>
              <a:t>Критерии </a:t>
            </a:r>
            <a:r>
              <a:rPr lang="ru-RU" sz="2500" b="1">
                <a:latin typeface="+mj-lt"/>
                <a:cs typeface="Times New Roman" pitchFamily="18" charset="0"/>
              </a:rPr>
              <a:t>аттестации аспирантов (</a:t>
            </a:r>
            <a:r>
              <a:rPr lang="ru-RU" sz="2500" b="1" smtClean="0">
                <a:latin typeface="+mj-lt"/>
                <a:cs typeface="Times New Roman" pitchFamily="18" charset="0"/>
              </a:rPr>
              <a:t>направления подготовки: </a:t>
            </a:r>
            <a:r>
              <a:rPr lang="ru-RU" sz="2500" b="1">
                <a:latin typeface="+mj-lt"/>
                <a:cs typeface="Times New Roman" pitchFamily="18" charset="0"/>
              </a:rPr>
              <a:t>37.06.01 Психологические науки, 44.06.01 Образование и педагогические науки; 45.06.01 Языкознание и литературоведение)</a:t>
            </a:r>
            <a:endParaRPr lang="ru-RU" sz="2500" b="1" dirty="0" smtClean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384221"/>
              </p:ext>
            </p:extLst>
          </p:nvPr>
        </p:nvGraphicFramePr>
        <p:xfrm>
          <a:off x="74816" y="1360037"/>
          <a:ext cx="12036828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7439">
                  <a:extLst>
                    <a:ext uri="{9D8B030D-6E8A-4147-A177-3AD203B41FA5}">
                      <a16:colId xmlns:a16="http://schemas.microsoft.com/office/drawing/2014/main" val="3068917559"/>
                    </a:ext>
                  </a:extLst>
                </a:gridCol>
                <a:gridCol w="9659389">
                  <a:extLst>
                    <a:ext uri="{9D8B030D-6E8A-4147-A177-3AD203B41FA5}">
                      <a16:colId xmlns:a16="http://schemas.microsoft.com/office/drawing/2014/main" val="2668237252"/>
                    </a:ext>
                  </a:extLst>
                </a:gridCol>
              </a:tblGrid>
              <a:tr h="2027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очное обучение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Критерии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53214"/>
                  </a:ext>
                </a:extLst>
              </a:tr>
              <a:tr h="10260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Аспирант 1-го года обучения аттестуется, если: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Обязательные: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400" smtClean="0">
                          <a:solidFill>
                            <a:schemeClr val="tx1"/>
                          </a:solidFill>
                          <a:effectLst/>
                        </a:rPr>
                        <a:t>- выполнено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40% общего объема диссертационного исследования;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400" smtClean="0">
                          <a:solidFill>
                            <a:schemeClr val="tx1"/>
                          </a:solidFill>
                          <a:effectLst/>
                        </a:rPr>
                        <a:t>- опубликована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1-я научная статья в журнале, рекомендованном ВАК; </a:t>
                      </a:r>
                    </a:p>
                    <a:p>
                      <a:pPr marL="222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Дополнительные: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400" smtClean="0">
                          <a:solidFill>
                            <a:schemeClr val="tx1"/>
                          </a:solidFill>
                          <a:effectLst/>
                        </a:rPr>
                        <a:t>- принято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участие в научных конференциях и тд.;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400" smtClean="0">
                          <a:solidFill>
                            <a:schemeClr val="tx1"/>
                          </a:solidFill>
                          <a:effectLst/>
                        </a:rPr>
                        <a:t>- опубликованы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тезисы по теме диссертационного исследования.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078369"/>
                  </a:ext>
                </a:extLst>
              </a:tr>
              <a:tr h="154450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Аспирант 2-го года</a:t>
                      </a:r>
                      <a:r>
                        <a:rPr lang="ru-RU" sz="1400" u="none" strike="noStrike" baseline="300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обучения </a:t>
                      </a:r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аттестуется, если:</a:t>
                      </a:r>
                      <a:endParaRPr lang="ru-RU" sz="1400" u="sng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Обязательные: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400" smtClean="0">
                          <a:solidFill>
                            <a:schemeClr val="tx1"/>
                          </a:solidFill>
                          <a:effectLst/>
                        </a:rPr>
                        <a:t>- выполнено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80% общего объема диссертационного исследования;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400" smtClean="0">
                          <a:solidFill>
                            <a:schemeClr val="tx1"/>
                          </a:solidFill>
                          <a:effectLst/>
                        </a:rPr>
                        <a:t>- опубликована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2-я научная статья в журнале, рекомендованном ВАК;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400" smtClean="0">
                          <a:solidFill>
                            <a:schemeClr val="tx1"/>
                          </a:solidFill>
                          <a:effectLst/>
                        </a:rPr>
                        <a:t>- пройдена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педагогическая практика;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40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ru-RU" sz="1400" baseline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smtClean="0">
                          <a:solidFill>
                            <a:schemeClr val="tx1"/>
                          </a:solidFill>
                          <a:effectLst/>
                        </a:rPr>
                        <a:t>пройдена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производственная практика;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40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ru-RU" sz="1400" baseline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smtClean="0">
                          <a:solidFill>
                            <a:schemeClr val="tx1"/>
                          </a:solidFill>
                          <a:effectLst/>
                        </a:rPr>
                        <a:t>написан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и утвержден на заседании кафедры план-проспект диссертационного исследования;</a:t>
                      </a:r>
                    </a:p>
                    <a:p>
                      <a:pPr marL="222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Дополнительные: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400" smtClean="0">
                          <a:solidFill>
                            <a:schemeClr val="tx1"/>
                          </a:solidFill>
                          <a:effectLst/>
                        </a:rPr>
                        <a:t>- принято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участие в научных конференциях и тд.;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400" smtClean="0">
                          <a:solidFill>
                            <a:schemeClr val="tx1"/>
                          </a:solidFill>
                          <a:effectLst/>
                        </a:rPr>
                        <a:t>- опубликованы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тезисы по теме диссертационного исследования.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239287"/>
                  </a:ext>
                </a:extLst>
              </a:tr>
              <a:tr h="13025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Аспирант 3-го года </a:t>
                      </a:r>
                      <a:r>
                        <a:rPr lang="ru-RU" sz="140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обучения </a:t>
                      </a:r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аттестуется, если:</a:t>
                      </a:r>
                      <a:endParaRPr lang="ru-RU" sz="1400" u="sng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u="sng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Обязательные: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400" smtClean="0">
                          <a:solidFill>
                            <a:schemeClr val="tx1"/>
                          </a:solidFill>
                          <a:effectLst/>
                        </a:rPr>
                        <a:t>- завершена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работа над диссертационным исследованием (текст диссертационного исследования обсужден на заседании кафедры, к которой прикреплен аспирант);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400" smtClean="0">
                          <a:solidFill>
                            <a:schemeClr val="tx1"/>
                          </a:solidFill>
                          <a:effectLst/>
                        </a:rPr>
                        <a:t>- опубликована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3-я научная статья в журнале, рекомендованном ВАК; 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400" smtClean="0">
                          <a:solidFill>
                            <a:schemeClr val="tx1"/>
                          </a:solidFill>
                          <a:effectLst/>
                        </a:rPr>
                        <a:t>- представлен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научный доклад об основных результатах подготовленной научно-квалификационной работы (диссертации);</a:t>
                      </a:r>
                    </a:p>
                    <a:p>
                      <a:pPr marL="222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Дополнительные: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400" smtClean="0">
                          <a:solidFill>
                            <a:schemeClr val="tx1"/>
                          </a:solidFill>
                          <a:effectLst/>
                        </a:rPr>
                        <a:t>- принято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участие в научных конференциях и тд.;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400" smtClean="0">
                          <a:solidFill>
                            <a:schemeClr val="tx1"/>
                          </a:solidFill>
                          <a:effectLst/>
                        </a:rPr>
                        <a:t>- опубликованы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тезисы по теме диссертационного исследования.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056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65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robevaan\Downloads\лого_аббревиату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9862" y="298840"/>
            <a:ext cx="750163" cy="106119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6141" y="113540"/>
            <a:ext cx="1045221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500" b="1" smtClean="0">
                <a:latin typeface="+mj-lt"/>
                <a:cs typeface="Times New Roman" pitchFamily="18" charset="0"/>
              </a:rPr>
              <a:t>Критерии </a:t>
            </a:r>
            <a:r>
              <a:rPr lang="ru-RU" sz="2500" b="1">
                <a:latin typeface="+mj-lt"/>
                <a:cs typeface="Times New Roman" pitchFamily="18" charset="0"/>
              </a:rPr>
              <a:t>аттестации аспирантов </a:t>
            </a:r>
            <a:r>
              <a:rPr lang="ru-RU" sz="2500" b="1" smtClean="0">
                <a:latin typeface="+mj-lt"/>
                <a:cs typeface="Times New Roman" pitchFamily="18" charset="0"/>
              </a:rPr>
              <a:t>(направления подготовки: </a:t>
            </a:r>
            <a:r>
              <a:rPr lang="ru-RU" sz="2500" b="1">
                <a:latin typeface="+mj-lt"/>
                <a:cs typeface="Times New Roman" pitchFamily="18" charset="0"/>
              </a:rPr>
              <a:t>37.06.01 Психологические науки, 44.06.01 Образование и педагогические науки; 45.06.01 Языкознание и литературоведение)</a:t>
            </a:r>
            <a:endParaRPr lang="ru-RU" sz="2500" b="1" dirty="0" smtClean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404142"/>
              </p:ext>
            </p:extLst>
          </p:nvPr>
        </p:nvGraphicFramePr>
        <p:xfrm>
          <a:off x="74816" y="1360037"/>
          <a:ext cx="12036828" cy="5323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2871">
                  <a:extLst>
                    <a:ext uri="{9D8B030D-6E8A-4147-A177-3AD203B41FA5}">
                      <a16:colId xmlns:a16="http://schemas.microsoft.com/office/drawing/2014/main" val="3068917559"/>
                    </a:ext>
                  </a:extLst>
                </a:gridCol>
                <a:gridCol w="9833957">
                  <a:extLst>
                    <a:ext uri="{9D8B030D-6E8A-4147-A177-3AD203B41FA5}">
                      <a16:colId xmlns:a16="http://schemas.microsoft.com/office/drawing/2014/main" val="2668237252"/>
                    </a:ext>
                  </a:extLst>
                </a:gridCol>
              </a:tblGrid>
              <a:tr h="2027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tx1"/>
                          </a:solidFill>
                          <a:effectLst/>
                        </a:rPr>
                        <a:t>заочное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обучение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Критерии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53214"/>
                  </a:ext>
                </a:extLst>
              </a:tr>
              <a:tr h="839585">
                <a:tc>
                  <a:txBody>
                    <a:bodyPr/>
                    <a:lstStyle/>
                    <a:p>
                      <a:pPr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Аспирант 1-го года обучения аттестуется, если: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225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Обязательные: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выполнено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 общего объема диссертационного исследования.</a:t>
                      </a:r>
                    </a:p>
                    <a:p>
                      <a:pPr marL="22225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Дополнительные: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принято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научных конференциях и тд.;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опубликованы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тезисы по теме диссертационного исследования.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078369"/>
                  </a:ext>
                </a:extLst>
              </a:tr>
              <a:tr h="1043850">
                <a:tc>
                  <a:txBody>
                    <a:bodyPr/>
                    <a:lstStyle/>
                    <a:p>
                      <a:pPr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Аспирант 2-го года обучения аттестуется, если:</a:t>
                      </a:r>
                    </a:p>
                    <a:p>
                      <a:pPr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225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Обязательные: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выполнено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 общего объема диссертационного исследования;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опубликована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1-я научная статья в журнале, рекомендованном ВАК.</a:t>
                      </a:r>
                    </a:p>
                    <a:p>
                      <a:pPr marL="22225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Дополнительные: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принято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научных конференциях и тд.;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опубликованы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тезисы по теме диссертационного исследования.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239287"/>
                  </a:ext>
                </a:extLst>
              </a:tr>
              <a:tr h="1302525">
                <a:tc>
                  <a:txBody>
                    <a:bodyPr/>
                    <a:lstStyle/>
                    <a:p>
                      <a:pPr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Аспирант 3-го года обучения аттестуется, если: </a:t>
                      </a:r>
                    </a:p>
                    <a:p>
                      <a:pPr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225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Обязательные: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выполнено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90% общего объема диссертационного исследования;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опубликована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2-я научная статья в журнале, рекомендованном ВАК; 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пройдена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педагогическая практика;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пройдена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производственная практика;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написан 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утвержден на заседании кафедры план-проспект диссертационного исследования.</a:t>
                      </a:r>
                    </a:p>
                    <a:p>
                      <a:pPr marL="22225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Дополнительные: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принято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научных конференциях и тд.;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опубликованы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тезисы по теме диссертационного исследования.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056677"/>
                  </a:ext>
                </a:extLst>
              </a:tr>
              <a:tr h="1302525">
                <a:tc>
                  <a:txBody>
                    <a:bodyPr/>
                    <a:lstStyle/>
                    <a:p>
                      <a:pPr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Аспирант 4-го года обучения аттестуется, если:</a:t>
                      </a:r>
                    </a:p>
                    <a:p>
                      <a:pPr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225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Обязательные: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завершена работа над диссертационным исследованием (текст диссертационного исследования обсужден на заседании кафедры, к которой прикреплен аспирант);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опубликована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3-я научная статья в журнале, рекомендованном ВАК;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представлен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научный доклад об основных результатах подготовленной научно-квалификационной работы (диссертации).</a:t>
                      </a:r>
                    </a:p>
                    <a:p>
                      <a:pPr marL="22225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Дополнительные: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принято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научных конференциях и тд.;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112395" algn="l"/>
                        </a:tabLst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опубликованы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тезисы по теме диссертационного исследования.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097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9963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1160</Words>
  <Application>Microsoft Office PowerPoint</Application>
  <PresentationFormat>Широкоэкранный</PresentationFormat>
  <Paragraphs>207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Times New Roman</vt:lpstr>
      <vt:lpstr>Wingdings</vt:lpstr>
      <vt:lpstr>1_Office Theme</vt:lpstr>
      <vt:lpstr>3_Office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Пронина Анастасия Алексеевна</cp:lastModifiedBy>
  <cp:revision>47</cp:revision>
  <dcterms:created xsi:type="dcterms:W3CDTF">2019-07-01T12:45:17Z</dcterms:created>
  <dcterms:modified xsi:type="dcterms:W3CDTF">2021-11-16T15:01:42Z</dcterms:modified>
</cp:coreProperties>
</file>