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73" r:id="rId8"/>
    <p:sldId id="27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7C43E-A7EF-4B47-B23B-6CC37F6B6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5EFA4-8AEA-4259-A1D5-668DDEB86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588DB-BC40-4F75-B662-DD8A8B84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72059-1186-4160-BD3D-6304C2F7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55C1A-312E-408D-BBEA-82C00FB7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8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1B383-9320-4BE9-A876-0494F371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772CF8-0C69-4F8B-BD5D-A38F75DCB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11A8-EE9F-4839-AC49-919F26C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3B035-2B8F-49F1-B3EB-E795823C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B8A4C-02FA-45FB-AA8A-C12E8976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9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E4FDA-7037-4EC7-963D-A74D01870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AA7BA1-7020-460C-9753-BE1C491EA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20D44-1FB4-465E-92FE-DCC3B3AE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EB14A-AC7F-4BE2-8BC7-9F3BDA1B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F06F5-1412-4275-A56E-A94D2A3B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7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3822E-75DF-4060-83E0-C54CF03F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1FF9A-C6F3-41F0-A8AB-FBF330DF6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29E610-7D28-4099-9EF9-E8AC01AC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F4D6A-9537-41A8-BEEB-864746B2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109B40-71F5-4CFC-96F6-2BD67E94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0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07CF2-CC8D-4D94-B0D8-962EF64E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B252BA-6ADE-41DE-9EAD-3B5EB95D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88330-A561-420F-B06E-4E376DD9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E1210-E211-424F-85C0-1FE51C99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B6285-32FE-4653-B2C7-45E0557D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6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3AFE4-EF1A-4672-B571-59BE3552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98D8C-2A2C-4000-B747-DE41EB3C0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C239A-E624-4352-BF46-2878F263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C778EB-F945-4D19-8376-DE86D555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4422C-30B0-4637-89F3-26987A16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7E33E-613F-4EC4-B050-7964BABE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0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0CDB7-05B2-4EB2-8C4F-C4572AEB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AA971A-E11E-430F-B305-09C1DA39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72317-B209-466C-820B-90C8D2AD3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94A938-E2EC-4641-98D7-29E78CBE0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682FB4-8EC6-4543-A445-4B470A487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C8D106-4B68-4DC1-A802-9DEBF2A9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3F98C-A0C0-420B-A17E-AE160ECF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BB5DD6-297B-4F26-8E01-E579A6CB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F1735-F22A-4378-A0D5-148C22B0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A4EB94-6D74-4E38-BBDA-C5F4F9D4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707D54-1890-4703-BCD1-E3115EA2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329EFD-376C-44DE-8D20-1B2ACDB3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8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C197F-173F-4CAC-845C-908F66B5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9E2E28-66EF-42EC-BCA1-69D20A2A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B63201-1CD8-4F56-ABE8-C2A8C48A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1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4A43-A6B2-4193-84E3-DA6A7511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1D7AA-5B26-49D6-937F-A60871BF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7D77D1-A866-4777-9EBF-93ACC40A3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B3790E-5F38-49F2-99E3-ECF8EF11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642DE-5278-4FA0-9640-6A33588D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3C08C-2689-4D78-91D4-4CE8DE3C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C23A2-587A-44BF-8ECB-15484FCD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1C346E-0913-47CD-BE30-8A23BFF4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6A67C-24A7-49BB-8FB8-090F9700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508EAE-4A3F-4729-9D61-C5B017AB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A9EFA-F233-4554-9DDE-89DEA89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F77813-6599-4F26-AAB7-C428ECA7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3FD3B-1315-45E3-BD51-C6BFC74D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312439-7F88-4D1E-B1FF-2D62A359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4D3D8-77BE-4600-A2F9-28AC9A3F3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A424-46EB-4AAA-A686-88938C0D349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0EFCD-51B7-4AAD-806A-F0E972BBB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B9F24-BF39-494F-8DCF-0EFA293D0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9448-6A85-4C8F-BD19-7D6D318A1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1F987-2692-48A6-AD50-EB5E7E728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1705808"/>
            <a:ext cx="10037064" cy="3934270"/>
          </a:xfrm>
        </p:spPr>
        <p:txBody>
          <a:bodyPr/>
          <a:lstStyle/>
          <a:p>
            <a:pPr algn="r"/>
            <a: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ПРОЕКТ</a:t>
            </a:r>
            <a:b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ВЫПУСКНИК МГППУ:</a:t>
            </a:r>
            <a:b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ФОКУС-ГРУППА</a:t>
            </a:r>
            <a:b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endParaRPr lang="ru-RU" b="0" i="0" dirty="0"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8164FD-73D8-4279-AA53-F65A0A1E1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0" y="1101851"/>
            <a:ext cx="2340920" cy="10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CE0D2E-4F05-495B-9E96-9F3AD84F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481045"/>
            <a:ext cx="8641079" cy="83448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32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ЭТАПЫ РАБОТЫ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DFB07B8-77FD-43E4-A64D-C181C6F930A7}"/>
              </a:ext>
            </a:extLst>
          </p:cNvPr>
          <p:cNvGrpSpPr/>
          <p:nvPr/>
        </p:nvGrpSpPr>
        <p:grpSpPr>
          <a:xfrm>
            <a:off x="647216" y="2485788"/>
            <a:ext cx="10897568" cy="3675896"/>
            <a:chOff x="543330" y="1694758"/>
            <a:chExt cx="10897568" cy="36758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12089C-4ABF-49B8-979C-785FB9925AE4}"/>
                </a:ext>
              </a:extLst>
            </p:cNvPr>
            <p:cNvSpPr txBox="1"/>
            <p:nvPr/>
          </p:nvSpPr>
          <p:spPr>
            <a:xfrm>
              <a:off x="543330" y="4447324"/>
              <a:ext cx="23626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Анализ состава фокус-группы</a:t>
              </a:r>
            </a:p>
          </p:txBody>
        </p:sp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B793D200-C044-4605-AC4B-495D0092A5CD}"/>
                </a:ext>
              </a:extLst>
            </p:cNvPr>
            <p:cNvSpPr/>
            <p:nvPr/>
          </p:nvSpPr>
          <p:spPr>
            <a:xfrm>
              <a:off x="1514364" y="3739896"/>
              <a:ext cx="420624" cy="420624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E9753B35-FA31-41FF-A192-2D0A3DF31A13}"/>
                </a:ext>
              </a:extLst>
            </p:cNvPr>
            <p:cNvSpPr/>
            <p:nvPr/>
          </p:nvSpPr>
          <p:spPr>
            <a:xfrm>
              <a:off x="2936843" y="2761490"/>
              <a:ext cx="420624" cy="420624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A474F462-5333-47A8-8191-7BF0A97871CB}"/>
                </a:ext>
              </a:extLst>
            </p:cNvPr>
            <p:cNvSpPr/>
            <p:nvPr/>
          </p:nvSpPr>
          <p:spPr>
            <a:xfrm>
              <a:off x="4359322" y="3739896"/>
              <a:ext cx="420624" cy="420624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3560299-C481-4BD0-9B08-83904306C0E2}"/>
                </a:ext>
              </a:extLst>
            </p:cNvPr>
            <p:cNvSpPr/>
            <p:nvPr/>
          </p:nvSpPr>
          <p:spPr>
            <a:xfrm>
              <a:off x="5781801" y="2761490"/>
              <a:ext cx="420624" cy="420624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C1D7D32-B610-47B6-BDBD-2F2D0C4B0AA6}"/>
                </a:ext>
              </a:extLst>
            </p:cNvPr>
            <p:cNvSpPr/>
            <p:nvPr/>
          </p:nvSpPr>
          <p:spPr>
            <a:xfrm>
              <a:off x="7204280" y="3739896"/>
              <a:ext cx="420624" cy="420624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F0CB7F4-0B09-4789-B5E7-DD62828A989A}"/>
                </a:ext>
              </a:extLst>
            </p:cNvPr>
            <p:cNvSpPr/>
            <p:nvPr/>
          </p:nvSpPr>
          <p:spPr>
            <a:xfrm>
              <a:off x="8626759" y="2761490"/>
              <a:ext cx="420624" cy="420624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F636D40-F9E3-4238-8ABD-0A21E443EB3D}"/>
                </a:ext>
              </a:extLst>
            </p:cNvPr>
            <p:cNvSpPr/>
            <p:nvPr/>
          </p:nvSpPr>
          <p:spPr>
            <a:xfrm>
              <a:off x="10049240" y="3739896"/>
              <a:ext cx="420624" cy="420624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691DF8F4-A255-4CAD-BBE0-65FB5E7F18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8748" y="3182114"/>
              <a:ext cx="816077" cy="569214"/>
            </a:xfrm>
            <a:prstGeom prst="line">
              <a:avLst/>
            </a:prstGeom>
            <a:ln w="3175">
              <a:solidFill>
                <a:srgbClr val="0072B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138E560C-BB8B-42FC-B6CF-9D0D1DB31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1964" y="3182114"/>
              <a:ext cx="816077" cy="569214"/>
            </a:xfrm>
            <a:prstGeom prst="line">
              <a:avLst/>
            </a:prstGeom>
            <a:ln w="3175">
              <a:solidFill>
                <a:srgbClr val="0072B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202082F-F36B-4665-83FF-537D96ED4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5180" y="3182114"/>
              <a:ext cx="816077" cy="569214"/>
            </a:xfrm>
            <a:prstGeom prst="line">
              <a:avLst/>
            </a:prstGeom>
            <a:ln w="3175">
              <a:solidFill>
                <a:srgbClr val="0072B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8207042-CB27-40D0-BFED-4673FB0BC5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51934" y="3182114"/>
              <a:ext cx="816077" cy="569214"/>
            </a:xfrm>
            <a:prstGeom prst="line">
              <a:avLst/>
            </a:prstGeom>
            <a:ln w="3175">
              <a:solidFill>
                <a:srgbClr val="0072B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6C7BC524-FBA8-488D-848C-C3E5949B9F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04719" y="3182114"/>
              <a:ext cx="816077" cy="569214"/>
            </a:xfrm>
            <a:prstGeom prst="line">
              <a:avLst/>
            </a:prstGeom>
            <a:ln w="3175">
              <a:solidFill>
                <a:srgbClr val="0072B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ACBC8AD4-A0CB-4E84-9096-37FB6C3FC3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12969" y="3182114"/>
              <a:ext cx="816077" cy="569214"/>
            </a:xfrm>
            <a:prstGeom prst="line">
              <a:avLst/>
            </a:prstGeom>
            <a:ln w="3175">
              <a:solidFill>
                <a:srgbClr val="0072B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89FAD8-5C01-4F41-8D13-86A2BCF7E732}"/>
                </a:ext>
              </a:extLst>
            </p:cNvPr>
            <p:cNvSpPr txBox="1"/>
            <p:nvPr/>
          </p:nvSpPr>
          <p:spPr>
            <a:xfrm>
              <a:off x="1966354" y="1971757"/>
              <a:ext cx="23626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Подготовка вопросов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29F126-F294-4FD3-A286-3127764FDE66}"/>
                </a:ext>
              </a:extLst>
            </p:cNvPr>
            <p:cNvSpPr txBox="1"/>
            <p:nvPr/>
          </p:nvSpPr>
          <p:spPr>
            <a:xfrm>
              <a:off x="3357467" y="4447324"/>
              <a:ext cx="236269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Сценарий проведения фокус-группы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CBC9B5-7361-4F83-A804-B5C1C683ABA6}"/>
                </a:ext>
              </a:extLst>
            </p:cNvPr>
            <p:cNvSpPr txBox="1"/>
            <p:nvPr/>
          </p:nvSpPr>
          <p:spPr>
            <a:xfrm>
              <a:off x="4810767" y="1694758"/>
              <a:ext cx="236269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Регламент проведения фокус-группы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1283D1-9A31-4FEF-A636-D4AED32D0F4B}"/>
                </a:ext>
              </a:extLst>
            </p:cNvPr>
            <p:cNvSpPr txBox="1"/>
            <p:nvPr/>
          </p:nvSpPr>
          <p:spPr>
            <a:xfrm>
              <a:off x="6233246" y="4447324"/>
              <a:ext cx="23626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Проведение фокус-группы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FC3506-8840-4EE6-A7DE-9A8D1E3E51F1}"/>
                </a:ext>
              </a:extLst>
            </p:cNvPr>
            <p:cNvSpPr txBox="1"/>
            <p:nvPr/>
          </p:nvSpPr>
          <p:spPr>
            <a:xfrm>
              <a:off x="7655180" y="1971757"/>
              <a:ext cx="23626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Текстовая расшифровка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F34322-D23A-4ADB-91D0-E7DC374896E5}"/>
                </a:ext>
              </a:extLst>
            </p:cNvPr>
            <p:cNvSpPr txBox="1"/>
            <p:nvPr/>
          </p:nvSpPr>
          <p:spPr>
            <a:xfrm>
              <a:off x="9078206" y="4447324"/>
              <a:ext cx="23626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Подготовка отчета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14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AE33D6B-94E7-4445-9A8F-651099070439}"/>
              </a:ext>
            </a:extLst>
          </p:cNvPr>
          <p:cNvSpPr/>
          <p:nvPr/>
        </p:nvSpPr>
        <p:spPr>
          <a:xfrm>
            <a:off x="7172519" y="4490811"/>
            <a:ext cx="2097515" cy="1077218"/>
          </a:xfrm>
          <a:prstGeom prst="rect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D1C52CA-7C77-4156-B815-56FFB45C635F}"/>
              </a:ext>
            </a:extLst>
          </p:cNvPr>
          <p:cNvSpPr/>
          <p:nvPr/>
        </p:nvSpPr>
        <p:spPr>
          <a:xfrm>
            <a:off x="7177765" y="2498672"/>
            <a:ext cx="2097515" cy="1815882"/>
          </a:xfrm>
          <a:prstGeom prst="rect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4EEC3CC-FBDF-4C7C-B7F9-819D341BEFFA}"/>
              </a:ext>
            </a:extLst>
          </p:cNvPr>
          <p:cNvSpPr/>
          <p:nvPr/>
        </p:nvSpPr>
        <p:spPr>
          <a:xfrm>
            <a:off x="471948" y="4329470"/>
            <a:ext cx="4305389" cy="1261884"/>
          </a:xfrm>
          <a:prstGeom prst="rect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8172F25-5819-4064-ADF8-24E493E59BEC}"/>
              </a:ext>
            </a:extLst>
          </p:cNvPr>
          <p:cNvSpPr/>
          <p:nvPr/>
        </p:nvSpPr>
        <p:spPr>
          <a:xfrm>
            <a:off x="4931417" y="2484451"/>
            <a:ext cx="2097515" cy="1261885"/>
          </a:xfrm>
          <a:prstGeom prst="rect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C03B381-702D-438C-B63E-D6DCAE2158B7}"/>
              </a:ext>
            </a:extLst>
          </p:cNvPr>
          <p:cNvSpPr/>
          <p:nvPr/>
        </p:nvSpPr>
        <p:spPr>
          <a:xfrm>
            <a:off x="4948904" y="3932561"/>
            <a:ext cx="2097515" cy="1631216"/>
          </a:xfrm>
          <a:prstGeom prst="rect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0E508A-2261-4746-BA7F-BC50B4C283AF}"/>
              </a:ext>
            </a:extLst>
          </p:cNvPr>
          <p:cNvSpPr/>
          <p:nvPr/>
        </p:nvSpPr>
        <p:spPr>
          <a:xfrm>
            <a:off x="2690315" y="2489918"/>
            <a:ext cx="2097515" cy="1261884"/>
          </a:xfrm>
          <a:prstGeom prst="rect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FF43CA-17D2-4BCF-8328-34363511D22D}"/>
              </a:ext>
            </a:extLst>
          </p:cNvPr>
          <p:cNvSpPr/>
          <p:nvPr/>
        </p:nvSpPr>
        <p:spPr>
          <a:xfrm>
            <a:off x="471948" y="2489917"/>
            <a:ext cx="2097515" cy="1631216"/>
          </a:xfrm>
          <a:prstGeom prst="rect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5286C18-C646-465C-B874-89C703E88799}"/>
              </a:ext>
            </a:extLst>
          </p:cNvPr>
          <p:cNvSpPr txBox="1">
            <a:spLocks/>
          </p:cNvSpPr>
          <p:nvPr/>
        </p:nvSpPr>
        <p:spPr>
          <a:xfrm>
            <a:off x="471948" y="432160"/>
            <a:ext cx="8641079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СОСТАВ</a:t>
            </a:r>
            <a:endParaRPr lang="ru-RU" sz="2400" dirty="0">
              <a:solidFill>
                <a:srgbClr val="0072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FE27C-930F-46E4-B864-6B861D686429}"/>
              </a:ext>
            </a:extLst>
          </p:cNvPr>
          <p:cNvSpPr txBox="1"/>
          <p:nvPr/>
        </p:nvSpPr>
        <p:spPr>
          <a:xfrm>
            <a:off x="471948" y="1266646"/>
            <a:ext cx="11248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Группа набиралась по результатам проведенного анкетирования. Основные критерии: обучение в МГППУ, работа по специальности, оценка своего профессионального пути как «успешного».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45770-0B84-4BAE-AF3A-0D9D7A5DD8A5}"/>
              </a:ext>
            </a:extLst>
          </p:cNvPr>
          <p:cNvSpPr txBox="1"/>
          <p:nvPr/>
        </p:nvSpPr>
        <p:spPr>
          <a:xfrm>
            <a:off x="471948" y="2489917"/>
            <a:ext cx="209751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Участник 1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 2016 году закончил программу магистратуры «Организация работы с молодежью» с отличием. В настоящее время продолжает обучение в аспирантуре.</a:t>
            </a:r>
          </a:p>
          <a:p>
            <a:pPr algn="just"/>
            <a:endParaRPr lang="ru-RU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D4391-1274-49D4-83DD-D538A0086F38}"/>
              </a:ext>
            </a:extLst>
          </p:cNvPr>
          <p:cNvSpPr txBox="1"/>
          <p:nvPr/>
        </p:nvSpPr>
        <p:spPr>
          <a:xfrm>
            <a:off x="2685069" y="2489917"/>
            <a:ext cx="209751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Участник 2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Закончил бакалавриат факультета «Социальная коммуникация» МГППУ в 2013 году, организатор работы с молодежью.</a:t>
            </a:r>
            <a:endParaRPr lang="ru-RU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83FAC-7153-4465-A2E5-7AA1FC613633}"/>
              </a:ext>
            </a:extLst>
          </p:cNvPr>
          <p:cNvSpPr txBox="1"/>
          <p:nvPr/>
        </p:nvSpPr>
        <p:spPr>
          <a:xfrm>
            <a:off x="4954149" y="3932561"/>
            <a:ext cx="20975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Участник 6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Закончил МГППУ в 2012 году. Факультет «Социальная психология», кафедра управления. Поступил в магистратуру, но из-за работы не закончил и не защитился.</a:t>
            </a:r>
            <a:endParaRPr lang="ru-RU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BC761-F575-4562-ACCC-8D2898C1ED5A}"/>
              </a:ext>
            </a:extLst>
          </p:cNvPr>
          <p:cNvSpPr txBox="1"/>
          <p:nvPr/>
        </p:nvSpPr>
        <p:spPr>
          <a:xfrm>
            <a:off x="4903436" y="2489917"/>
            <a:ext cx="209751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Участник 3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Закончила в 2014 году специалитет МГППУ на факультете «Клиническая и специальная психология».</a:t>
            </a:r>
            <a:endParaRPr lang="ru-RU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2CE03-5607-4E9A-94B1-724263EA5C37}"/>
              </a:ext>
            </a:extLst>
          </p:cNvPr>
          <p:cNvSpPr txBox="1"/>
          <p:nvPr/>
        </p:nvSpPr>
        <p:spPr>
          <a:xfrm>
            <a:off x="471947" y="4301893"/>
            <a:ext cx="430539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Участник 5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Закончила МГППУ в 2012 году - второе высшее образование, факультет «Психология образования». Закончила магистратуру - «Методическое обеспечение образовательного процесса» в 2018 году. Подала документы в аспирантуру.</a:t>
            </a:r>
            <a:endParaRPr lang="ru-RU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30C151-7822-4851-911F-41C5C5935660}"/>
              </a:ext>
            </a:extLst>
          </p:cNvPr>
          <p:cNvSpPr txBox="1"/>
          <p:nvPr/>
        </p:nvSpPr>
        <p:spPr>
          <a:xfrm>
            <a:off x="7172519" y="2474640"/>
            <a:ext cx="20975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Участник 4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 2015 году закончил факультет «Социальная психология». в 2017 году закончил магистратуру международной кафедры ЮНЕСКО «Культурно-историческая психология детства».</a:t>
            </a:r>
            <a:endParaRPr lang="ru-RU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A0D206-12DD-4DAF-BA02-D88E656F9392}"/>
              </a:ext>
            </a:extLst>
          </p:cNvPr>
          <p:cNvSpPr txBox="1"/>
          <p:nvPr/>
        </p:nvSpPr>
        <p:spPr>
          <a:xfrm>
            <a:off x="7177764" y="4466778"/>
            <a:ext cx="20975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Участник 7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Закончила МГППУ в 2009 году, факультет «Социальная психология», кафедра управление. </a:t>
            </a:r>
            <a:endParaRPr lang="ru-RU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AD930-8003-4C1E-979B-449DC1C2C2FB}"/>
              </a:ext>
            </a:extLst>
          </p:cNvPr>
          <p:cNvSpPr txBox="1"/>
          <p:nvPr/>
        </p:nvSpPr>
        <p:spPr>
          <a:xfrm>
            <a:off x="9713976" y="2461389"/>
            <a:ext cx="209751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2B9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Модератор</a:t>
            </a:r>
          </a:p>
          <a:p>
            <a:pPr algn="just"/>
            <a:r>
              <a:rPr lang="ru-RU" sz="120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Эркенова</a:t>
            </a:r>
            <a:r>
              <a:rPr lang="ru-RU" sz="12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 Ф.С., к.ф.н., начальник отдела по информационной политике и связям с общественностью МГППУ.</a:t>
            </a:r>
            <a:endParaRPr lang="ru-RU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DE7D75-A82A-4A3F-9584-554EF2ADCD33}"/>
              </a:ext>
            </a:extLst>
          </p:cNvPr>
          <p:cNvSpPr txBox="1"/>
          <p:nvPr/>
        </p:nvSpPr>
        <p:spPr>
          <a:xfrm>
            <a:off x="9713976" y="4301893"/>
            <a:ext cx="209751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2B9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Со-модератор</a:t>
            </a:r>
          </a:p>
          <a:p>
            <a:pPr algn="just"/>
            <a:r>
              <a:rPr lang="ru-RU" sz="12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Шинкаренко Н.В., корреспондент отдела по информационной политике и связям с общественностью МГППУ.</a:t>
            </a:r>
            <a:endParaRPr lang="ru-RU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4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>
            <a:extLst>
              <a:ext uri="{FF2B5EF4-FFF2-40B4-BE49-F238E27FC236}">
                <a16:creationId xmlns:a16="http://schemas.microsoft.com/office/drawing/2014/main" id="{F5286C18-C646-465C-B874-89C703E88799}"/>
              </a:ext>
            </a:extLst>
          </p:cNvPr>
          <p:cNvSpPr txBox="1">
            <a:spLocks/>
          </p:cNvSpPr>
          <p:nvPr/>
        </p:nvSpPr>
        <p:spPr>
          <a:xfrm>
            <a:off x="471948" y="432160"/>
            <a:ext cx="8641079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ЦЕЛЬ И ЗАДАЧИ</a:t>
            </a:r>
            <a:endParaRPr lang="ru-RU" sz="2400" dirty="0">
              <a:solidFill>
                <a:srgbClr val="0072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FE27C-930F-46E4-B864-6B861D686429}"/>
              </a:ext>
            </a:extLst>
          </p:cNvPr>
          <p:cNvSpPr txBox="1"/>
          <p:nvPr/>
        </p:nvSpPr>
        <p:spPr>
          <a:xfrm>
            <a:off x="471948" y="1895852"/>
            <a:ext cx="54076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получение данных для разработки предложений по оптимизации учебного, коммуникативного и организационного процесса в МГППУ, (в профориентационной, приемной деятельности), сопровождение выпускников в вопросах трудоустройства, а также выявление готовности к дальнейшему взаимодействию с МГППУ, заинтересованности в тех или иных образовательных продуктах, возможности участия в совместной, в том числе, научной деятельности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06A5BA56-8734-4AA3-AB82-786478627DFE}"/>
              </a:ext>
            </a:extLst>
          </p:cNvPr>
          <p:cNvSpPr txBox="1">
            <a:spLocks/>
          </p:cNvSpPr>
          <p:nvPr/>
        </p:nvSpPr>
        <p:spPr>
          <a:xfrm>
            <a:off x="471948" y="1277231"/>
            <a:ext cx="4130532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72B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ЦЕЛЬ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9E6B4B-032F-4C72-A4D7-6B3C31526B36}"/>
              </a:ext>
            </a:extLst>
          </p:cNvPr>
          <p:cNvSpPr txBox="1"/>
          <p:nvPr/>
        </p:nvSpPr>
        <p:spPr>
          <a:xfrm>
            <a:off x="6312410" y="1895852"/>
            <a:ext cx="5407644" cy="45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соотношения ожиданий от профессии, выбора вуза и реальности;</a:t>
            </a:r>
          </a:p>
          <a:p>
            <a:pPr marL="285750" indent="-285750" algn="just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уровня удовлетворенности полученным образованием, достаточности или нехватки «базы знаний, умений и навыков», полученных респондентами в процессе обучения в МГППУ;</a:t>
            </a:r>
          </a:p>
          <a:p>
            <a:pPr marL="285750" indent="-285750" algn="just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этапы развития профессиональной карьеры, в которых возник дефицит в «базе», и выбранные способы его компенсации;</a:t>
            </a:r>
          </a:p>
          <a:p>
            <a:pPr marL="285750" indent="-285750" algn="just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уровня значимости программ повышения квалификации и профессиональной переподготовки, роль дополнительного образования в конкретном профессиональном треке.</a:t>
            </a:r>
          </a:p>
          <a:p>
            <a:pPr marL="285750" indent="-285750" algn="just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уровня готовности к дальнейшему сотрудничеству с университетом.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4AA26579-DCCF-4932-97EB-3D40BDF61920}"/>
              </a:ext>
            </a:extLst>
          </p:cNvPr>
          <p:cNvSpPr txBox="1">
            <a:spLocks/>
          </p:cNvSpPr>
          <p:nvPr/>
        </p:nvSpPr>
        <p:spPr>
          <a:xfrm>
            <a:off x="6312410" y="1277231"/>
            <a:ext cx="4130532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ЗАДАЧИ – выявить:</a:t>
            </a:r>
          </a:p>
        </p:txBody>
      </p:sp>
    </p:spTree>
    <p:extLst>
      <p:ext uri="{BB962C8B-B14F-4D97-AF65-F5344CB8AC3E}">
        <p14:creationId xmlns:p14="http://schemas.microsoft.com/office/powerpoint/2010/main" val="344835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>
            <a:extLst>
              <a:ext uri="{FF2B5EF4-FFF2-40B4-BE49-F238E27FC236}">
                <a16:creationId xmlns:a16="http://schemas.microsoft.com/office/drawing/2014/main" id="{F5286C18-C646-465C-B874-89C703E88799}"/>
              </a:ext>
            </a:extLst>
          </p:cNvPr>
          <p:cNvSpPr txBox="1">
            <a:spLocks/>
          </p:cNvSpPr>
          <p:nvPr/>
        </p:nvSpPr>
        <p:spPr>
          <a:xfrm>
            <a:off x="471948" y="432160"/>
            <a:ext cx="8641079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ОБСУЖДАЕМЫЕ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ВОПРОСЫ</a:t>
            </a:r>
            <a:endParaRPr lang="ru-RU" sz="2400" dirty="0">
              <a:solidFill>
                <a:srgbClr val="0072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FE27C-930F-46E4-B864-6B861D686429}"/>
              </a:ext>
            </a:extLst>
          </p:cNvPr>
          <p:cNvSpPr txBox="1"/>
          <p:nvPr/>
        </p:nvSpPr>
        <p:spPr>
          <a:xfrm>
            <a:off x="471948" y="1843340"/>
            <a:ext cx="109946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 блоках от одного (пятый блок) до шести вопросов.</a:t>
            </a:r>
          </a:p>
          <a:p>
            <a:pPr algn="just"/>
            <a:endParaRPr lang="ru-RU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just"/>
            <a:r>
              <a:rPr lang="ru-RU" sz="16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Все вопросы являются равнозначными по важности, поэтому время на обсуждение каждого вопроса было распределено поровну.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BFF1BB8-FEF3-4515-885B-B0112ECDEE0C}"/>
              </a:ext>
            </a:extLst>
          </p:cNvPr>
          <p:cNvGrpSpPr/>
          <p:nvPr/>
        </p:nvGrpSpPr>
        <p:grpSpPr>
          <a:xfrm>
            <a:off x="471948" y="4265762"/>
            <a:ext cx="11248104" cy="1448416"/>
            <a:chOff x="471948" y="3465513"/>
            <a:chExt cx="11248104" cy="1448416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125EBC60-605D-4885-8853-4011D7D7F15F}"/>
                </a:ext>
              </a:extLst>
            </p:cNvPr>
            <p:cNvSpPr/>
            <p:nvPr/>
          </p:nvSpPr>
          <p:spPr>
            <a:xfrm>
              <a:off x="471948" y="3465514"/>
              <a:ext cx="2158866" cy="1448415"/>
            </a:xfrm>
            <a:prstGeom prst="rect">
              <a:avLst/>
            </a:prstGeom>
            <a:solidFill>
              <a:srgbClr val="0072B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E3A0ECA-4325-441F-BCF4-573CCC773BAE}"/>
                </a:ext>
              </a:extLst>
            </p:cNvPr>
            <p:cNvSpPr/>
            <p:nvPr/>
          </p:nvSpPr>
          <p:spPr>
            <a:xfrm>
              <a:off x="2744257" y="3465514"/>
              <a:ext cx="2158866" cy="1448415"/>
            </a:xfrm>
            <a:prstGeom prst="rect">
              <a:avLst/>
            </a:prstGeom>
            <a:solidFill>
              <a:srgbClr val="0072B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C77F9C1-29DF-4428-81C1-17B0013D32CA}"/>
                </a:ext>
              </a:extLst>
            </p:cNvPr>
            <p:cNvSpPr/>
            <p:nvPr/>
          </p:nvSpPr>
          <p:spPr>
            <a:xfrm>
              <a:off x="5016566" y="3465513"/>
              <a:ext cx="2158866" cy="1448415"/>
            </a:xfrm>
            <a:prstGeom prst="rect">
              <a:avLst/>
            </a:prstGeom>
            <a:solidFill>
              <a:srgbClr val="0072B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D4450C5-B1D8-4191-B0D4-CD70388602F9}"/>
                </a:ext>
              </a:extLst>
            </p:cNvPr>
            <p:cNvSpPr/>
            <p:nvPr/>
          </p:nvSpPr>
          <p:spPr>
            <a:xfrm>
              <a:off x="7288875" y="3465513"/>
              <a:ext cx="2158866" cy="1448415"/>
            </a:xfrm>
            <a:prstGeom prst="rect">
              <a:avLst/>
            </a:prstGeom>
            <a:solidFill>
              <a:srgbClr val="0072B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BF86C31-E278-40FD-BF57-D5938448F405}"/>
                </a:ext>
              </a:extLst>
            </p:cNvPr>
            <p:cNvSpPr/>
            <p:nvPr/>
          </p:nvSpPr>
          <p:spPr>
            <a:xfrm>
              <a:off x="9561186" y="3465513"/>
              <a:ext cx="2158866" cy="1448415"/>
            </a:xfrm>
            <a:prstGeom prst="rect">
              <a:avLst/>
            </a:prstGeom>
            <a:solidFill>
              <a:srgbClr val="0072B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FCE7D-8207-4BAA-9741-193CD16A9A40}"/>
                </a:ext>
              </a:extLst>
            </p:cNvPr>
            <p:cNvSpPr txBox="1"/>
            <p:nvPr/>
          </p:nvSpPr>
          <p:spPr>
            <a:xfrm>
              <a:off x="693346" y="3774221"/>
              <a:ext cx="17043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Блок 1 «Довузовская работа»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21D6E1-B17C-4B3D-A932-63ED3BDC2832}"/>
                </a:ext>
              </a:extLst>
            </p:cNvPr>
            <p:cNvSpPr txBox="1"/>
            <p:nvPr/>
          </p:nvSpPr>
          <p:spPr>
            <a:xfrm>
              <a:off x="2971528" y="3897331"/>
              <a:ext cx="17043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Блок 2 «Обучение»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B8DB1B-F60D-46AB-A12A-FE47613CE79E}"/>
                </a:ext>
              </a:extLst>
            </p:cNvPr>
            <p:cNvSpPr txBox="1"/>
            <p:nvPr/>
          </p:nvSpPr>
          <p:spPr>
            <a:xfrm>
              <a:off x="5016566" y="3887544"/>
              <a:ext cx="21396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Блок 3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«Трудоустройство»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46E702-DDC8-44AD-8486-C5966243369A}"/>
                </a:ext>
              </a:extLst>
            </p:cNvPr>
            <p:cNvSpPr txBox="1"/>
            <p:nvPr/>
          </p:nvSpPr>
          <p:spPr>
            <a:xfrm>
              <a:off x="7288875" y="3774221"/>
              <a:ext cx="21396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Блок 4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«Трудовая деятельность»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CB4A18-F26A-4AC2-904E-F333F940DA04}"/>
                </a:ext>
              </a:extLst>
            </p:cNvPr>
            <p:cNvSpPr txBox="1"/>
            <p:nvPr/>
          </p:nvSpPr>
          <p:spPr>
            <a:xfrm>
              <a:off x="9680499" y="3764432"/>
              <a:ext cx="19202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Блок 5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</a:rPr>
                <a:t>«Продолжаем сотрудничество»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48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>
            <a:extLst>
              <a:ext uri="{FF2B5EF4-FFF2-40B4-BE49-F238E27FC236}">
                <a16:creationId xmlns:a16="http://schemas.microsoft.com/office/drawing/2014/main" id="{F5286C18-C646-465C-B874-89C703E88799}"/>
              </a:ext>
            </a:extLst>
          </p:cNvPr>
          <p:cNvSpPr txBox="1">
            <a:spLocks/>
          </p:cNvSpPr>
          <p:nvPr/>
        </p:nvSpPr>
        <p:spPr>
          <a:xfrm>
            <a:off x="3721609" y="432160"/>
            <a:ext cx="8065008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ОСНОВНЫЕРЕЗУЛЬТАТЫ</a:t>
            </a:r>
            <a:endParaRPr lang="ru-RU" sz="2400" dirty="0">
              <a:solidFill>
                <a:srgbClr val="0072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FE27C-930F-46E4-B864-6B861D686429}"/>
              </a:ext>
            </a:extLst>
          </p:cNvPr>
          <p:cNvSpPr txBox="1"/>
          <p:nvPr/>
        </p:nvSpPr>
        <p:spPr>
          <a:xfrm>
            <a:off x="3519948" y="1886708"/>
            <a:ext cx="8266668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0"/>
              </a:spcBef>
            </a:pP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Участники, поступавшие в МГППУ после школы, не имели четкого представления о профессии психолога и конкретном вузе, куда хотели бы поступить. </a:t>
            </a:r>
          </a:p>
          <a:p>
            <a:pPr algn="just">
              <a:spcBef>
                <a:spcPts val="3000"/>
              </a:spcBef>
            </a:pP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Участники группы, начавшие обучение во взрослом возрасте, делали это осознанно, имея представление о будущей профессии, понимая, чем они планируют заниматься.</a:t>
            </a:r>
          </a:p>
          <a:p>
            <a:pPr algn="just">
              <a:spcBef>
                <a:spcPts val="3000"/>
              </a:spcBef>
            </a:pP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Группа показала высокий уровень удовлетворенности образованием и базы 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</a:rPr>
              <a:t>«</a:t>
            </a: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знаний, умений и навыков», полученных в процессе обучения в МГППУ. </a:t>
            </a:r>
          </a:p>
          <a:p>
            <a:pPr algn="just">
              <a:spcBef>
                <a:spcPts val="3000"/>
              </a:spcBef>
            </a:pPr>
            <a:r>
              <a:rPr lang="ru-RU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К положительным аспектам обучения были отнесены: ППС, культура общения в университете, базы практики.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A3BDE9B-16B0-4EAF-83C9-F51C171C281B}"/>
              </a:ext>
            </a:extLst>
          </p:cNvPr>
          <p:cNvSpPr/>
          <p:nvPr/>
        </p:nvSpPr>
        <p:spPr>
          <a:xfrm>
            <a:off x="2851355" y="2143432"/>
            <a:ext cx="393290" cy="393290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8C21567-EA8D-46FE-8266-0CA68AB4731D}"/>
              </a:ext>
            </a:extLst>
          </p:cNvPr>
          <p:cNvSpPr/>
          <p:nvPr/>
        </p:nvSpPr>
        <p:spPr>
          <a:xfrm>
            <a:off x="2851355" y="3338051"/>
            <a:ext cx="393290" cy="393290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2BF78EA-535D-454E-8463-E1B8C510C9E0}"/>
              </a:ext>
            </a:extLst>
          </p:cNvPr>
          <p:cNvSpPr/>
          <p:nvPr/>
        </p:nvSpPr>
        <p:spPr>
          <a:xfrm>
            <a:off x="2851355" y="4569849"/>
            <a:ext cx="393290" cy="393290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99922B1-CF99-4359-B491-FE98AA2E98CB}"/>
              </a:ext>
            </a:extLst>
          </p:cNvPr>
          <p:cNvSpPr/>
          <p:nvPr/>
        </p:nvSpPr>
        <p:spPr>
          <a:xfrm>
            <a:off x="2851355" y="5605002"/>
            <a:ext cx="393290" cy="393290"/>
          </a:xfrm>
          <a:prstGeom prst="ellipse">
            <a:avLst/>
          </a:prstGeom>
          <a:solidFill>
            <a:srgbClr val="007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7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>
            <a:extLst>
              <a:ext uri="{FF2B5EF4-FFF2-40B4-BE49-F238E27FC236}">
                <a16:creationId xmlns:a16="http://schemas.microsoft.com/office/drawing/2014/main" id="{F5286C18-C646-465C-B874-89C703E88799}"/>
              </a:ext>
            </a:extLst>
          </p:cNvPr>
          <p:cNvSpPr txBox="1">
            <a:spLocks/>
          </p:cNvSpPr>
          <p:nvPr/>
        </p:nvSpPr>
        <p:spPr>
          <a:xfrm>
            <a:off x="566928" y="432160"/>
            <a:ext cx="8065008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ОСНОВНЫЕ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РЕЗУЛЬТАТЫ</a:t>
            </a:r>
            <a:endParaRPr lang="ru-RU" sz="24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FE27C-930F-46E4-B864-6B861D686429}"/>
              </a:ext>
            </a:extLst>
          </p:cNvPr>
          <p:cNvSpPr txBox="1"/>
          <p:nvPr/>
        </p:nvSpPr>
        <p:spPr>
          <a:xfrm>
            <a:off x="566928" y="2609135"/>
            <a:ext cx="10881360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0"/>
              </a:spcBef>
            </a:pPr>
            <a:r>
              <a:rPr lang="ru-RU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К </a:t>
            </a:r>
            <a:r>
              <a:rPr lang="ru-RU" sz="200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дифицитарным</a:t>
            </a:r>
            <a:r>
              <a:rPr lang="ru-RU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 компетенциям в трудовой деятельности после окончания вуза участники отнесли:</a:t>
            </a:r>
          </a:p>
          <a:p>
            <a:pPr algn="just">
              <a:spcBef>
                <a:spcPts val="2000"/>
              </a:spcBef>
            </a:pPr>
            <a:endParaRPr lang="ru-RU" sz="2000" dirty="0"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91A0DB-4B2D-4BD4-B8D1-E6AAD347074F}"/>
              </a:ext>
            </a:extLst>
          </p:cNvPr>
          <p:cNvGrpSpPr/>
          <p:nvPr/>
        </p:nvGrpSpPr>
        <p:grpSpPr>
          <a:xfrm>
            <a:off x="1207008" y="3898132"/>
            <a:ext cx="9634727" cy="2303000"/>
            <a:chOff x="1207008" y="1903464"/>
            <a:chExt cx="9634727" cy="23030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6675A672-9EDF-46E7-A83C-EA9CCDE2B32F}"/>
                </a:ext>
              </a:extLst>
            </p:cNvPr>
            <p:cNvSpPr/>
            <p:nvPr/>
          </p:nvSpPr>
          <p:spPr>
            <a:xfrm>
              <a:off x="2073116" y="1903464"/>
              <a:ext cx="862108" cy="862108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CB08D2-1E0D-4FD2-B8EB-94FA8BD75FA0}"/>
                </a:ext>
              </a:extLst>
            </p:cNvPr>
            <p:cNvSpPr txBox="1"/>
            <p:nvPr/>
          </p:nvSpPr>
          <p:spPr>
            <a:xfrm>
              <a:off x="1207008" y="2945028"/>
              <a:ext cx="2583561" cy="1261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недостаток умения работать с законодательной базой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21EF42-41B0-4B3A-84C4-405E4CE86135}"/>
                </a:ext>
              </a:extLst>
            </p:cNvPr>
            <p:cNvSpPr txBox="1"/>
            <p:nvPr/>
          </p:nvSpPr>
          <p:spPr>
            <a:xfrm>
              <a:off x="4905038" y="2945028"/>
              <a:ext cx="2440305" cy="965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недостаточное владение английским языком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EFD0A-16E7-4AD9-87E5-9EB3A0D5A20A}"/>
                </a:ext>
              </a:extLst>
            </p:cNvPr>
            <p:cNvSpPr txBox="1"/>
            <p:nvPr/>
          </p:nvSpPr>
          <p:spPr>
            <a:xfrm>
              <a:off x="8401430" y="2945028"/>
              <a:ext cx="2440305" cy="965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недостаток практического опыта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456881F-093A-4A58-BD89-987B9FE6A51F}"/>
                </a:ext>
              </a:extLst>
            </p:cNvPr>
            <p:cNvSpPr/>
            <p:nvPr/>
          </p:nvSpPr>
          <p:spPr>
            <a:xfrm>
              <a:off x="5664945" y="1903464"/>
              <a:ext cx="862108" cy="862108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7AD1FF2-C84A-4D3A-8FE6-CE452868FE38}"/>
                </a:ext>
              </a:extLst>
            </p:cNvPr>
            <p:cNvSpPr/>
            <p:nvPr/>
          </p:nvSpPr>
          <p:spPr>
            <a:xfrm>
              <a:off x="9190528" y="1903464"/>
              <a:ext cx="862108" cy="862108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FA07BB-9595-4BDF-9613-B8FA960F5E93}"/>
                </a:ext>
              </a:extLst>
            </p:cNvPr>
            <p:cNvSpPr txBox="1"/>
            <p:nvPr/>
          </p:nvSpPr>
          <p:spPr>
            <a:xfrm>
              <a:off x="1865649" y="2070567"/>
              <a:ext cx="1266278" cy="527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1</a:t>
              </a:r>
              <a:endParaRPr lang="ru-RU" sz="28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13F9FA-2EAE-45CE-B431-F59A8D453119}"/>
                </a:ext>
              </a:extLst>
            </p:cNvPr>
            <p:cNvSpPr txBox="1"/>
            <p:nvPr/>
          </p:nvSpPr>
          <p:spPr>
            <a:xfrm>
              <a:off x="5462860" y="2063449"/>
              <a:ext cx="1266278" cy="527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2</a:t>
              </a:r>
              <a:endParaRPr lang="ru-RU" sz="28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1F8153-C0F6-494D-9AB6-97C10E3C07DE}"/>
                </a:ext>
              </a:extLst>
            </p:cNvPr>
            <p:cNvSpPr txBox="1"/>
            <p:nvPr/>
          </p:nvSpPr>
          <p:spPr>
            <a:xfrm>
              <a:off x="8988443" y="2070567"/>
              <a:ext cx="1266278" cy="527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3</a:t>
              </a:r>
              <a:endParaRPr lang="ru-RU" sz="2800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18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>
            <a:extLst>
              <a:ext uri="{FF2B5EF4-FFF2-40B4-BE49-F238E27FC236}">
                <a16:creationId xmlns:a16="http://schemas.microsoft.com/office/drawing/2014/main" id="{F5286C18-C646-465C-B874-89C703E88799}"/>
              </a:ext>
            </a:extLst>
          </p:cNvPr>
          <p:cNvSpPr txBox="1">
            <a:spLocks/>
          </p:cNvSpPr>
          <p:nvPr/>
        </p:nvSpPr>
        <p:spPr>
          <a:xfrm>
            <a:off x="566928" y="432160"/>
            <a:ext cx="8065008" cy="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72B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ОСНОВНЫЕ РЕЗУЛЬТАТЫ</a:t>
            </a:r>
            <a:endParaRPr lang="ru-RU" sz="2400" dirty="0">
              <a:solidFill>
                <a:srgbClr val="0072B9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FE27C-930F-46E4-B864-6B861D686429}"/>
              </a:ext>
            </a:extLst>
          </p:cNvPr>
          <p:cNvSpPr txBox="1"/>
          <p:nvPr/>
        </p:nvSpPr>
        <p:spPr>
          <a:xfrm>
            <a:off x="566928" y="1523017"/>
            <a:ext cx="10863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Участники отметили важность:</a:t>
            </a:r>
            <a:br>
              <a:rPr lang="ru-RU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ru-RU" sz="2000" dirty="0"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D70EC22-5375-42C4-BB62-409FAF33B8B4}"/>
              </a:ext>
            </a:extLst>
          </p:cNvPr>
          <p:cNvGrpSpPr/>
          <p:nvPr/>
        </p:nvGrpSpPr>
        <p:grpSpPr>
          <a:xfrm>
            <a:off x="566928" y="2487274"/>
            <a:ext cx="11058144" cy="3600000"/>
            <a:chOff x="566928" y="2721864"/>
            <a:chExt cx="11058144" cy="360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C4BFC75E-EA23-47A4-A310-A19CEE4C9E9D}"/>
                </a:ext>
              </a:extLst>
            </p:cNvPr>
            <p:cNvSpPr/>
            <p:nvPr/>
          </p:nvSpPr>
          <p:spPr>
            <a:xfrm>
              <a:off x="566928" y="2721864"/>
              <a:ext cx="3600000" cy="3600000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A97553C1-C9DB-4637-A08E-3077E5189397}"/>
                </a:ext>
              </a:extLst>
            </p:cNvPr>
            <p:cNvSpPr/>
            <p:nvPr/>
          </p:nvSpPr>
          <p:spPr>
            <a:xfrm>
              <a:off x="4296000" y="2721864"/>
              <a:ext cx="3600000" cy="3600000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463C55A-1517-42CE-9B35-C9E21C53ADEC}"/>
                </a:ext>
              </a:extLst>
            </p:cNvPr>
            <p:cNvSpPr/>
            <p:nvPr/>
          </p:nvSpPr>
          <p:spPr>
            <a:xfrm>
              <a:off x="8025072" y="2721864"/>
              <a:ext cx="3600000" cy="3600000"/>
            </a:xfrm>
            <a:prstGeom prst="ellipse">
              <a:avLst/>
            </a:prstGeom>
            <a:solidFill>
              <a:srgbClr val="007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CB08D2-1E0D-4FD2-B8EB-94FA8BD75FA0}"/>
                </a:ext>
              </a:extLst>
            </p:cNvPr>
            <p:cNvSpPr txBox="1"/>
            <p:nvPr/>
          </p:nvSpPr>
          <p:spPr>
            <a:xfrm>
              <a:off x="973611" y="3826160"/>
              <a:ext cx="2786634" cy="1391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довузовской подготовки 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для осознанного выбора профессии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21EF42-41B0-4B3A-84C4-405E4CE86135}"/>
                </a:ext>
              </a:extLst>
            </p:cNvPr>
            <p:cNvSpPr txBox="1"/>
            <p:nvPr/>
          </p:nvSpPr>
          <p:spPr>
            <a:xfrm>
              <a:off x="4573611" y="3332178"/>
              <a:ext cx="3155442" cy="2379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наставничества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, общения с выпускниками и старшекурсниками при выборе профессии, а также в процессе обучения в вузе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C22020-4793-4A9E-95D6-80B00FC1D0B2}"/>
                </a:ext>
              </a:extLst>
            </p:cNvPr>
            <p:cNvSpPr txBox="1"/>
            <p:nvPr/>
          </p:nvSpPr>
          <p:spPr>
            <a:xfrm>
              <a:off x="8631936" y="3826158"/>
              <a:ext cx="2440305" cy="1391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chemeClr val="bg1"/>
                  </a:solidFill>
                  <a:effectLst/>
                  <a:latin typeface="Roboto Black" panose="02000000000000000000" pitchFamily="2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наличия прямого контакта </a:t>
              </a:r>
              <a:r>
                <a:rPr lang="ru-RU" sz="2000">
                  <a:solidFill>
                    <a:schemeClr val="bg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между </a:t>
              </a:r>
              <a:r>
                <a:rPr lang="ru-RU" sz="20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вуз</a:t>
              </a:r>
              <a:r>
                <a:rPr lang="ru-RU" sz="2000">
                  <a:solidFill>
                    <a:schemeClr val="bg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ом 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и работодателем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21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84BACFF-8398-47DF-94FD-D9394B0739B8}"/>
              </a:ext>
            </a:extLst>
          </p:cNvPr>
          <p:cNvSpPr/>
          <p:nvPr/>
        </p:nvSpPr>
        <p:spPr>
          <a:xfrm>
            <a:off x="588559" y="715519"/>
            <a:ext cx="5735549" cy="5735549"/>
          </a:xfrm>
          <a:prstGeom prst="ellipse">
            <a:avLst/>
          </a:prstGeom>
          <a:solidFill>
            <a:srgbClr val="0072B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E0D2E-4F05-495B-9E96-9F3AD84F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090" y="2239124"/>
            <a:ext cx="3992486" cy="26883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Все участники выразили готовность к дальнейшему сотрудничеству с университетом.</a:t>
            </a:r>
          </a:p>
        </p:txBody>
      </p:sp>
    </p:spTree>
    <p:extLst>
      <p:ext uri="{BB962C8B-B14F-4D97-AF65-F5344CB8AC3E}">
        <p14:creationId xmlns:p14="http://schemas.microsoft.com/office/powerpoint/2010/main" val="3744502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629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 Black</vt:lpstr>
      <vt:lpstr>Roboto Light</vt:lpstr>
      <vt:lpstr>Тема Office</vt:lpstr>
      <vt:lpstr>ПРОЕКТ ВЫПУСКНИК МГППУ: ФОКУС-ГРУППА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ВЫПУСКНИК МГППУ</dc:title>
  <dc:creator>Светлана Чумакова</dc:creator>
  <cp:lastModifiedBy>Светлана Чумакова</cp:lastModifiedBy>
  <cp:revision>30</cp:revision>
  <dcterms:created xsi:type="dcterms:W3CDTF">2021-06-24T10:45:36Z</dcterms:created>
  <dcterms:modified xsi:type="dcterms:W3CDTF">2021-06-24T21:11:57Z</dcterms:modified>
</cp:coreProperties>
</file>