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83" r:id="rId1"/>
  </p:sldMasterIdLst>
  <p:notesMasterIdLst>
    <p:notesMasterId r:id="rId41"/>
  </p:notesMasterIdLst>
  <p:sldIdLst>
    <p:sldId id="262" r:id="rId2"/>
    <p:sldId id="287" r:id="rId3"/>
    <p:sldId id="309" r:id="rId4"/>
    <p:sldId id="292" r:id="rId5"/>
    <p:sldId id="293" r:id="rId6"/>
    <p:sldId id="289" r:id="rId7"/>
    <p:sldId id="304" r:id="rId8"/>
    <p:sldId id="301" r:id="rId9"/>
    <p:sldId id="302" r:id="rId10"/>
    <p:sldId id="303" r:id="rId11"/>
    <p:sldId id="280" r:id="rId12"/>
    <p:sldId id="305" r:id="rId13"/>
    <p:sldId id="306" r:id="rId14"/>
    <p:sldId id="279" r:id="rId15"/>
    <p:sldId id="297" r:id="rId16"/>
    <p:sldId id="318" r:id="rId17"/>
    <p:sldId id="283" r:id="rId18"/>
    <p:sldId id="294" r:id="rId19"/>
    <p:sldId id="260" r:id="rId20"/>
    <p:sldId id="295" r:id="rId21"/>
    <p:sldId id="296" r:id="rId22"/>
    <p:sldId id="311" r:id="rId23"/>
    <p:sldId id="310" r:id="rId24"/>
    <p:sldId id="312" r:id="rId25"/>
    <p:sldId id="313" r:id="rId26"/>
    <p:sldId id="314" r:id="rId27"/>
    <p:sldId id="315" r:id="rId28"/>
    <p:sldId id="316" r:id="rId29"/>
    <p:sldId id="308" r:id="rId30"/>
    <p:sldId id="298" r:id="rId31"/>
    <p:sldId id="286" r:id="rId32"/>
    <p:sldId id="256" r:id="rId33"/>
    <p:sldId id="257" r:id="rId34"/>
    <p:sldId id="258" r:id="rId35"/>
    <p:sldId id="259" r:id="rId36"/>
    <p:sldId id="261" r:id="rId37"/>
    <p:sldId id="263" r:id="rId38"/>
    <p:sldId id="320" r:id="rId39"/>
    <p:sldId id="264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2522B35-0DDA-4642-9F95-F6DCD16ADA55}">
          <p14:sldIdLst>
            <p14:sldId id="262"/>
            <p14:sldId id="287"/>
            <p14:sldId id="309"/>
            <p14:sldId id="292"/>
            <p14:sldId id="293"/>
          </p14:sldIdLst>
        </p14:section>
        <p14:section name="Раздел без заголовка" id="{6F88786A-28CD-5E4B-9D73-25CC6AD2E30E}">
          <p14:sldIdLst>
            <p14:sldId id="289"/>
            <p14:sldId id="304"/>
            <p14:sldId id="301"/>
            <p14:sldId id="302"/>
            <p14:sldId id="303"/>
            <p14:sldId id="280"/>
            <p14:sldId id="305"/>
            <p14:sldId id="306"/>
            <p14:sldId id="279"/>
            <p14:sldId id="297"/>
            <p14:sldId id="318"/>
            <p14:sldId id="283"/>
            <p14:sldId id="294"/>
            <p14:sldId id="260"/>
            <p14:sldId id="295"/>
            <p14:sldId id="296"/>
            <p14:sldId id="311"/>
            <p14:sldId id="310"/>
            <p14:sldId id="312"/>
            <p14:sldId id="313"/>
            <p14:sldId id="314"/>
            <p14:sldId id="315"/>
            <p14:sldId id="316"/>
            <p14:sldId id="308"/>
            <p14:sldId id="298"/>
            <p14:sldId id="286"/>
            <p14:sldId id="256"/>
            <p14:sldId id="257"/>
            <p14:sldId id="258"/>
            <p14:sldId id="259"/>
            <p14:sldId id="261"/>
            <p14:sldId id="263"/>
            <p14:sldId id="320"/>
            <p14:sldId id="26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746"/>
    <p:restoredTop sz="94624"/>
  </p:normalViewPr>
  <p:slideViewPr>
    <p:cSldViewPr snapToGrid="0" snapToObjects="1">
      <p:cViewPr>
        <p:scale>
          <a:sx n="66" d="100"/>
          <a:sy n="66" d="100"/>
        </p:scale>
        <p:origin x="-318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8417F7-6BC1-4126-9BA0-1F8AAA6A052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F792B6-AFC0-4F1C-81F0-2355923C48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136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F792B6-AFC0-4F1C-81F0-2355923C488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074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Прокомментировать слайд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F792B6-AFC0-4F1C-81F0-2355923C488F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791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399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12/21/2020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905002"/>
            <a:ext cx="10058400" cy="2250140"/>
          </a:xfrm>
        </p:spPr>
        <p:txBody>
          <a:bodyPr/>
          <a:lstStyle/>
          <a:p>
            <a:r>
              <a:rPr lang="ru-RU" sz="4800" dirty="0"/>
              <a:t>«Хорошая и плохая </a:t>
            </a:r>
            <a:r>
              <a:rPr lang="ru-RU" sz="4800" dirty="0" err="1"/>
              <a:t>супервизия</a:t>
            </a:r>
            <a:r>
              <a:rPr lang="ru-RU" sz="4800" dirty="0"/>
              <a:t>: </a:t>
            </a:r>
            <a:br>
              <a:rPr lang="ru-RU" sz="4800" dirty="0"/>
            </a:br>
            <a:r>
              <a:rPr lang="ru-RU" sz="4800" dirty="0"/>
              <a:t>диалог супервизора и </a:t>
            </a:r>
            <a:r>
              <a:rPr lang="ru-RU" sz="4800" dirty="0" err="1"/>
              <a:t>супервизанта</a:t>
            </a:r>
            <a:r>
              <a:rPr lang="ru-RU" sz="4800" dirty="0"/>
              <a:t>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1151" y="4461274"/>
            <a:ext cx="8458071" cy="1858844"/>
          </a:xfrm>
        </p:spPr>
        <p:txBody>
          <a:bodyPr>
            <a:noAutofit/>
          </a:bodyPr>
          <a:lstStyle/>
          <a:p>
            <a:r>
              <a:rPr lang="ru-RU" sz="1800" b="1" dirty="0" err="1" smtClean="0">
                <a:solidFill>
                  <a:schemeClr val="tx1"/>
                </a:solidFill>
              </a:rPr>
              <a:t>А.Я.Варга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– </a:t>
            </a:r>
            <a:r>
              <a:rPr lang="ru-RU" sz="1800" dirty="0" err="1">
                <a:solidFill>
                  <a:schemeClr val="tx1"/>
                </a:solidFill>
              </a:rPr>
              <a:t>к</a:t>
            </a:r>
            <a:r>
              <a:rPr lang="ru-RU" sz="1800" dirty="0" err="1" smtClean="0">
                <a:solidFill>
                  <a:schemeClr val="tx1"/>
                </a:solidFill>
              </a:rPr>
              <a:t>.псх.н</a:t>
            </a:r>
            <a:r>
              <a:rPr lang="ru-RU" sz="1800" dirty="0" smtClean="0">
                <a:solidFill>
                  <a:schemeClr val="tx1"/>
                </a:solidFill>
              </a:rPr>
              <a:t>., НИУ </a:t>
            </a:r>
            <a:r>
              <a:rPr lang="ru-RU" sz="1800" dirty="0">
                <a:solidFill>
                  <a:schemeClr val="tx1"/>
                </a:solidFill>
              </a:rPr>
              <a:t>Высшая Школа Экономики (ВШЭ), 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член </a:t>
            </a:r>
            <a:r>
              <a:rPr lang="ru-RU" sz="1800" dirty="0">
                <a:solidFill>
                  <a:schemeClr val="tx1"/>
                </a:solidFill>
              </a:rPr>
              <a:t>правления РОО «Общество семейных консультантов и психотерапевтов» </a:t>
            </a:r>
          </a:p>
          <a:p>
            <a:r>
              <a:rPr lang="ru-RU" sz="1800" b="1" dirty="0" err="1">
                <a:solidFill>
                  <a:schemeClr val="tx1"/>
                </a:solidFill>
              </a:rPr>
              <a:t>Галасюк</a:t>
            </a:r>
            <a:r>
              <a:rPr lang="ru-RU" sz="1800" b="1" dirty="0">
                <a:solidFill>
                  <a:schemeClr val="tx1"/>
                </a:solidFill>
              </a:rPr>
              <a:t> И.Н</a:t>
            </a:r>
            <a:r>
              <a:rPr lang="ru-RU" sz="1800" b="1" dirty="0" smtClean="0">
                <a:solidFill>
                  <a:schemeClr val="tx1"/>
                </a:solidFill>
              </a:rPr>
              <a:t>.</a:t>
            </a:r>
            <a:r>
              <a:rPr lang="ru-RU" sz="1800" dirty="0">
                <a:solidFill>
                  <a:schemeClr val="tx1"/>
                </a:solidFill>
              </a:rPr>
              <a:t> – </a:t>
            </a:r>
            <a:r>
              <a:rPr lang="ru-RU" sz="1800" dirty="0" err="1" smtClean="0">
                <a:solidFill>
                  <a:schemeClr val="tx1"/>
                </a:solidFill>
              </a:rPr>
              <a:t>к</a:t>
            </a:r>
            <a:r>
              <a:rPr lang="ru-RU" sz="1800" dirty="0" err="1" smtClean="0">
                <a:solidFill>
                  <a:schemeClr val="tx1"/>
                </a:solidFill>
              </a:rPr>
              <a:t>.псх.н</a:t>
            </a:r>
            <a:r>
              <a:rPr lang="ru-RU" sz="1800" dirty="0">
                <a:solidFill>
                  <a:schemeClr val="tx1"/>
                </a:solidFill>
              </a:rPr>
              <a:t>., доцент, кафедра </a:t>
            </a:r>
            <a:r>
              <a:rPr lang="ru-RU" sz="1800" dirty="0" err="1">
                <a:solidFill>
                  <a:schemeClr val="tx1"/>
                </a:solidFill>
              </a:rPr>
              <a:t>нейро</a:t>
            </a:r>
            <a:r>
              <a:rPr lang="ru-RU" sz="1800" dirty="0">
                <a:solidFill>
                  <a:schemeClr val="tx1"/>
                </a:solidFill>
              </a:rPr>
              <a:t>- и патопсихологии развития, Московский государственный психолого-педагогический университет 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Митина О. В</a:t>
            </a:r>
            <a:r>
              <a:rPr lang="ru-RU" sz="1800" b="1" dirty="0" smtClean="0">
                <a:solidFill>
                  <a:schemeClr val="tx1"/>
                </a:solidFill>
              </a:rPr>
              <a:t>.</a:t>
            </a:r>
            <a:r>
              <a:rPr lang="ru-RU" sz="1800" dirty="0">
                <a:solidFill>
                  <a:schemeClr val="tx1"/>
                </a:solidFill>
              </a:rPr>
              <a:t> – </a:t>
            </a:r>
            <a:r>
              <a:rPr lang="ru-RU" sz="1800" dirty="0" err="1" smtClean="0">
                <a:solidFill>
                  <a:schemeClr val="tx1"/>
                </a:solidFill>
              </a:rPr>
              <a:t>к</a:t>
            </a:r>
            <a:r>
              <a:rPr lang="ru-RU" sz="1800" dirty="0" err="1" smtClean="0">
                <a:solidFill>
                  <a:schemeClr val="tx1"/>
                </a:solidFill>
              </a:rPr>
              <a:t>.псх.н</a:t>
            </a:r>
            <a:r>
              <a:rPr lang="ru-RU" sz="1800" dirty="0">
                <a:solidFill>
                  <a:schemeClr val="tx1"/>
                </a:solidFill>
              </a:rPr>
              <a:t>., доцент, ведущий научный сотрудник, факультет психологии, Московский государственный университет имени М.В. Ломоносова</a:t>
            </a:r>
          </a:p>
        </p:txBody>
      </p:sp>
    </p:spTree>
    <p:extLst>
      <p:ext uri="{BB962C8B-B14F-4D97-AF65-F5344CB8AC3E}">
        <p14:creationId xmlns:p14="http://schemas.microsoft.com/office/powerpoint/2010/main" val="3554500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6846778-7EB9-F34E-8825-2C56304BE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 доклада: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9E3E4EC-2893-3948-8556-25360E4B4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5044" y="1600199"/>
            <a:ext cx="6344556" cy="4702629"/>
          </a:xfrm>
        </p:spPr>
        <p:txBody>
          <a:bodyPr>
            <a:normAutofit fontScale="77500" lnSpcReduction="20000"/>
          </a:bodyPr>
          <a:lstStyle/>
          <a:p>
            <a:r>
              <a:rPr lang="ru-RU" sz="2600" b="1" dirty="0"/>
              <a:t>Методологические основы и цель исследования</a:t>
            </a:r>
          </a:p>
          <a:p>
            <a:pPr marL="114300" indent="0">
              <a:buNone/>
            </a:pPr>
            <a:r>
              <a:rPr lang="ru-RU" sz="2600" dirty="0"/>
              <a:t>- Важность </a:t>
            </a:r>
            <a:r>
              <a:rPr lang="ru-RU" sz="2600" dirty="0" err="1"/>
              <a:t>супервизии</a:t>
            </a:r>
            <a:r>
              <a:rPr lang="ru-RU" sz="2600" dirty="0"/>
              <a:t> для помогающих специалистов</a:t>
            </a:r>
          </a:p>
          <a:p>
            <a:pPr marL="114300" indent="0">
              <a:buNone/>
            </a:pPr>
            <a:r>
              <a:rPr lang="ru-RU" sz="2600" dirty="0"/>
              <a:t>- Базовые цели </a:t>
            </a:r>
            <a:r>
              <a:rPr lang="ru-RU" sz="2600" dirty="0" err="1"/>
              <a:t>супервизии</a:t>
            </a:r>
            <a:endParaRPr lang="ru-RU" sz="2600" dirty="0"/>
          </a:p>
          <a:p>
            <a:pPr>
              <a:buFontTx/>
              <a:buChar char="-"/>
            </a:pPr>
            <a:r>
              <a:rPr lang="ru-RU" sz="2600" dirty="0"/>
              <a:t>Когда супервизор ошибается</a:t>
            </a:r>
          </a:p>
          <a:p>
            <a:pPr>
              <a:buFontTx/>
              <a:buChar char="-"/>
            </a:pPr>
            <a:r>
              <a:rPr lang="ru-RU" sz="2600" dirty="0"/>
              <a:t>Рабочий альянс «Супервизор – </a:t>
            </a:r>
            <a:r>
              <a:rPr lang="ru-RU" sz="2600" dirty="0" err="1"/>
              <a:t>супервизант</a:t>
            </a:r>
            <a:r>
              <a:rPr lang="ru-RU" sz="2600" dirty="0"/>
              <a:t>»</a:t>
            </a:r>
          </a:p>
          <a:p>
            <a:pPr>
              <a:buFontTx/>
              <a:buChar char="-"/>
            </a:pPr>
            <a:r>
              <a:rPr lang="ru-RU" sz="2600" dirty="0"/>
              <a:t>Последствия «хорошей» и «плохой» </a:t>
            </a:r>
            <a:r>
              <a:rPr lang="ru-RU" sz="2600" dirty="0" err="1"/>
              <a:t>супервизий</a:t>
            </a:r>
            <a:endParaRPr lang="ru-RU" sz="2600" dirty="0"/>
          </a:p>
          <a:p>
            <a:pPr>
              <a:buFontTx/>
              <a:buChar char="-"/>
            </a:pPr>
            <a:r>
              <a:rPr lang="ru-RU" sz="2600" spc="-100" dirty="0"/>
              <a:t>Типы рефлексивного отношения </a:t>
            </a:r>
            <a:endParaRPr lang="ru-RU" sz="2600" dirty="0"/>
          </a:p>
          <a:p>
            <a:pPr marL="114300" indent="0">
              <a:spcBef>
                <a:spcPct val="0"/>
              </a:spcBef>
              <a:buNone/>
            </a:pPr>
            <a:r>
              <a:rPr lang="ru-RU" sz="2600" spc="-100" dirty="0"/>
              <a:t>- Трехмерная комбинаторная модель переживаний </a:t>
            </a:r>
          </a:p>
          <a:p>
            <a:pPr marL="114300" indent="0" algn="ctr">
              <a:spcBef>
                <a:spcPct val="0"/>
              </a:spcBef>
              <a:buNone/>
            </a:pPr>
            <a:r>
              <a:rPr lang="ru-RU" sz="2600" spc="-100" dirty="0"/>
              <a:t>в деятельности (Д.А. Леонтьев)</a:t>
            </a:r>
          </a:p>
          <a:p>
            <a:pPr marL="114300" indent="0" algn="ctr">
              <a:spcBef>
                <a:spcPct val="0"/>
              </a:spcBef>
              <a:buNone/>
            </a:pPr>
            <a:endParaRPr lang="ru-RU" sz="2600" dirty="0"/>
          </a:p>
          <a:p>
            <a:r>
              <a:rPr lang="ru-RU" sz="2600" b="1" dirty="0"/>
              <a:t>Методы исследования</a:t>
            </a:r>
          </a:p>
          <a:p>
            <a:pPr marL="114300" indent="0">
              <a:buNone/>
            </a:pPr>
            <a:endParaRPr lang="ru-RU" sz="2600" dirty="0"/>
          </a:p>
          <a:p>
            <a:r>
              <a:rPr lang="ru-RU" sz="2600" b="1" dirty="0"/>
              <a:t>Предварительные результаты</a:t>
            </a:r>
          </a:p>
          <a:p>
            <a:endParaRPr lang="ru-RU" dirty="0"/>
          </a:p>
        </p:txBody>
      </p:sp>
      <p:pic>
        <p:nvPicPr>
          <p:cNvPr id="4" name="Picture 2" descr="3.eps">
            <a:extLst>
              <a:ext uri="{FF2B5EF4-FFF2-40B4-BE49-F238E27FC236}">
                <a16:creationId xmlns:a16="http://schemas.microsoft.com/office/drawing/2014/main" xmlns="" id="{9269E56D-ABDF-4E47-9340-87E553C6670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729219"/>
            <a:ext cx="3072041" cy="339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538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483C1D3-42C9-AC45-B053-3B3ACA6B7199}"/>
              </a:ext>
            </a:extLst>
          </p:cNvPr>
          <p:cNvSpPr/>
          <p:nvPr/>
        </p:nvSpPr>
        <p:spPr>
          <a:xfrm>
            <a:off x="2078183" y="1828801"/>
            <a:ext cx="78495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Методологические основы и цель исследования</a:t>
            </a:r>
          </a:p>
          <a:p>
            <a:pPr algn="ctr">
              <a:spcBef>
                <a:spcPct val="0"/>
              </a:spcBef>
            </a:pPr>
            <a:r>
              <a:rPr lang="ru-RU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«Супервизия как часть обучения и профессионального развития практикующего психолога»</a:t>
            </a:r>
          </a:p>
        </p:txBody>
      </p:sp>
    </p:spTree>
    <p:extLst>
      <p:ext uri="{BB962C8B-B14F-4D97-AF65-F5344CB8AC3E}">
        <p14:creationId xmlns:p14="http://schemas.microsoft.com/office/powerpoint/2010/main" val="265442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9">
            <a:extLst>
              <a:ext uri="{FF2B5EF4-FFF2-40B4-BE49-F238E27FC236}">
                <a16:creationId xmlns:a16="http://schemas.microsoft.com/office/drawing/2014/main" xmlns="" id="{D67BA925-C380-5C4A-B666-575CC42FF673}"/>
              </a:ext>
            </a:extLst>
          </p:cNvPr>
          <p:cNvSpPr txBox="1">
            <a:spLocks/>
          </p:cNvSpPr>
          <p:nvPr/>
        </p:nvSpPr>
        <p:spPr>
          <a:xfrm>
            <a:off x="814388" y="3308053"/>
            <a:ext cx="5183188" cy="1090612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None/>
            </a:pPr>
            <a:endParaRPr lang="ru-RU" sz="2000" dirty="0">
              <a:latin typeface="Candar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10837" y="302595"/>
            <a:ext cx="11402291" cy="10906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/>
              <a:t>Важность </a:t>
            </a:r>
            <a:r>
              <a:rPr lang="ru-RU" sz="3600" dirty="0" err="1"/>
              <a:t>супервизии</a:t>
            </a:r>
            <a:r>
              <a:rPr lang="ru-RU" sz="3600" dirty="0"/>
              <a:t> для помогающих специалистов</a:t>
            </a:r>
          </a:p>
        </p:txBody>
      </p:sp>
      <p:sp>
        <p:nvSpPr>
          <p:cNvPr id="9" name="Текст 12">
            <a:extLst>
              <a:ext uri="{FF2B5EF4-FFF2-40B4-BE49-F238E27FC236}">
                <a16:creationId xmlns:a16="http://schemas.microsoft.com/office/drawing/2014/main" xmlns="" id="{22B42129-A94B-EB46-BCFB-3E732242DBB4}"/>
              </a:ext>
            </a:extLst>
          </p:cNvPr>
          <p:cNvSpPr txBox="1">
            <a:spLocks/>
          </p:cNvSpPr>
          <p:nvPr/>
        </p:nvSpPr>
        <p:spPr>
          <a:xfrm>
            <a:off x="1363664" y="1171575"/>
            <a:ext cx="9266236" cy="4829175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None/>
            </a:pPr>
            <a:endParaRPr lang="ru-RU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57AEF3D-08A6-A848-8224-DA85353220CE}"/>
              </a:ext>
            </a:extLst>
          </p:cNvPr>
          <p:cNvSpPr txBox="1"/>
          <p:nvPr/>
        </p:nvSpPr>
        <p:spPr>
          <a:xfrm>
            <a:off x="900546" y="1171575"/>
            <a:ext cx="972935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/>
              <a:t>Супервизия –  необходимая и важнейшая часть обучения помогающего специалиста и его дальнейшей практики для того, чтобы клиент получал качественную помощь.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b="1" dirty="0"/>
              <a:t>Европейский стандарт профессиональной квалификации (</a:t>
            </a:r>
            <a:r>
              <a:rPr lang="en-GB" sz="3200" b="1" dirty="0" err="1"/>
              <a:t>EuroPsy</a:t>
            </a:r>
            <a:r>
              <a:rPr lang="ru-RU" sz="3200" b="1" dirty="0"/>
              <a:t>)</a:t>
            </a:r>
            <a:r>
              <a:rPr lang="ru-RU" sz="3200" dirty="0"/>
              <a:t> требует от психологов минимум одного года контролируемой практики, помимо 5-летнего университетского образования.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err="1"/>
              <a:t>Супервизии</a:t>
            </a:r>
            <a:r>
              <a:rPr lang="ru-RU" sz="3200" dirty="0"/>
              <a:t> сложных случаев в разнообразных форматах осуществляют все профессиональные ассоциации. </a:t>
            </a:r>
          </a:p>
        </p:txBody>
      </p:sp>
    </p:spTree>
    <p:extLst>
      <p:ext uri="{BB962C8B-B14F-4D97-AF65-F5344CB8AC3E}">
        <p14:creationId xmlns:p14="http://schemas.microsoft.com/office/powerpoint/2010/main" val="3026181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9">
            <a:extLst>
              <a:ext uri="{FF2B5EF4-FFF2-40B4-BE49-F238E27FC236}">
                <a16:creationId xmlns:a16="http://schemas.microsoft.com/office/drawing/2014/main" xmlns="" id="{D67BA925-C380-5C4A-B666-575CC42FF673}"/>
              </a:ext>
            </a:extLst>
          </p:cNvPr>
          <p:cNvSpPr txBox="1">
            <a:spLocks/>
          </p:cNvSpPr>
          <p:nvPr/>
        </p:nvSpPr>
        <p:spPr>
          <a:xfrm>
            <a:off x="814388" y="3308053"/>
            <a:ext cx="5183188" cy="1090612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None/>
            </a:pPr>
            <a:endParaRPr lang="ru-RU" sz="2000" dirty="0">
              <a:latin typeface="Candar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10837" y="302595"/>
            <a:ext cx="11402291" cy="10906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/>
              <a:t>Базовые цели </a:t>
            </a:r>
            <a:r>
              <a:rPr lang="ru-RU" sz="3600" dirty="0" err="1"/>
              <a:t>супервизии</a:t>
            </a:r>
            <a:endParaRPr lang="ru-RU" sz="3600" dirty="0"/>
          </a:p>
        </p:txBody>
      </p:sp>
      <p:sp>
        <p:nvSpPr>
          <p:cNvPr id="9" name="Текст 12">
            <a:extLst>
              <a:ext uri="{FF2B5EF4-FFF2-40B4-BE49-F238E27FC236}">
                <a16:creationId xmlns:a16="http://schemas.microsoft.com/office/drawing/2014/main" xmlns="" id="{22B42129-A94B-EB46-BCFB-3E732242DBB4}"/>
              </a:ext>
            </a:extLst>
          </p:cNvPr>
          <p:cNvSpPr txBox="1">
            <a:spLocks/>
          </p:cNvSpPr>
          <p:nvPr/>
        </p:nvSpPr>
        <p:spPr>
          <a:xfrm>
            <a:off x="1363664" y="2561270"/>
            <a:ext cx="3023393" cy="53695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None/>
            </a:pPr>
            <a:endParaRPr lang="ru-RU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03F974B-C444-1740-BB3B-D1E12283457E}"/>
              </a:ext>
            </a:extLst>
          </p:cNvPr>
          <p:cNvSpPr txBox="1"/>
          <p:nvPr/>
        </p:nvSpPr>
        <p:spPr>
          <a:xfrm>
            <a:off x="1043421" y="1397675"/>
            <a:ext cx="97849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/>
              <a:t>Цель любой </a:t>
            </a:r>
            <a:r>
              <a:rPr lang="ru-RU" sz="3200" dirty="0" err="1"/>
              <a:t>супервизии</a:t>
            </a:r>
            <a:r>
              <a:rPr lang="ru-RU" sz="3200" dirty="0"/>
              <a:t> улучшить </a:t>
            </a:r>
            <a:r>
              <a:rPr lang="ru-RU" sz="3200" dirty="0" err="1"/>
              <a:t>концепцуальные</a:t>
            </a:r>
            <a:r>
              <a:rPr lang="ru-RU" sz="3200" dirty="0"/>
              <a:t> и перцептивные возможности </a:t>
            </a:r>
            <a:r>
              <a:rPr lang="ru-RU" sz="3200" dirty="0" err="1"/>
              <a:t>супервизанта</a:t>
            </a:r>
            <a:r>
              <a:rPr lang="ru-RU" sz="3200" dirty="0"/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/>
              <a:t>Концептуальные возможности- это методологический, теоретический  и методический арсенал той психологической теории, на которой основан терапевтический подход </a:t>
            </a:r>
            <a:r>
              <a:rPr lang="ru-RU" sz="3200" dirty="0" err="1"/>
              <a:t>супервизанта</a:t>
            </a:r>
            <a:r>
              <a:rPr lang="ru-RU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/>
              <a:t>Перцептивные возможности – это восприятие клиента без собственных «слепых пятен» любого рода.</a:t>
            </a:r>
          </a:p>
        </p:txBody>
      </p:sp>
    </p:spTree>
    <p:extLst>
      <p:ext uri="{BB962C8B-B14F-4D97-AF65-F5344CB8AC3E}">
        <p14:creationId xmlns:p14="http://schemas.microsoft.com/office/powerpoint/2010/main" val="1993277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9">
            <a:extLst>
              <a:ext uri="{FF2B5EF4-FFF2-40B4-BE49-F238E27FC236}">
                <a16:creationId xmlns:a16="http://schemas.microsoft.com/office/drawing/2014/main" xmlns="" id="{D67BA925-C380-5C4A-B666-575CC42FF673}"/>
              </a:ext>
            </a:extLst>
          </p:cNvPr>
          <p:cNvSpPr txBox="1">
            <a:spLocks/>
          </p:cNvSpPr>
          <p:nvPr/>
        </p:nvSpPr>
        <p:spPr>
          <a:xfrm>
            <a:off x="814387" y="1180482"/>
            <a:ext cx="9437977" cy="43613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None/>
            </a:pPr>
            <a:endParaRPr lang="ru-RU" sz="2000" dirty="0">
              <a:latin typeface="Candar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10836" y="302595"/>
            <a:ext cx="10160000" cy="87788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/>
              <a:t>Процесс </a:t>
            </a:r>
            <a:r>
              <a:rPr lang="ru-RU" sz="3600" dirty="0" err="1"/>
              <a:t>супервизии</a:t>
            </a:r>
            <a:r>
              <a:rPr lang="ru-RU" sz="3600" dirty="0"/>
              <a:t> 1</a:t>
            </a:r>
          </a:p>
        </p:txBody>
      </p:sp>
      <p:sp>
        <p:nvSpPr>
          <p:cNvPr id="9" name="Текст 12">
            <a:extLst>
              <a:ext uri="{FF2B5EF4-FFF2-40B4-BE49-F238E27FC236}">
                <a16:creationId xmlns:a16="http://schemas.microsoft.com/office/drawing/2014/main" xmlns="" id="{22B42129-A94B-EB46-BCFB-3E732242DBB4}"/>
              </a:ext>
            </a:extLst>
          </p:cNvPr>
          <p:cNvSpPr txBox="1">
            <a:spLocks/>
          </p:cNvSpPr>
          <p:nvPr/>
        </p:nvSpPr>
        <p:spPr>
          <a:xfrm>
            <a:off x="1363663" y="1316182"/>
            <a:ext cx="9813923" cy="42256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None/>
            </a:pPr>
            <a:endParaRPr lang="ru-RU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BE4DC66-96A8-6342-BA89-2E35D898ED27}"/>
              </a:ext>
            </a:extLst>
          </p:cNvPr>
          <p:cNvSpPr txBox="1"/>
          <p:nvPr/>
        </p:nvSpPr>
        <p:spPr>
          <a:xfrm>
            <a:off x="498763" y="969818"/>
            <a:ext cx="1067882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/>
              <a:t>В каждом психотерапевтическом подходе есть представления о том, как должна быть устроена эффективная </a:t>
            </a:r>
            <a:r>
              <a:rPr lang="ru-RU" sz="3200" dirty="0" err="1"/>
              <a:t>супервизия</a:t>
            </a:r>
            <a:r>
              <a:rPr lang="ru-RU" sz="3200" dirty="0"/>
              <a:t>- «сухая» или «живая»,  индивидуальная или групповая, разная, в зависимости от стадии профессионального развития </a:t>
            </a:r>
            <a:r>
              <a:rPr lang="ru-RU" sz="3200" dirty="0" err="1"/>
              <a:t>супервизанта</a:t>
            </a:r>
            <a:r>
              <a:rPr lang="ru-RU" sz="3200" dirty="0"/>
              <a:t> и т.п.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/>
              <a:t>В каждом подходе есть свои представления об ограничениях </a:t>
            </a:r>
            <a:r>
              <a:rPr lang="ru-RU" sz="3200" dirty="0" err="1"/>
              <a:t>супервизанта</a:t>
            </a:r>
            <a:r>
              <a:rPr lang="ru-RU" sz="3200" dirty="0"/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/>
              <a:t>«…если на аналитика повлияло что-то, что пациент в отношении него делал, это свидетельствует о существовании проблем, с которыми аналитик не может справиться, и означает, что он сам нуждается в дальнейшем анализе» </a:t>
            </a:r>
            <a:r>
              <a:rPr lang="ru-RU" sz="3200" dirty="0" err="1"/>
              <a:t>М.Кляйн</a:t>
            </a:r>
            <a:r>
              <a:rPr lang="ru-RU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68306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9">
            <a:extLst>
              <a:ext uri="{FF2B5EF4-FFF2-40B4-BE49-F238E27FC236}">
                <a16:creationId xmlns:a16="http://schemas.microsoft.com/office/drawing/2014/main" xmlns="" id="{D67BA925-C380-5C4A-B666-575CC42FF673}"/>
              </a:ext>
            </a:extLst>
          </p:cNvPr>
          <p:cNvSpPr txBox="1">
            <a:spLocks/>
          </p:cNvSpPr>
          <p:nvPr/>
        </p:nvSpPr>
        <p:spPr>
          <a:xfrm>
            <a:off x="814387" y="1180482"/>
            <a:ext cx="9437977" cy="43613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None/>
            </a:pPr>
            <a:endParaRPr lang="ru-RU" sz="2000" dirty="0">
              <a:latin typeface="Candar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10836" y="302595"/>
            <a:ext cx="10160000" cy="87788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/>
              <a:t>Процесс </a:t>
            </a:r>
            <a:r>
              <a:rPr lang="ru-RU" sz="3600" dirty="0" err="1"/>
              <a:t>супервизии</a:t>
            </a:r>
            <a:r>
              <a:rPr lang="ru-RU" sz="3600" dirty="0"/>
              <a:t> 2</a:t>
            </a:r>
          </a:p>
        </p:txBody>
      </p:sp>
      <p:sp>
        <p:nvSpPr>
          <p:cNvPr id="9" name="Текст 12">
            <a:extLst>
              <a:ext uri="{FF2B5EF4-FFF2-40B4-BE49-F238E27FC236}">
                <a16:creationId xmlns:a16="http://schemas.microsoft.com/office/drawing/2014/main" xmlns="" id="{22B42129-A94B-EB46-BCFB-3E732242DBB4}"/>
              </a:ext>
            </a:extLst>
          </p:cNvPr>
          <p:cNvSpPr txBox="1">
            <a:spLocks/>
          </p:cNvSpPr>
          <p:nvPr/>
        </p:nvSpPr>
        <p:spPr>
          <a:xfrm>
            <a:off x="1363663" y="1316182"/>
            <a:ext cx="9813923" cy="42256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None/>
            </a:pPr>
            <a:endParaRPr lang="ru-RU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BE4DC66-96A8-6342-BA89-2E35D898ED27}"/>
              </a:ext>
            </a:extLst>
          </p:cNvPr>
          <p:cNvSpPr txBox="1"/>
          <p:nvPr/>
        </p:nvSpPr>
        <p:spPr>
          <a:xfrm>
            <a:off x="498763" y="969818"/>
            <a:ext cx="112498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Есть несколько уровней анализа работы </a:t>
            </a:r>
            <a:r>
              <a:rPr lang="ru-RU" sz="2400" dirty="0" err="1"/>
              <a:t>супервизанта</a:t>
            </a:r>
            <a:r>
              <a:rPr lang="ru-RU" sz="2400" dirty="0"/>
              <a:t> со случаем. </a:t>
            </a:r>
          </a:p>
          <a:p>
            <a:r>
              <a:rPr lang="ru-RU" sz="2400" u="sng" dirty="0"/>
              <a:t>Во-первых</a:t>
            </a:r>
            <a:r>
              <a:rPr lang="ru-RU" sz="2400" dirty="0"/>
              <a:t> супервизор оценивает,</a:t>
            </a:r>
            <a:r>
              <a:rPr lang="ru-RU" sz="2400" i="1" dirty="0"/>
              <a:t> насколько </a:t>
            </a:r>
            <a:r>
              <a:rPr lang="ru-RU" sz="2400" i="1" dirty="0" err="1"/>
              <a:t>супервизант</a:t>
            </a:r>
            <a:r>
              <a:rPr lang="ru-RU" sz="2400" i="1" dirty="0"/>
              <a:t> владеет приемами и техниками работы</a:t>
            </a:r>
            <a:r>
              <a:rPr lang="ru-RU" sz="2400" dirty="0"/>
              <a:t>, которые специфичны для каждого психотерапевтического подхода. </a:t>
            </a:r>
          </a:p>
          <a:p>
            <a:r>
              <a:rPr lang="ru-RU" sz="2400" u="sng" dirty="0"/>
              <a:t>Во-вторых</a:t>
            </a:r>
            <a:r>
              <a:rPr lang="ru-RU" sz="2400" dirty="0"/>
              <a:t>, супервизор отслеживает, </a:t>
            </a:r>
            <a:r>
              <a:rPr lang="ru-RU" sz="2400" i="1" dirty="0"/>
              <a:t>насколько </a:t>
            </a:r>
            <a:r>
              <a:rPr lang="ru-RU" sz="2400" i="1" dirty="0" err="1"/>
              <a:t>супервизант</a:t>
            </a:r>
            <a:r>
              <a:rPr lang="ru-RU" sz="2400" i="1" dirty="0"/>
              <a:t> придерживался психотерапевтического протокола </a:t>
            </a:r>
            <a:r>
              <a:rPr lang="ru-RU" sz="2400" dirty="0"/>
              <a:t>в своей работе.  </a:t>
            </a:r>
          </a:p>
          <a:p>
            <a:r>
              <a:rPr lang="ru-RU" sz="2400" u="sng" dirty="0"/>
              <a:t>В третьих</a:t>
            </a:r>
            <a:r>
              <a:rPr lang="ru-RU" sz="2400" dirty="0"/>
              <a:t>, супервизор отслеживает есть ли «слепые пятна» у </a:t>
            </a:r>
            <a:r>
              <a:rPr lang="ru-RU" sz="2400" dirty="0" err="1"/>
              <a:t>супервизанта</a:t>
            </a:r>
            <a:r>
              <a:rPr lang="ru-RU" sz="2400" dirty="0"/>
              <a:t>, т.е. </a:t>
            </a:r>
            <a:r>
              <a:rPr lang="ru-RU" sz="2400" i="1" dirty="0"/>
              <a:t>делает ли </a:t>
            </a:r>
            <a:r>
              <a:rPr lang="ru-RU" sz="2400" i="1" dirty="0" err="1"/>
              <a:t>супервизант</a:t>
            </a:r>
            <a:r>
              <a:rPr lang="ru-RU" sz="2400" i="1" dirty="0"/>
              <a:t> ошибки из за того, что у него самого есть внутренние сложности, </a:t>
            </a:r>
            <a:r>
              <a:rPr lang="ru-RU" sz="2400" i="1" dirty="0" err="1"/>
              <a:t>непроработанности</a:t>
            </a:r>
            <a:r>
              <a:rPr lang="ru-RU" sz="2400" i="1" dirty="0"/>
              <a:t> и\или актуальная ситуация его жизни, которая мешает ему в работе</a:t>
            </a:r>
            <a:r>
              <a:rPr lang="ru-RU" sz="2400" dirty="0"/>
              <a:t>. </a:t>
            </a:r>
          </a:p>
          <a:p>
            <a:r>
              <a:rPr lang="ru-RU" sz="2400" u="sng" dirty="0"/>
              <a:t> В-четвертых, </a:t>
            </a:r>
            <a:r>
              <a:rPr lang="ru-RU" sz="2400" dirty="0"/>
              <a:t>при групповом </a:t>
            </a:r>
            <a:r>
              <a:rPr lang="ru-RU" sz="2400" dirty="0" err="1"/>
              <a:t>супервизионном</a:t>
            </a:r>
            <a:r>
              <a:rPr lang="ru-RU" sz="2400" dirty="0"/>
              <a:t> процессе супервизор </a:t>
            </a:r>
            <a:r>
              <a:rPr lang="ru-RU" sz="2400" dirty="0" err="1"/>
              <a:t>фасилитирует</a:t>
            </a:r>
            <a:r>
              <a:rPr lang="ru-RU" sz="2400" dirty="0"/>
              <a:t> групповое обсуждение, предоставляет равную возможность высказываться всем участникам, следит за тем, чтобы групповая </a:t>
            </a:r>
            <a:r>
              <a:rPr lang="ru-RU" sz="2400" dirty="0" err="1"/>
              <a:t>супервизия</a:t>
            </a:r>
            <a:r>
              <a:rPr lang="ru-RU" sz="2400" dirty="0"/>
              <a:t> так же соответствовала протоколу ( например, рефлексивная команда в системном подходе, свидетельствование в </a:t>
            </a:r>
            <a:r>
              <a:rPr lang="ru-RU" sz="2400" dirty="0" err="1"/>
              <a:t>нарративной</a:t>
            </a:r>
            <a:r>
              <a:rPr lang="ru-RU" sz="2400" dirty="0"/>
              <a:t> практике)</a:t>
            </a:r>
          </a:p>
        </p:txBody>
      </p:sp>
    </p:spTree>
    <p:extLst>
      <p:ext uri="{BB962C8B-B14F-4D97-AF65-F5344CB8AC3E}">
        <p14:creationId xmlns:p14="http://schemas.microsoft.com/office/powerpoint/2010/main" val="3765662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9">
            <a:extLst>
              <a:ext uri="{FF2B5EF4-FFF2-40B4-BE49-F238E27FC236}">
                <a16:creationId xmlns:a16="http://schemas.microsoft.com/office/drawing/2014/main" xmlns="" id="{D67BA925-C380-5C4A-B666-575CC42FF673}"/>
              </a:ext>
            </a:extLst>
          </p:cNvPr>
          <p:cNvSpPr txBox="1">
            <a:spLocks/>
          </p:cNvSpPr>
          <p:nvPr/>
        </p:nvSpPr>
        <p:spPr>
          <a:xfrm>
            <a:off x="814387" y="1180482"/>
            <a:ext cx="9437977" cy="43613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None/>
            </a:pPr>
            <a:endParaRPr lang="ru-RU" sz="2000" dirty="0">
              <a:latin typeface="Candar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10836" y="302595"/>
            <a:ext cx="10160000" cy="87788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/>
              <a:t>Требования к супервизору</a:t>
            </a:r>
          </a:p>
        </p:txBody>
      </p:sp>
      <p:sp>
        <p:nvSpPr>
          <p:cNvPr id="9" name="Текст 12">
            <a:extLst>
              <a:ext uri="{FF2B5EF4-FFF2-40B4-BE49-F238E27FC236}">
                <a16:creationId xmlns:a16="http://schemas.microsoft.com/office/drawing/2014/main" xmlns="" id="{22B42129-A94B-EB46-BCFB-3E732242DBB4}"/>
              </a:ext>
            </a:extLst>
          </p:cNvPr>
          <p:cNvSpPr txBox="1">
            <a:spLocks/>
          </p:cNvSpPr>
          <p:nvPr/>
        </p:nvSpPr>
        <p:spPr>
          <a:xfrm>
            <a:off x="1363663" y="1316182"/>
            <a:ext cx="9813923" cy="42256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None/>
            </a:pPr>
            <a:endParaRPr lang="ru-RU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BE4DC66-96A8-6342-BA89-2E35D898ED27}"/>
              </a:ext>
            </a:extLst>
          </p:cNvPr>
          <p:cNvSpPr txBox="1"/>
          <p:nvPr/>
        </p:nvSpPr>
        <p:spPr>
          <a:xfrm>
            <a:off x="498763" y="969818"/>
            <a:ext cx="112498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/>
              <a:t>Супервизор должен выстроить рабочий альянс с </a:t>
            </a:r>
            <a:r>
              <a:rPr lang="ru-RU" sz="3600" dirty="0" err="1"/>
              <a:t>супервизантом</a:t>
            </a:r>
            <a:r>
              <a:rPr lang="ru-RU" sz="3600" dirty="0"/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/>
              <a:t>Супервизор должен осознавать, что его отношения</a:t>
            </a:r>
          </a:p>
          <a:p>
            <a:r>
              <a:rPr lang="ru-RU" sz="3600" dirty="0"/>
              <a:t> с </a:t>
            </a:r>
            <a:r>
              <a:rPr lang="ru-RU" sz="3600" dirty="0" err="1"/>
              <a:t>супервизантом</a:t>
            </a:r>
            <a:r>
              <a:rPr lang="ru-RU" sz="3600" dirty="0"/>
              <a:t> - это отношения власти и не злоупотреблять ею.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/>
              <a:t>Супервизор  должен  пройти соответствующую подготовку и быть признан как профессионал, имеющий право </a:t>
            </a:r>
            <a:r>
              <a:rPr lang="ru-RU" sz="3600" dirty="0" err="1"/>
              <a:t>супервизировать</a:t>
            </a:r>
            <a:r>
              <a:rPr lang="ru-RU" sz="3600" dirty="0"/>
              <a:t> работу коллег, своим профессиональным сообществом. Это не относится к </a:t>
            </a:r>
            <a:r>
              <a:rPr lang="ru-RU" sz="3600" dirty="0" err="1"/>
              <a:t>супервизии</a:t>
            </a:r>
            <a:r>
              <a:rPr lang="ru-RU" sz="3600" dirty="0"/>
              <a:t> равных. </a:t>
            </a:r>
          </a:p>
        </p:txBody>
      </p:sp>
    </p:spTree>
    <p:extLst>
      <p:ext uri="{BB962C8B-B14F-4D97-AF65-F5344CB8AC3E}">
        <p14:creationId xmlns:p14="http://schemas.microsoft.com/office/powerpoint/2010/main" val="2693559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9">
            <a:extLst>
              <a:ext uri="{FF2B5EF4-FFF2-40B4-BE49-F238E27FC236}">
                <a16:creationId xmlns:a16="http://schemas.microsoft.com/office/drawing/2014/main" xmlns="" id="{D67BA925-C380-5C4A-B666-575CC42FF673}"/>
              </a:ext>
            </a:extLst>
          </p:cNvPr>
          <p:cNvSpPr txBox="1">
            <a:spLocks/>
          </p:cNvSpPr>
          <p:nvPr/>
        </p:nvSpPr>
        <p:spPr>
          <a:xfrm>
            <a:off x="814387" y="1180482"/>
            <a:ext cx="9437977" cy="43613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None/>
            </a:pPr>
            <a:endParaRPr lang="ru-RU" sz="2000" dirty="0">
              <a:latin typeface="Candar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10836" y="302595"/>
            <a:ext cx="10160000" cy="87788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/>
              <a:t>Требования к </a:t>
            </a:r>
            <a:r>
              <a:rPr lang="ru-RU" sz="3600" dirty="0" err="1"/>
              <a:t>супервизанту</a:t>
            </a:r>
            <a:endParaRPr lang="ru-RU" sz="3600" dirty="0"/>
          </a:p>
        </p:txBody>
      </p:sp>
      <p:sp>
        <p:nvSpPr>
          <p:cNvPr id="9" name="Текст 12">
            <a:extLst>
              <a:ext uri="{FF2B5EF4-FFF2-40B4-BE49-F238E27FC236}">
                <a16:creationId xmlns:a16="http://schemas.microsoft.com/office/drawing/2014/main" xmlns="" id="{22B42129-A94B-EB46-BCFB-3E732242DBB4}"/>
              </a:ext>
            </a:extLst>
          </p:cNvPr>
          <p:cNvSpPr txBox="1">
            <a:spLocks/>
          </p:cNvSpPr>
          <p:nvPr/>
        </p:nvSpPr>
        <p:spPr>
          <a:xfrm>
            <a:off x="1363663" y="1316182"/>
            <a:ext cx="9813923" cy="42256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None/>
            </a:pPr>
            <a:endParaRPr lang="ru-RU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BE4DC66-96A8-6342-BA89-2E35D898ED27}"/>
              </a:ext>
            </a:extLst>
          </p:cNvPr>
          <p:cNvSpPr txBox="1"/>
          <p:nvPr/>
        </p:nvSpPr>
        <p:spPr>
          <a:xfrm>
            <a:off x="498763" y="969818"/>
            <a:ext cx="112498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/>
              <a:t>Супервизант готовит случай к </a:t>
            </a:r>
            <a:r>
              <a:rPr lang="ru-RU" sz="3600" dirty="0" err="1"/>
              <a:t>супервизии</a:t>
            </a:r>
            <a:r>
              <a:rPr lang="ru-RU" sz="3600" dirty="0"/>
              <a:t>. В каждом психотерапевтическом подходе есть свои требования к тому, как представлять случай для </a:t>
            </a:r>
            <a:r>
              <a:rPr lang="ru-RU" sz="3600" dirty="0" err="1"/>
              <a:t>супервизии</a:t>
            </a:r>
            <a:r>
              <a:rPr lang="ru-RU" sz="3600" dirty="0"/>
              <a:t>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/>
              <a:t>Перед началом </a:t>
            </a:r>
            <a:r>
              <a:rPr lang="ru-RU" sz="3600" dirty="0" err="1"/>
              <a:t>супервизии</a:t>
            </a:r>
            <a:r>
              <a:rPr lang="ru-RU" sz="3600" dirty="0"/>
              <a:t> заключается контракт между супервизором и </a:t>
            </a:r>
            <a:r>
              <a:rPr lang="ru-RU" sz="3600" dirty="0" err="1"/>
              <a:t>супервизантом</a:t>
            </a:r>
            <a:r>
              <a:rPr lang="ru-RU" sz="3600" dirty="0"/>
              <a:t> о том, чего ждет </a:t>
            </a:r>
            <a:r>
              <a:rPr lang="ru-RU" sz="3600" dirty="0" err="1"/>
              <a:t>супервизант</a:t>
            </a:r>
            <a:r>
              <a:rPr lang="ru-RU" sz="3600" dirty="0"/>
              <a:t> от </a:t>
            </a:r>
            <a:r>
              <a:rPr lang="ru-RU" sz="3600" dirty="0" err="1"/>
              <a:t>супервизии</a:t>
            </a:r>
            <a:r>
              <a:rPr lang="ru-RU" sz="3600" dirty="0"/>
              <a:t>, что для него будет эффективной </a:t>
            </a:r>
            <a:r>
              <a:rPr lang="ru-RU" sz="3600" dirty="0" err="1"/>
              <a:t>супервизией</a:t>
            </a:r>
            <a:r>
              <a:rPr lang="ru-RU" sz="3600" dirty="0"/>
              <a:t>. В конце </a:t>
            </a:r>
            <a:r>
              <a:rPr lang="ru-RU" sz="3600" dirty="0" err="1"/>
              <a:t>супервизии</a:t>
            </a:r>
            <a:r>
              <a:rPr lang="ru-RU" sz="3600" dirty="0"/>
              <a:t> </a:t>
            </a:r>
            <a:r>
              <a:rPr lang="ru-RU" sz="3600" dirty="0" err="1"/>
              <a:t>супервизант</a:t>
            </a:r>
            <a:r>
              <a:rPr lang="ru-RU" sz="3600" dirty="0"/>
              <a:t> подытоживает, что для него было полезно. </a:t>
            </a:r>
          </a:p>
        </p:txBody>
      </p:sp>
    </p:spTree>
    <p:extLst>
      <p:ext uri="{BB962C8B-B14F-4D97-AF65-F5344CB8AC3E}">
        <p14:creationId xmlns:p14="http://schemas.microsoft.com/office/powerpoint/2010/main" val="1808438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9">
            <a:extLst>
              <a:ext uri="{FF2B5EF4-FFF2-40B4-BE49-F238E27FC236}">
                <a16:creationId xmlns:a16="http://schemas.microsoft.com/office/drawing/2014/main" xmlns="" id="{D67BA925-C380-5C4A-B666-575CC42FF673}"/>
              </a:ext>
            </a:extLst>
          </p:cNvPr>
          <p:cNvSpPr txBox="1">
            <a:spLocks/>
          </p:cNvSpPr>
          <p:nvPr/>
        </p:nvSpPr>
        <p:spPr>
          <a:xfrm>
            <a:off x="814387" y="1180482"/>
            <a:ext cx="9437977" cy="43613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None/>
            </a:pPr>
            <a:endParaRPr lang="ru-RU" sz="2000" dirty="0">
              <a:latin typeface="Candar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10836" y="302595"/>
            <a:ext cx="10160000" cy="87788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/>
              <a:t>Когда </a:t>
            </a:r>
            <a:r>
              <a:rPr lang="ru-RU" sz="3600"/>
              <a:t>супервизор ошибается</a:t>
            </a:r>
            <a:endParaRPr lang="ru-RU" sz="3600" dirty="0"/>
          </a:p>
        </p:txBody>
      </p:sp>
      <p:sp>
        <p:nvSpPr>
          <p:cNvPr id="9" name="Текст 12">
            <a:extLst>
              <a:ext uri="{FF2B5EF4-FFF2-40B4-BE49-F238E27FC236}">
                <a16:creationId xmlns:a16="http://schemas.microsoft.com/office/drawing/2014/main" xmlns="" id="{22B42129-A94B-EB46-BCFB-3E732242DBB4}"/>
              </a:ext>
            </a:extLst>
          </p:cNvPr>
          <p:cNvSpPr txBox="1">
            <a:spLocks/>
          </p:cNvSpPr>
          <p:nvPr/>
        </p:nvSpPr>
        <p:spPr>
          <a:xfrm>
            <a:off x="1363663" y="1316182"/>
            <a:ext cx="9813923" cy="4225636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None/>
            </a:pPr>
            <a:endParaRPr lang="ru-RU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BE4DC66-96A8-6342-BA89-2E35D898ED27}"/>
              </a:ext>
            </a:extLst>
          </p:cNvPr>
          <p:cNvSpPr txBox="1"/>
          <p:nvPr/>
        </p:nvSpPr>
        <p:spPr>
          <a:xfrm>
            <a:off x="498763" y="969818"/>
            <a:ext cx="1124989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/>
              <a:t>Потеря нейтральности. В частности, происходит в случаях с насилием, при работе с острым горем, травмой. </a:t>
            </a:r>
            <a:r>
              <a:rPr lang="ru-RU" sz="2000" dirty="0"/>
              <a:t>Нормативное требование: при работе с насилием ни у супервизора, ни у </a:t>
            </a:r>
            <a:r>
              <a:rPr lang="ru-RU" sz="2000" dirty="0" err="1"/>
              <a:t>супервизанта</a:t>
            </a:r>
            <a:r>
              <a:rPr lang="ru-RU" sz="2000" dirty="0"/>
              <a:t> </a:t>
            </a:r>
            <a:r>
              <a:rPr lang="ru-RU" sz="2000" u="sng" dirty="0"/>
              <a:t>не должно быть опыта насилия в жизни.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/>
              <a:t>Не учет стадии профессионального развития </a:t>
            </a:r>
            <a:r>
              <a:rPr lang="ru-RU" sz="3600" dirty="0" err="1"/>
              <a:t>супервизанта</a:t>
            </a:r>
            <a:r>
              <a:rPr lang="ru-RU" sz="3600" dirty="0"/>
              <a:t>.  </a:t>
            </a:r>
            <a:r>
              <a:rPr lang="ru-RU" sz="2000" dirty="0" err="1"/>
              <a:t>Супервизирует</a:t>
            </a:r>
            <a:r>
              <a:rPr lang="ru-RU" sz="2000" dirty="0"/>
              <a:t> начинающего профессионала как опытного</a:t>
            </a:r>
            <a:r>
              <a:rPr lang="ru-RU" sz="3600" dirty="0"/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/>
              <a:t>Пропускает стадии анализа случая, представленного на </a:t>
            </a:r>
            <a:r>
              <a:rPr lang="ru-RU" sz="3600" dirty="0" err="1"/>
              <a:t>супервизию</a:t>
            </a:r>
            <a:r>
              <a:rPr lang="ru-RU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1482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dirty="0"/>
              <a:t>Рабочий альянс «Супервизор – </a:t>
            </a:r>
            <a:r>
              <a:rPr lang="ru-RU" sz="4000" dirty="0" err="1"/>
              <a:t>супервизант</a:t>
            </a:r>
            <a:r>
              <a:rPr lang="ru-RU" sz="4000" dirty="0"/>
              <a:t>»</a:t>
            </a:r>
          </a:p>
          <a:p>
            <a:pPr algn="ctr"/>
            <a:r>
              <a:rPr lang="en" sz="2400" dirty="0"/>
              <a:t>(Bernard &amp; Goodyear, 2009; </a:t>
            </a:r>
            <a:r>
              <a:rPr lang="en" sz="2400" dirty="0" err="1"/>
              <a:t>Bordin</a:t>
            </a:r>
            <a:r>
              <a:rPr lang="en" sz="2400" dirty="0"/>
              <a:t>, 1983; Roth &amp; Pilling, 2007</a:t>
            </a:r>
            <a:r>
              <a:rPr lang="ru-RU" sz="2400" dirty="0"/>
              <a:t>, </a:t>
            </a:r>
            <a:r>
              <a:rPr lang="en" sz="2400" dirty="0"/>
              <a:t>Allen, </a:t>
            </a:r>
            <a:r>
              <a:rPr lang="en" sz="2400" dirty="0" err="1"/>
              <a:t>Szollos</a:t>
            </a:r>
            <a:r>
              <a:rPr lang="en" sz="2400" dirty="0"/>
              <a:t>, and Williams (1986) </a:t>
            </a:r>
          </a:p>
          <a:p>
            <a:pPr algn="ctr"/>
            <a:r>
              <a:rPr lang="en" sz="1200" dirty="0"/>
              <a:t>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2E00B88-63B4-B646-9860-D76CDCB78FC0}"/>
              </a:ext>
            </a:extLst>
          </p:cNvPr>
          <p:cNvSpPr txBox="1"/>
          <p:nvPr/>
        </p:nvSpPr>
        <p:spPr>
          <a:xfrm>
            <a:off x="2480310" y="278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" name="Объект 16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xmlns="" id="{6565BC31-B99D-2546-A1B2-FB521C96E7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200" y="1623060"/>
            <a:ext cx="5953950" cy="447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044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902970" y="274638"/>
            <a:ext cx="11069290" cy="84296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" sz="2800" b="1" dirty="0"/>
              <a:t>Qualitative Analysis of the Categories for Negative Experiences </a:t>
            </a:r>
            <a:endParaRPr lang="ru-RU" sz="2800" b="1" dirty="0"/>
          </a:p>
          <a:p>
            <a:r>
              <a:rPr lang="en" sz="1600" dirty="0"/>
              <a:t>Negative Supervisory Events: Effects on Supervision Satisfaction and Supervisory Alliance </a:t>
            </a:r>
            <a:r>
              <a:rPr lang="ru-RU" sz="1600" dirty="0"/>
              <a:t> </a:t>
            </a:r>
            <a:endParaRPr lang="en-US" sz="1600" dirty="0"/>
          </a:p>
          <a:p>
            <a:r>
              <a:rPr lang="ru-RU" sz="1600" dirty="0"/>
              <a:t>(</a:t>
            </a:r>
            <a:r>
              <a:rPr lang="en" sz="1600" dirty="0"/>
              <a:t>Professional Psychology: Research and Practice </a:t>
            </a:r>
            <a:r>
              <a:rPr lang="ru-RU" sz="1600" dirty="0"/>
              <a:t> </a:t>
            </a:r>
            <a:r>
              <a:rPr lang="en" sz="1600" dirty="0"/>
              <a:t>2002, Vol. 33, No. 2, 197–202 </a:t>
            </a:r>
            <a:r>
              <a:rPr lang="ru-RU" sz="1600" dirty="0"/>
              <a:t>)</a:t>
            </a:r>
            <a:endParaRPr lang="en" sz="1600" dirty="0"/>
          </a:p>
          <a:p>
            <a:endParaRPr lang="en" sz="1600" dirty="0"/>
          </a:p>
          <a:p>
            <a:endParaRPr lang="en" sz="1600" dirty="0"/>
          </a:p>
          <a:p>
            <a:endParaRPr lang="ru-RU" sz="4000" i="1" dirty="0"/>
          </a:p>
          <a:p>
            <a:endParaRPr lang="en" sz="4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027505D-8F0E-C645-8148-BCD0D5819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40" y="573111"/>
            <a:ext cx="11752520" cy="11416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56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51215" y="2436489"/>
            <a:ext cx="7562335" cy="3564261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244436" y="2559216"/>
            <a:ext cx="736911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>
              <a:latin typeface="Candara" pitchFamily="34" charset="0"/>
              <a:cs typeface="Times New Roman" pitchFamily="18" charset="0"/>
            </a:endParaRPr>
          </a:p>
          <a:p>
            <a:r>
              <a:rPr lang="ru-RU" sz="2800" dirty="0">
                <a:latin typeface="Candara" pitchFamily="34" charset="0"/>
                <a:cs typeface="Times New Roman" pitchFamily="18" charset="0"/>
              </a:rPr>
              <a:t>- открыто делиться своими чувствами</a:t>
            </a:r>
          </a:p>
          <a:p>
            <a:r>
              <a:rPr lang="ru-RU" sz="2800" dirty="0">
                <a:latin typeface="Candara" pitchFamily="34" charset="0"/>
                <a:cs typeface="Times New Roman" pitchFamily="18" charset="0"/>
              </a:rPr>
              <a:t>- открытость к обратной связи</a:t>
            </a:r>
          </a:p>
          <a:p>
            <a:r>
              <a:rPr lang="ru-RU" sz="2800" dirty="0">
                <a:latin typeface="Candara" pitchFamily="34" charset="0"/>
                <a:cs typeface="Times New Roman" pitchFamily="18" charset="0"/>
              </a:rPr>
              <a:t>- отслеживание тенденций к осуждению, оправданиям</a:t>
            </a:r>
          </a:p>
          <a:p>
            <a:r>
              <a:rPr lang="ru-RU" sz="2800" dirty="0">
                <a:latin typeface="Candara" pitchFamily="34" charset="0"/>
                <a:cs typeface="Times New Roman" pitchFamily="18" charset="0"/>
              </a:rPr>
              <a:t>- развитие способности определять какой вид обратной связи полезен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dirty="0"/>
              <a:t>Ответственность за результат</a:t>
            </a:r>
          </a:p>
          <a:p>
            <a:pPr algn="ctr"/>
            <a:r>
              <a:rPr lang="ru-RU" sz="3200" dirty="0"/>
              <a:t>(</a:t>
            </a:r>
            <a:r>
              <a:rPr lang="ru-RU" sz="3200" dirty="0" err="1"/>
              <a:t>Inskipp</a:t>
            </a:r>
            <a:r>
              <a:rPr lang="ru-RU" sz="3200" dirty="0"/>
              <a:t> </a:t>
            </a:r>
            <a:r>
              <a:rPr lang="ru-RU" sz="3200" dirty="0" err="1"/>
              <a:t>and</a:t>
            </a:r>
            <a:r>
              <a:rPr lang="ru-RU" sz="3200" dirty="0"/>
              <a:t> </a:t>
            </a:r>
            <a:r>
              <a:rPr lang="ru-RU" sz="3200" dirty="0" err="1"/>
              <a:t>Proctor</a:t>
            </a:r>
            <a:r>
              <a:rPr lang="ru-RU" sz="3200" dirty="0"/>
              <a:t>, 1993) </a:t>
            </a:r>
            <a:endParaRPr lang="en" sz="3200" dirty="0"/>
          </a:p>
          <a:p>
            <a:pPr algn="ctr"/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8824072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664454" y="1217583"/>
            <a:ext cx="2935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Candara" pitchFamily="34" charset="0"/>
                <a:cs typeface="Times New Roman" pitchFamily="18" charset="0"/>
              </a:rPr>
              <a:t>Успешная </a:t>
            </a:r>
            <a:r>
              <a:rPr lang="ru-RU" sz="2000" b="1" dirty="0" err="1">
                <a:latin typeface="Candara" pitchFamily="34" charset="0"/>
                <a:cs typeface="Times New Roman" pitchFamily="18" charset="0"/>
              </a:rPr>
              <a:t>супервизия</a:t>
            </a:r>
            <a:endParaRPr lang="ru-RU" sz="2000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4873" y="1217583"/>
            <a:ext cx="36762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Candara" pitchFamily="34" charset="0"/>
                <a:cs typeface="Times New Roman" pitchFamily="18" charset="0"/>
              </a:rPr>
              <a:t>Неуспешная </a:t>
            </a:r>
            <a:r>
              <a:rPr lang="ru-RU" sz="2000" b="1" dirty="0" err="1">
                <a:latin typeface="Candara" pitchFamily="34" charset="0"/>
                <a:cs typeface="Times New Roman" pitchFamily="18" charset="0"/>
              </a:rPr>
              <a:t>супервизия</a:t>
            </a:r>
            <a:endParaRPr lang="ru-RU" sz="2000" b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09177" y="1717499"/>
            <a:ext cx="26649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Candara" pitchFamily="34" charset="0"/>
                <a:cs typeface="Times New Roman" pitchFamily="18" charset="0"/>
              </a:rPr>
              <a:t>Супервизор проявляет:</a:t>
            </a:r>
          </a:p>
          <a:p>
            <a:r>
              <a:rPr lang="ru-RU" sz="2000" dirty="0">
                <a:latin typeface="Candara" pitchFamily="34" charset="0"/>
                <a:cs typeface="Times New Roman" pitchFamily="18" charset="0"/>
              </a:rPr>
              <a:t>- </a:t>
            </a:r>
            <a:r>
              <a:rPr lang="ru-RU" sz="2000" dirty="0" err="1">
                <a:latin typeface="Candara" pitchFamily="34" charset="0"/>
                <a:cs typeface="Times New Roman" pitchFamily="18" charset="0"/>
              </a:rPr>
              <a:t>эмпатию</a:t>
            </a:r>
            <a:endParaRPr lang="ru-RU" sz="2000" dirty="0">
              <a:latin typeface="Candara" pitchFamily="34" charset="0"/>
              <a:cs typeface="Times New Roman" pitchFamily="18" charset="0"/>
            </a:endParaRPr>
          </a:p>
          <a:p>
            <a:r>
              <a:rPr lang="ru-RU" sz="2000" dirty="0">
                <a:latin typeface="Candara" pitchFamily="34" charset="0"/>
                <a:cs typeface="Times New Roman" pitchFamily="18" charset="0"/>
              </a:rPr>
              <a:t>- </a:t>
            </a:r>
            <a:r>
              <a:rPr lang="ru-RU" sz="2000" dirty="0" err="1">
                <a:latin typeface="Candara" pitchFamily="34" charset="0"/>
                <a:cs typeface="Times New Roman" pitchFamily="18" charset="0"/>
              </a:rPr>
              <a:t>безоценочность</a:t>
            </a:r>
            <a:endParaRPr lang="ru-RU" sz="2000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41817" y="1717498"/>
            <a:ext cx="26649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Candara" pitchFamily="34" charset="0"/>
                <a:cs typeface="Times New Roman" pitchFamily="18" charset="0"/>
              </a:rPr>
              <a:t>Супервизор проявляет:</a:t>
            </a:r>
          </a:p>
          <a:p>
            <a:r>
              <a:rPr lang="ru-RU" sz="2000" dirty="0">
                <a:latin typeface="Candara" pitchFamily="34" charset="0"/>
                <a:cs typeface="Times New Roman" pitchFamily="18" charset="0"/>
              </a:rPr>
              <a:t>- чрезмерный контроль</a:t>
            </a:r>
          </a:p>
          <a:p>
            <a:r>
              <a:rPr lang="ru-RU" sz="2000" dirty="0">
                <a:latin typeface="Candara" pitchFamily="34" charset="0"/>
                <a:cs typeface="Times New Roman" pitchFamily="18" charset="0"/>
              </a:rPr>
              <a:t>- директивность</a:t>
            </a:r>
          </a:p>
          <a:p>
            <a:r>
              <a:rPr lang="ru-RU" sz="2000" dirty="0">
                <a:latin typeface="Candara" pitchFamily="34" charset="0"/>
                <a:cs typeface="Times New Roman" pitchFamily="18" charset="0"/>
              </a:rPr>
              <a:t>- </a:t>
            </a:r>
            <a:r>
              <a:rPr lang="ru-RU" sz="2000" dirty="0" err="1">
                <a:latin typeface="Candara" pitchFamily="34" charset="0"/>
                <a:cs typeface="Times New Roman" pitchFamily="18" charset="0"/>
              </a:rPr>
              <a:t>оценочность</a:t>
            </a:r>
            <a:endParaRPr lang="ru-RU" sz="2000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4" name="Левая круглая скобка 13"/>
          <p:cNvSpPr/>
          <p:nvPr/>
        </p:nvSpPr>
        <p:spPr>
          <a:xfrm rot="16200000">
            <a:off x="5628879" y="-684878"/>
            <a:ext cx="290998" cy="8748584"/>
          </a:xfrm>
          <a:prstGeom prst="leftBracket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525183" y="3950246"/>
            <a:ext cx="498390" cy="1483222"/>
          </a:xfrm>
          <a:prstGeom prst="downArrow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ysClr val="windowText" lastClr="000000"/>
                </a:solidFill>
              </a:rPr>
              <a:t>Влияние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6725" y="5425229"/>
            <a:ext cx="371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andara" pitchFamily="34" charset="0"/>
                <a:cs typeface="Times New Roman" pitchFamily="18" charset="0"/>
              </a:rPr>
              <a:t>Самооценка супервизанта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91135" y="5794559"/>
            <a:ext cx="5766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andara" pitchFamily="34" charset="0"/>
                <a:cs typeface="Times New Roman" pitchFamily="18" charset="0"/>
              </a:rPr>
              <a:t>Способность супервизанта исследовать и экспериментировать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-205740" y="274638"/>
            <a:ext cx="1097534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/>
              <a:t>Последствия «хорошей» и «плохой» </a:t>
            </a:r>
            <a:r>
              <a:rPr lang="ru-RU" sz="3600" b="1" dirty="0" err="1"/>
              <a:t>супервизий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260290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FFEBD0-27AD-654E-A6E9-780101A9A7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55AB278-6784-1243-93E2-BFF4210777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903" r="-48"/>
          <a:stretch/>
        </p:blipFill>
        <p:spPr>
          <a:xfrm>
            <a:off x="2543544" y="1536405"/>
            <a:ext cx="7104912" cy="46357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063467E-A032-CA49-AF0B-53F6C2AD2E9C}"/>
              </a:ext>
            </a:extLst>
          </p:cNvPr>
          <p:cNvSpPr txBox="1"/>
          <p:nvPr/>
        </p:nvSpPr>
        <p:spPr>
          <a:xfrm>
            <a:off x="1613786" y="191386"/>
            <a:ext cx="1146476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ru-RU" sz="4600" b="1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Типы рефлексивного отношения</a:t>
            </a:r>
          </a:p>
          <a:p>
            <a:pPr algn="ctr">
              <a:spcBef>
                <a:spcPct val="0"/>
              </a:spcBef>
            </a:pPr>
            <a:r>
              <a:rPr lang="ru-RU" sz="36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(Д.А. Леонтьев)</a:t>
            </a:r>
          </a:p>
        </p:txBody>
      </p:sp>
    </p:spTree>
    <p:extLst>
      <p:ext uri="{BB962C8B-B14F-4D97-AF65-F5344CB8AC3E}">
        <p14:creationId xmlns:p14="http://schemas.microsoft.com/office/powerpoint/2010/main" val="29767102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FFEBD0-27AD-654E-A6E9-780101A9A7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«В соответствии с </a:t>
            </a:r>
            <a:r>
              <a:rPr lang="ru-RU" dirty="0" err="1"/>
              <a:t>этои</a:t>
            </a:r>
            <a:r>
              <a:rPr lang="ru-RU" dirty="0"/>
              <a:t>̆ </a:t>
            </a:r>
            <a:r>
              <a:rPr lang="ru-RU" dirty="0" err="1"/>
              <a:t>трёхмернои</a:t>
            </a:r>
            <a:r>
              <a:rPr lang="ru-RU" dirty="0"/>
              <a:t>̆ моделью, в любом переживании, сопровождающем деятельность, выделяются три элементарных «кирпичика», выражающих соответствие деятельности каждому из </a:t>
            </a:r>
            <a:r>
              <a:rPr lang="ru-RU" dirty="0" err="1"/>
              <a:t>трёх</a:t>
            </a:r>
            <a:r>
              <a:rPr lang="ru-RU" dirty="0"/>
              <a:t> критериев: </a:t>
            </a:r>
            <a:r>
              <a:rPr lang="ru-RU" b="1" dirty="0"/>
              <a:t>усилие, удовольствие и смысл</a:t>
            </a:r>
            <a:r>
              <a:rPr lang="ru-RU" dirty="0"/>
              <a:t>. Переживание усилия говорит нам о результативности деятельности, переживание удовольствия — о её приятности и переживание смысла — о её включенности в более широкие контексты. Отсутствие всех </a:t>
            </a:r>
            <a:r>
              <a:rPr lang="ru-RU" dirty="0" err="1"/>
              <a:t>трёх</a:t>
            </a:r>
            <a:r>
              <a:rPr lang="ru-RU" dirty="0"/>
              <a:t> компонентов проявляется в переживании пустоты, которую М. </a:t>
            </a:r>
            <a:r>
              <a:rPr lang="ru-RU" dirty="0" err="1"/>
              <a:t>Чиксентмихайи</a:t>
            </a:r>
            <a:r>
              <a:rPr lang="ru-RU" dirty="0"/>
              <a:t> описывает как психическую энтропию, ощущение пребывания объектом самопроизвольных и неконтролируемых процессов. </a:t>
            </a:r>
          </a:p>
          <a:p>
            <a:pPr marL="114300" indent="0">
              <a:buNone/>
            </a:pPr>
            <a:r>
              <a:rPr lang="ru-RU" dirty="0"/>
              <a:t>Наряду с выделением </a:t>
            </a:r>
            <a:r>
              <a:rPr lang="ru-RU" dirty="0" err="1"/>
              <a:t>трёх</a:t>
            </a:r>
            <a:r>
              <a:rPr lang="ru-RU" dirty="0"/>
              <a:t> элементарных составляющих переживания в деятельности, </a:t>
            </a:r>
            <a:r>
              <a:rPr lang="ru-RU" b="1" dirty="0"/>
              <a:t>комбинаторная модель описывает все их возможные сочетания</a:t>
            </a:r>
            <a:r>
              <a:rPr lang="ru-RU" dirty="0"/>
              <a:t>. Сочетание удовольствия со смыслом образует комплексное переживание радости, смысла с усилием — комплекс- </a:t>
            </a:r>
            <a:r>
              <a:rPr lang="ru-RU" dirty="0" err="1"/>
              <a:t>ное</a:t>
            </a:r>
            <a:r>
              <a:rPr lang="ru-RU" dirty="0"/>
              <a:t> переживание ответственности и удовольствия с усилием — комплексное переживание потока (наслаждения). Сочетание всех </a:t>
            </a:r>
            <a:r>
              <a:rPr lang="ru-RU" dirty="0" err="1"/>
              <a:t>трёх</a:t>
            </a:r>
            <a:r>
              <a:rPr lang="ru-RU" dirty="0"/>
              <a:t> компонентов усилия, удовольствия и смысла образует подлинно оптимальное переживание — переживание </a:t>
            </a:r>
            <a:r>
              <a:rPr lang="ru-RU" dirty="0" err="1"/>
              <a:t>увлечённости</a:t>
            </a:r>
            <a:r>
              <a:rPr lang="ru-RU" dirty="0"/>
              <a:t>, описанное Дж. </a:t>
            </a:r>
            <a:r>
              <a:rPr lang="ru-RU" dirty="0" err="1"/>
              <a:t>Накамурои</a:t>
            </a:r>
            <a:r>
              <a:rPr lang="ru-RU" dirty="0"/>
              <a:t>̆ и М. </a:t>
            </a:r>
            <a:r>
              <a:rPr lang="ru-RU" dirty="0" err="1"/>
              <a:t>Чиксентмихайи</a:t>
            </a:r>
            <a:r>
              <a:rPr lang="ru-RU" dirty="0"/>
              <a:t> в 2000-е гг. (</a:t>
            </a:r>
            <a:r>
              <a:rPr lang="en" dirty="0"/>
              <a:t>Nakamura, Csikszentmihalyi, 2003)</a:t>
            </a:r>
            <a:r>
              <a:rPr lang="ru-RU" dirty="0"/>
              <a:t>».</a:t>
            </a:r>
            <a:r>
              <a:rPr lang="en" dirty="0"/>
              <a:t> </a:t>
            </a:r>
          </a:p>
          <a:p>
            <a:pPr marL="114300" indent="0">
              <a:buNone/>
            </a:pP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063467E-A032-CA49-AF0B-53F6C2AD2E9C}"/>
              </a:ext>
            </a:extLst>
          </p:cNvPr>
          <p:cNvSpPr txBox="1"/>
          <p:nvPr/>
        </p:nvSpPr>
        <p:spPr>
          <a:xfrm>
            <a:off x="1613786" y="191386"/>
            <a:ext cx="1146476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ru-RU" sz="3200" b="1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Трехмерная комбинаторная модель переживаний </a:t>
            </a:r>
          </a:p>
          <a:p>
            <a:pPr algn="ctr">
              <a:spcBef>
                <a:spcPct val="0"/>
              </a:spcBef>
            </a:pPr>
            <a:r>
              <a:rPr lang="ru-RU" sz="3200" b="1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 деятельности</a:t>
            </a:r>
          </a:p>
          <a:p>
            <a:pPr algn="ctr">
              <a:spcBef>
                <a:spcPct val="0"/>
              </a:spcBef>
            </a:pPr>
            <a:r>
              <a:rPr lang="ru-RU" sz="28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(Д.А. Леонтьев)</a:t>
            </a:r>
          </a:p>
        </p:txBody>
      </p:sp>
    </p:spTree>
    <p:extLst>
      <p:ext uri="{BB962C8B-B14F-4D97-AF65-F5344CB8AC3E}">
        <p14:creationId xmlns:p14="http://schemas.microsoft.com/office/powerpoint/2010/main" val="3395442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/>
              <a:t>Цель исследования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6005DD89-CD1C-0A42-8764-20F57E0D1C24}"/>
              </a:ext>
            </a:extLst>
          </p:cNvPr>
          <p:cNvSpPr txBox="1">
            <a:spLocks/>
          </p:cNvSpPr>
          <p:nvPr/>
        </p:nvSpPr>
        <p:spPr>
          <a:xfrm>
            <a:off x="538163" y="1417638"/>
            <a:ext cx="10501312" cy="18526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>
                <a:solidFill>
                  <a:schemeClr val="tx1"/>
                </a:solidFill>
                <a:latin typeface="Candara" pitchFamily="34" charset="0"/>
                <a:cs typeface="Times New Roman" panose="02020603050405020304" pitchFamily="18" charset="0"/>
              </a:rPr>
              <a:t>Поиск факторов, влияющих на получение </a:t>
            </a:r>
            <a:r>
              <a:rPr lang="ru-RU" sz="2800" dirty="0" err="1">
                <a:solidFill>
                  <a:schemeClr val="tx1"/>
                </a:solidFill>
                <a:latin typeface="Candara" pitchFamily="34" charset="0"/>
                <a:cs typeface="Times New Roman" panose="02020603050405020304" pitchFamily="18" charset="0"/>
              </a:rPr>
              <a:t>супервизантом</a:t>
            </a:r>
            <a:r>
              <a:rPr lang="ru-RU" sz="2800" dirty="0">
                <a:solidFill>
                  <a:schemeClr val="tx1"/>
                </a:solidFill>
                <a:latin typeface="Candara" pitchFamily="34" charset="0"/>
                <a:cs typeface="Times New Roman" panose="02020603050405020304" pitchFamily="18" charset="0"/>
              </a:rPr>
              <a:t> «успешной» </a:t>
            </a:r>
            <a:r>
              <a:rPr lang="ru-RU" sz="2800" dirty="0" err="1">
                <a:solidFill>
                  <a:schemeClr val="tx1"/>
                </a:solidFill>
                <a:latin typeface="Candara" pitchFamily="34" charset="0"/>
                <a:cs typeface="Times New Roman" panose="02020603050405020304" pitchFamily="18" charset="0"/>
              </a:rPr>
              <a:t>супервизии</a:t>
            </a:r>
            <a:r>
              <a:rPr lang="ru-RU" sz="4800" dirty="0">
                <a:solidFill>
                  <a:schemeClr val="tx1"/>
                </a:solidFill>
                <a:latin typeface="Candara" pitchFamily="34" charset="0"/>
              </a:rPr>
              <a:t/>
            </a:r>
            <a:br>
              <a:rPr lang="ru-RU" sz="4800" dirty="0">
                <a:solidFill>
                  <a:schemeClr val="tx1"/>
                </a:solidFill>
                <a:latin typeface="Candara" pitchFamily="34" charset="0"/>
              </a:rPr>
            </a:br>
            <a:r>
              <a:rPr lang="ru-RU" sz="4800" dirty="0">
                <a:solidFill>
                  <a:schemeClr val="tx1"/>
                </a:solidFill>
                <a:latin typeface="Candara" pitchFamily="34" charset="0"/>
              </a:rPr>
              <a:t> 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375" y="2781299"/>
            <a:ext cx="5067300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486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2E3E39A-DAAE-4243-A4C2-DA0CA6EEB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Гипотеза исследования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FA31A09-37B7-CD4F-B9CB-39EC9A5C4B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/>
              <a:t>Предполагается, что существуют связи между ожиданиями супервизора и </a:t>
            </a:r>
            <a:r>
              <a:rPr lang="ru-RU" dirty="0" err="1"/>
              <a:t>супервизанта</a:t>
            </a:r>
            <a:r>
              <a:rPr lang="ru-RU" dirty="0"/>
              <a:t> друг от друга, способностью участников </a:t>
            </a:r>
            <a:r>
              <a:rPr lang="ru-RU" dirty="0" err="1"/>
              <a:t>супервизии</a:t>
            </a:r>
            <a:r>
              <a:rPr lang="ru-RU" dirty="0"/>
              <a:t> к продуктивной («хорошей») рефлексии (системная рефлексия), определенными переживаниями в деятельности (смысл, удовольствие, усилие, пустота) и качеством полученной </a:t>
            </a:r>
            <a:r>
              <a:rPr lang="ru-RU" dirty="0" err="1"/>
              <a:t>супервизии</a:t>
            </a:r>
            <a:r>
              <a:rPr lang="ru-RU" dirty="0"/>
              <a:t> (успешная и не успешная </a:t>
            </a:r>
            <a:r>
              <a:rPr lang="ru-RU" dirty="0" err="1"/>
              <a:t>супервизия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013405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137652"/>
            <a:ext cx="10515600" cy="648930"/>
          </a:xfrm>
        </p:spPr>
        <p:txBody>
          <a:bodyPr>
            <a:normAutofit fontScale="90000"/>
          </a:bodyPr>
          <a:lstStyle/>
          <a:p>
            <a:r>
              <a:rPr lang="ru-RU" dirty="0"/>
              <a:t>Состав выборки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891560"/>
            <a:ext cx="10515600" cy="976569"/>
          </a:xfrm>
        </p:spPr>
        <p:txBody>
          <a:bodyPr>
            <a:normAutofit/>
          </a:bodyPr>
          <a:lstStyle/>
          <a:p>
            <a:r>
              <a:rPr lang="ru-RU" dirty="0"/>
              <a:t>Женщин 39, мужчин 2</a:t>
            </a:r>
          </a:p>
          <a:p>
            <a:r>
              <a:rPr lang="ru-RU" dirty="0"/>
              <a:t>Возраст от 22 до 56, средний возраст = 33 ± 10</a:t>
            </a:r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999025"/>
              </p:ext>
            </p:extLst>
          </p:nvPr>
        </p:nvGraphicFramePr>
        <p:xfrm>
          <a:off x="217170" y="1868129"/>
          <a:ext cx="10858500" cy="28691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63006">
                  <a:extLst>
                    <a:ext uri="{9D8B030D-6E8A-4147-A177-3AD203B41FA5}">
                      <a16:colId xmlns:a16="http://schemas.microsoft.com/office/drawing/2014/main" xmlns="" val="341574602"/>
                    </a:ext>
                  </a:extLst>
                </a:gridCol>
                <a:gridCol w="1697747">
                  <a:extLst>
                    <a:ext uri="{9D8B030D-6E8A-4147-A177-3AD203B41FA5}">
                      <a16:colId xmlns:a16="http://schemas.microsoft.com/office/drawing/2014/main" xmlns="" val="996158718"/>
                    </a:ext>
                  </a:extLst>
                </a:gridCol>
                <a:gridCol w="1697747">
                  <a:extLst>
                    <a:ext uri="{9D8B030D-6E8A-4147-A177-3AD203B41FA5}">
                      <a16:colId xmlns:a16="http://schemas.microsoft.com/office/drawing/2014/main" xmlns="" val="2948875026"/>
                    </a:ext>
                  </a:extLst>
                </a:gridCol>
              </a:tblGrid>
              <a:tr h="77917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Профессиональный</a:t>
                      </a:r>
                      <a:r>
                        <a:rPr lang="ru-RU" sz="25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опыт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Количество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%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11871211"/>
                  </a:ext>
                </a:extLst>
              </a:tr>
              <a:tr h="420402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студент без опыта работы с клиентами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7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>
                          <a:effectLst/>
                        </a:rPr>
                        <a:t>17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83271111"/>
                  </a:ext>
                </a:extLst>
              </a:tr>
              <a:tr h="420402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студент с опытом работы с клиентами до 1 года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17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41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63246193"/>
                  </a:ext>
                </a:extLst>
              </a:tr>
              <a:tr h="408340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студент с опытом работы с клиентами более 1 года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6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15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40825628"/>
                  </a:ext>
                </a:extLst>
              </a:tr>
              <a:tr h="420402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профессионал с опытом работы более 3-х лет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3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7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84897631"/>
                  </a:ext>
                </a:extLst>
              </a:tr>
              <a:tr h="420402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профессионал с опытом работы более 10 лет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8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20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47018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690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685571-B75A-F243-B10C-0E337CA13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Методики исследования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D1F7657-79AA-A641-ABE5-A836DE0763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457200">
              <a:buAutoNum type="arabicPeriod"/>
            </a:pPr>
            <a:r>
              <a:rPr lang="ru-RU" dirty="0"/>
              <a:t>Анкета для </a:t>
            </a:r>
            <a:r>
              <a:rPr lang="ru-RU" dirty="0" err="1"/>
              <a:t>супервизанта</a:t>
            </a:r>
            <a:endParaRPr lang="ru-RU" dirty="0"/>
          </a:p>
          <a:p>
            <a:pPr marL="571500" indent="-457200">
              <a:buAutoNum type="arabicPeriod"/>
            </a:pPr>
            <a:r>
              <a:rPr lang="ru-RU" dirty="0"/>
              <a:t>Анкета для супервизора</a:t>
            </a:r>
          </a:p>
          <a:p>
            <a:pPr marL="571500" indent="-457200">
              <a:buAutoNum type="arabicPeriod"/>
            </a:pPr>
            <a:r>
              <a:rPr lang="ru-RU" dirty="0"/>
              <a:t>Дифференциальный тест рефлексии (Д.А. Леонтьев, Осин)</a:t>
            </a:r>
          </a:p>
          <a:p>
            <a:pPr marL="571500" indent="-457200">
              <a:buAutoNum type="arabicPeriod"/>
            </a:pPr>
            <a:r>
              <a:rPr lang="ru-RU" dirty="0"/>
              <a:t>Методика «Переживание в деятельности» </a:t>
            </a:r>
          </a:p>
        </p:txBody>
      </p:sp>
    </p:spTree>
    <p:extLst>
      <p:ext uri="{BB962C8B-B14F-4D97-AF65-F5344CB8AC3E}">
        <p14:creationId xmlns:p14="http://schemas.microsoft.com/office/powerpoint/2010/main" val="35663395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7AF8E7-4DE6-3243-A218-EE1A3B85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Анкета для </a:t>
            </a:r>
            <a:r>
              <a:rPr lang="ru-RU" dirty="0" err="1"/>
              <a:t>супервизанта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Анкета для супервизора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31900C-D7DF-5D40-A922-7C12C393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/>
              <a:t>1 блок «Демографические данные»</a:t>
            </a:r>
          </a:p>
          <a:p>
            <a:pPr marL="114300" indent="0">
              <a:buNone/>
            </a:pPr>
            <a:r>
              <a:rPr lang="ru-RU" dirty="0"/>
              <a:t>2 блок «Ваш опыт работы в профессии»</a:t>
            </a:r>
          </a:p>
          <a:p>
            <a:pPr marL="114300" indent="0">
              <a:buNone/>
            </a:pPr>
            <a:r>
              <a:rPr lang="ru-RU" dirty="0"/>
              <a:t>3 блок «Содержательные и организационные аспекты Вашей работы»</a:t>
            </a:r>
          </a:p>
          <a:p>
            <a:pPr marL="114300" indent="0">
              <a:buNone/>
            </a:pPr>
            <a:r>
              <a:rPr lang="ru-RU" dirty="0"/>
              <a:t>4 блок «Опыт получения индивидуальной и групповой </a:t>
            </a:r>
            <a:r>
              <a:rPr lang="ru-RU" dirty="0" err="1"/>
              <a:t>супервизии</a:t>
            </a:r>
            <a:r>
              <a:rPr lang="ru-RU" dirty="0"/>
              <a:t>»</a:t>
            </a:r>
          </a:p>
          <a:p>
            <a:pPr marL="114300" indent="0">
              <a:buNone/>
            </a:pPr>
            <a:r>
              <a:rPr lang="ru-RU" dirty="0"/>
              <a:t>5 блок «Ожидание от процесса (</a:t>
            </a:r>
            <a:r>
              <a:rPr lang="ru-RU" dirty="0" err="1"/>
              <a:t>супервизии</a:t>
            </a:r>
            <a:r>
              <a:rPr lang="ru-RU" dirty="0"/>
              <a:t>)»</a:t>
            </a:r>
          </a:p>
          <a:p>
            <a:pPr marL="114300" indent="0">
              <a:buNone/>
            </a:pPr>
            <a:r>
              <a:rPr lang="ru-RU" dirty="0"/>
              <a:t>6 блок «Ожидание от супервизора / </a:t>
            </a:r>
            <a:r>
              <a:rPr lang="ru-RU" dirty="0" err="1"/>
              <a:t>супервизанта</a:t>
            </a:r>
            <a:r>
              <a:rPr lang="ru-RU" dirty="0"/>
              <a:t>»</a:t>
            </a:r>
          </a:p>
          <a:p>
            <a:pPr marL="114300" indent="0">
              <a:buNone/>
            </a:pPr>
            <a:r>
              <a:rPr lang="ru-RU" dirty="0"/>
              <a:t>7 блок «Рефлексия результатов удачной работы в с </a:t>
            </a:r>
            <a:r>
              <a:rPr lang="ru-RU" dirty="0" err="1"/>
              <a:t>упервизионном</a:t>
            </a:r>
            <a:r>
              <a:rPr lang="ru-RU" dirty="0"/>
              <a:t> пространстве»</a:t>
            </a:r>
          </a:p>
          <a:p>
            <a:pPr marL="114300" indent="0">
              <a:buNone/>
            </a:pPr>
            <a:r>
              <a:rPr lang="ru-RU" dirty="0"/>
              <a:t>8 блок «Рефлексия результатов не удачной работы в </a:t>
            </a:r>
            <a:r>
              <a:rPr lang="ru-RU" dirty="0" err="1"/>
              <a:t>супервизионном</a:t>
            </a:r>
            <a:r>
              <a:rPr lang="ru-RU" dirty="0"/>
              <a:t> пространстве»</a:t>
            </a:r>
          </a:p>
        </p:txBody>
      </p:sp>
    </p:spTree>
    <p:extLst>
      <p:ext uri="{BB962C8B-B14F-4D97-AF65-F5344CB8AC3E}">
        <p14:creationId xmlns:p14="http://schemas.microsoft.com/office/powerpoint/2010/main" val="3665343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7AF8E7-4DE6-3243-A218-EE1A3B85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Анкета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31900C-D7DF-5D40-A922-7C12C393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b="1" dirty="0"/>
              <a:t>2 блок «Ваш опыт работы в профессии»</a:t>
            </a:r>
          </a:p>
          <a:p>
            <a:pPr lvl="0" fontAlgn="base"/>
            <a:r>
              <a:rPr lang="ru-RU" dirty="0"/>
              <a:t>студент без опыта работы с клиентами</a:t>
            </a:r>
          </a:p>
          <a:p>
            <a:pPr lvl="0" fontAlgn="base"/>
            <a:r>
              <a:rPr lang="ru-RU" dirty="0"/>
              <a:t>студент с опытом работы с клиентами до 1 года</a:t>
            </a:r>
          </a:p>
          <a:p>
            <a:pPr lvl="0" fontAlgn="base"/>
            <a:r>
              <a:rPr lang="ru-RU" dirty="0"/>
              <a:t>студент с опытом работы с клиентами более 1 года</a:t>
            </a:r>
          </a:p>
          <a:p>
            <a:pPr lvl="0" fontAlgn="base"/>
            <a:r>
              <a:rPr lang="ru-RU" dirty="0"/>
              <a:t>профессионал с опытом работы более 3-х лет</a:t>
            </a:r>
          </a:p>
          <a:p>
            <a:pPr lvl="0" fontAlgn="base"/>
            <a:r>
              <a:rPr lang="ru-RU" dirty="0"/>
              <a:t>профессионал с опытом работы более 10 лет</a:t>
            </a:r>
          </a:p>
        </p:txBody>
      </p:sp>
    </p:spTree>
    <p:extLst>
      <p:ext uri="{BB962C8B-B14F-4D97-AF65-F5344CB8AC3E}">
        <p14:creationId xmlns:p14="http://schemas.microsoft.com/office/powerpoint/2010/main" val="172593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7AF8E7-4DE6-3243-A218-EE1A3B85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Анкета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31900C-D7DF-5D40-A922-7C12C393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ru-RU" b="1" dirty="0"/>
              <a:t>3 блок «Содержательные и организационные аспекты Вашей работы»</a:t>
            </a:r>
          </a:p>
          <a:p>
            <a:pPr marL="114300" indent="0">
              <a:buNone/>
            </a:pPr>
            <a:r>
              <a:rPr lang="ru-RU" dirty="0"/>
              <a:t>1) какой подход в работе с клиентами Вы практикуете?</a:t>
            </a:r>
          </a:p>
          <a:p>
            <a:pPr lvl="0" fontAlgn="base"/>
            <a:r>
              <a:rPr lang="ru-RU" dirty="0"/>
              <a:t>Психодинамический</a:t>
            </a:r>
          </a:p>
          <a:p>
            <a:pPr lvl="0" fontAlgn="base"/>
            <a:r>
              <a:rPr lang="ru-RU" dirty="0"/>
              <a:t>Системная семейная терапия</a:t>
            </a:r>
          </a:p>
          <a:p>
            <a:pPr lvl="0" fontAlgn="base"/>
            <a:r>
              <a:rPr lang="ru-RU" dirty="0" err="1"/>
              <a:t>Бихевиоральный</a:t>
            </a:r>
            <a:endParaRPr lang="ru-RU" dirty="0"/>
          </a:p>
          <a:p>
            <a:pPr lvl="0" fontAlgn="base"/>
            <a:r>
              <a:rPr lang="ru-RU" dirty="0"/>
              <a:t>Когнитивный</a:t>
            </a:r>
          </a:p>
          <a:p>
            <a:pPr lvl="0" fontAlgn="base"/>
            <a:r>
              <a:rPr lang="ru-RU" dirty="0"/>
              <a:t>Гуманистический</a:t>
            </a:r>
          </a:p>
          <a:p>
            <a:pPr lvl="0" fontAlgn="base"/>
            <a:r>
              <a:rPr lang="ru-RU" dirty="0"/>
              <a:t>Экзистенциальный</a:t>
            </a:r>
          </a:p>
          <a:p>
            <a:pPr lvl="0" fontAlgn="base"/>
            <a:r>
              <a:rPr lang="ru-RU" dirty="0"/>
              <a:t>Интегративный</a:t>
            </a:r>
          </a:p>
          <a:p>
            <a:pPr lvl="0" fontAlgn="base"/>
            <a:r>
              <a:rPr lang="ru-RU" dirty="0"/>
              <a:t>Эклектический </a:t>
            </a:r>
          </a:p>
          <a:p>
            <a:pPr lvl="0" fontAlgn="base"/>
            <a:r>
              <a:rPr lang="ru-RU" dirty="0"/>
              <a:t>Другое (вписать свой вариант)</a:t>
            </a:r>
          </a:p>
          <a:p>
            <a:pPr marL="114300" indent="0">
              <a:buNone/>
            </a:pPr>
            <a:r>
              <a:rPr lang="ru-RU" dirty="0"/>
              <a:t>2) Где Вы работаете в данный момент</a:t>
            </a:r>
          </a:p>
          <a:p>
            <a:pPr lvl="0" fontAlgn="base"/>
            <a:r>
              <a:rPr lang="ru-RU" dirty="0"/>
              <a:t>частная практика</a:t>
            </a:r>
          </a:p>
          <a:p>
            <a:pPr lvl="0" fontAlgn="base"/>
            <a:r>
              <a:rPr lang="ru-RU" dirty="0"/>
              <a:t>государственное учреждение</a:t>
            </a:r>
          </a:p>
          <a:p>
            <a:pPr lvl="0" fontAlgn="base"/>
            <a:r>
              <a:rPr lang="ru-RU" dirty="0"/>
              <a:t>другое (вписать свой вариант)</a:t>
            </a:r>
          </a:p>
          <a:p>
            <a:pPr marL="11430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58538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7AF8E7-4DE6-3243-A218-EE1A3B85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Анкета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31900C-D7DF-5D40-A922-7C12C393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b="1" dirty="0"/>
              <a:t>4 блок «Опыт получения индивидуальной и групповой </a:t>
            </a:r>
            <a:r>
              <a:rPr lang="ru-RU" b="1" dirty="0" err="1"/>
              <a:t>супервизии</a:t>
            </a:r>
            <a:r>
              <a:rPr lang="ru-RU" b="1" dirty="0"/>
              <a:t>»</a:t>
            </a:r>
          </a:p>
          <a:p>
            <a:pPr lvl="0" fontAlgn="base"/>
            <a:r>
              <a:rPr lang="ru-RU" i="1" dirty="0"/>
              <a:t>регулярность и длительность индивидуальной </a:t>
            </a:r>
            <a:r>
              <a:rPr lang="ru-RU" i="1" dirty="0" err="1"/>
              <a:t>супервизии</a:t>
            </a:r>
            <a:endParaRPr lang="ru-RU" i="1" dirty="0"/>
          </a:p>
          <a:p>
            <a:pPr lvl="0" fontAlgn="base">
              <a:buFont typeface="Wingdings" pitchFamily="2" charset="2"/>
              <a:buChar char="Ø"/>
            </a:pPr>
            <a:r>
              <a:rPr lang="ru-RU" dirty="0"/>
              <a:t>нет опыта</a:t>
            </a:r>
          </a:p>
          <a:p>
            <a:pPr lvl="0" fontAlgn="base">
              <a:buFont typeface="Wingdings" pitchFamily="2" charset="2"/>
              <a:buChar char="Ø"/>
            </a:pPr>
            <a:r>
              <a:rPr lang="ru-RU" dirty="0" err="1"/>
              <a:t>супервизия</a:t>
            </a:r>
            <a:r>
              <a:rPr lang="ru-RU" dirty="0"/>
              <a:t> как часть обучения, после которого </a:t>
            </a:r>
            <a:r>
              <a:rPr lang="ru-RU" dirty="0" err="1"/>
              <a:t>супервизий</a:t>
            </a:r>
            <a:r>
              <a:rPr lang="ru-RU" dirty="0"/>
              <a:t> не было</a:t>
            </a:r>
          </a:p>
          <a:p>
            <a:pPr lvl="0" fontAlgn="base">
              <a:buFont typeface="Wingdings" pitchFamily="2" charset="2"/>
              <a:buChar char="Ø"/>
            </a:pPr>
            <a:r>
              <a:rPr lang="ru-RU" dirty="0"/>
              <a:t>после окончания обучения </a:t>
            </a:r>
            <a:r>
              <a:rPr lang="ru-RU" dirty="0" err="1"/>
              <a:t>супервизия</a:t>
            </a:r>
            <a:r>
              <a:rPr lang="ru-RU" dirty="0"/>
              <a:t> была не систематической, время от времени</a:t>
            </a:r>
          </a:p>
          <a:p>
            <a:pPr lvl="0" fontAlgn="base">
              <a:buFont typeface="Wingdings" pitchFamily="2" charset="2"/>
              <a:buChar char="Ø"/>
            </a:pPr>
            <a:r>
              <a:rPr lang="ru-RU" dirty="0" err="1"/>
              <a:t>супервизирую</a:t>
            </a:r>
            <a:r>
              <a:rPr lang="ru-RU" dirty="0"/>
              <a:t> каждый свой случай </a:t>
            </a:r>
          </a:p>
          <a:p>
            <a:pPr lvl="0" fontAlgn="base">
              <a:buFont typeface="Wingdings" pitchFamily="2" charset="2"/>
              <a:buChar char="Ø"/>
            </a:pPr>
            <a:r>
              <a:rPr lang="ru-RU" dirty="0"/>
              <a:t>прохожу </a:t>
            </a:r>
            <a:r>
              <a:rPr lang="ru-RU" dirty="0" err="1"/>
              <a:t>супервизию</a:t>
            </a:r>
            <a:r>
              <a:rPr lang="ru-RU" dirty="0"/>
              <a:t> раз в… (вписать свой ответ)</a:t>
            </a:r>
          </a:p>
          <a:p>
            <a:r>
              <a:rPr lang="ru-RU" i="1" dirty="0"/>
              <a:t>причина решения о прохождении </a:t>
            </a:r>
            <a:r>
              <a:rPr lang="ru-RU" i="1" dirty="0" err="1"/>
              <a:t>супервизии</a:t>
            </a:r>
            <a:endParaRPr lang="ru-RU" dirty="0"/>
          </a:p>
          <a:p>
            <a:r>
              <a:rPr lang="ru-RU" dirty="0"/>
              <a:t> </a:t>
            </a:r>
            <a:r>
              <a:rPr lang="ru-RU" i="1" dirty="0"/>
              <a:t>количество супервизоров, к которым Вы обращались</a:t>
            </a:r>
            <a:endParaRPr lang="ru-RU" dirty="0"/>
          </a:p>
          <a:p>
            <a:pPr marL="114300" indent="0">
              <a:buNone/>
            </a:pPr>
            <a:endParaRPr lang="ru-RU" dirty="0"/>
          </a:p>
          <a:p>
            <a:pPr marL="114300" lvl="0" indent="0" fontAlgn="base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2546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7AF8E7-4DE6-3243-A218-EE1A3B85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Анкета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31900C-D7DF-5D40-A922-7C12C393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b="1" dirty="0"/>
              <a:t>5 блок «Ожидание от процесса (</a:t>
            </a:r>
            <a:r>
              <a:rPr lang="ru-RU" b="1" dirty="0" err="1"/>
              <a:t>супервизии</a:t>
            </a:r>
            <a:r>
              <a:rPr lang="ru-RU" b="1" dirty="0"/>
              <a:t>)»</a:t>
            </a:r>
          </a:p>
          <a:p>
            <a:pPr marL="114300" indent="0">
              <a:buNone/>
            </a:pPr>
            <a:r>
              <a:rPr lang="ru-RU" i="1" dirty="0"/>
              <a:t>Я хотел(а) бы получить от </a:t>
            </a:r>
            <a:r>
              <a:rPr lang="ru-RU" i="1" dirty="0" err="1"/>
              <a:t>супервизии</a:t>
            </a:r>
            <a:r>
              <a:rPr lang="ru-RU" i="1" dirty="0"/>
              <a:t>:</a:t>
            </a:r>
          </a:p>
          <a:p>
            <a:pPr marL="114300" indent="0">
              <a:buNone/>
            </a:pPr>
            <a:endParaRPr lang="ru-RU" b="1" dirty="0"/>
          </a:p>
          <a:p>
            <a:pPr marL="114300" indent="0">
              <a:buNone/>
            </a:pPr>
            <a:endParaRPr lang="ru-RU" b="1" dirty="0"/>
          </a:p>
          <a:p>
            <a:pPr marL="114300" indent="0">
              <a:buNone/>
            </a:pPr>
            <a:endParaRPr lang="ru-RU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9233F10-928E-D249-9B61-1AF40AF083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85" y="1600201"/>
            <a:ext cx="8786514" cy="1427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109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7AF8E7-4DE6-3243-A218-EE1A3B85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Анкета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31900C-D7DF-5D40-A922-7C12C393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b="1" dirty="0"/>
              <a:t>6 блок «Ожидание от супервизора / </a:t>
            </a:r>
            <a:r>
              <a:rPr lang="ru-RU" b="1" dirty="0" err="1"/>
              <a:t>супервизанта</a:t>
            </a:r>
            <a:r>
              <a:rPr lang="ru-RU" b="1" dirty="0"/>
              <a:t>»</a:t>
            </a:r>
          </a:p>
          <a:p>
            <a:pPr marL="114300" indent="0">
              <a:buNone/>
            </a:pPr>
            <a:r>
              <a:rPr lang="ru-RU" i="1" dirty="0"/>
              <a:t>Я хотел(а) бы, чтобы мой супервизор:</a:t>
            </a:r>
          </a:p>
          <a:p>
            <a:pPr>
              <a:buFontTx/>
              <a:buChar char="-"/>
            </a:pPr>
            <a:r>
              <a:rPr lang="ru-RU" dirty="0"/>
              <a:t>Обсуждал со мной не только мою работу, но и мои личные проблемы</a:t>
            </a:r>
          </a:p>
          <a:p>
            <a:pPr>
              <a:buFontTx/>
              <a:buChar char="-"/>
            </a:pPr>
            <a:r>
              <a:rPr lang="ru-RU" dirty="0"/>
              <a:t>Поддерживал мою профессиональную мотивацию, </a:t>
            </a:r>
            <a:r>
              <a:rPr lang="ru-RU" dirty="0" err="1"/>
              <a:t>безоценочность</a:t>
            </a:r>
            <a:r>
              <a:rPr lang="ru-RU" dirty="0"/>
              <a:t> по отношению к моим клиентам</a:t>
            </a:r>
          </a:p>
          <a:p>
            <a:pPr>
              <a:buFontTx/>
              <a:buChar char="-"/>
            </a:pPr>
            <a:endParaRPr lang="ru-RU" dirty="0"/>
          </a:p>
          <a:p>
            <a:pPr marL="114300" indent="0">
              <a:buNone/>
            </a:pPr>
            <a:r>
              <a:rPr lang="ru-RU" i="1" dirty="0"/>
              <a:t>Я считаю, что супервизор должен:</a:t>
            </a:r>
          </a:p>
          <a:p>
            <a:pPr>
              <a:buFontTx/>
              <a:buChar char="-"/>
            </a:pPr>
            <a:r>
              <a:rPr lang="ru-RU" dirty="0"/>
              <a:t>Обсуждать с </a:t>
            </a:r>
            <a:r>
              <a:rPr lang="ru-RU" dirty="0" err="1"/>
              <a:t>супервизантом</a:t>
            </a:r>
            <a:r>
              <a:rPr lang="ru-RU" dirty="0"/>
              <a:t> не только работу с клиентом, но и личные проблемы </a:t>
            </a:r>
            <a:r>
              <a:rPr lang="ru-RU" dirty="0" err="1"/>
              <a:t>супервизанта</a:t>
            </a:r>
            <a:endParaRPr lang="ru-RU" dirty="0"/>
          </a:p>
          <a:p>
            <a:pPr>
              <a:buFontTx/>
              <a:buChar char="-"/>
            </a:pPr>
            <a:r>
              <a:rPr lang="ru-RU" dirty="0"/>
              <a:t>Поддерживать профессиональную мотивацию </a:t>
            </a:r>
            <a:r>
              <a:rPr lang="ru-RU" dirty="0" err="1"/>
              <a:t>супервизанта</a:t>
            </a:r>
            <a:r>
              <a:rPr lang="ru-RU" dirty="0"/>
              <a:t> по отношению к его клиентам</a:t>
            </a:r>
          </a:p>
        </p:txBody>
      </p:sp>
    </p:spTree>
    <p:extLst>
      <p:ext uri="{BB962C8B-B14F-4D97-AF65-F5344CB8AC3E}">
        <p14:creationId xmlns:p14="http://schemas.microsoft.com/office/powerpoint/2010/main" val="4709473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7AF8E7-4DE6-3243-A218-EE1A3B85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Анкета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31900C-D7DF-5D40-A922-7C12C393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b="1" dirty="0"/>
              <a:t>7 блок «Рефлексия результатов удачной работы в с </a:t>
            </a:r>
            <a:r>
              <a:rPr lang="ru-RU" b="1" dirty="0" err="1"/>
              <a:t>упервизионном</a:t>
            </a:r>
            <a:r>
              <a:rPr lang="ru-RU" b="1" dirty="0"/>
              <a:t> пространстве»</a:t>
            </a:r>
          </a:p>
          <a:p>
            <a:pPr marL="114300" indent="0">
              <a:buNone/>
            </a:pPr>
            <a:endParaRPr lang="ru-RU" b="1" dirty="0"/>
          </a:p>
          <a:p>
            <a:pPr marL="114300" indent="0">
              <a:buNone/>
            </a:pPr>
            <a:r>
              <a:rPr lang="ru-RU" i="1" dirty="0"/>
              <a:t>Супервизант:</a:t>
            </a:r>
          </a:p>
          <a:p>
            <a:pPr>
              <a:buFontTx/>
              <a:buChar char="-"/>
            </a:pPr>
            <a:r>
              <a:rPr lang="ru-RU" dirty="0"/>
              <a:t>После </a:t>
            </a:r>
            <a:r>
              <a:rPr lang="ru-RU" dirty="0" err="1"/>
              <a:t>супервизии</a:t>
            </a:r>
            <a:r>
              <a:rPr lang="ru-RU" dirty="0"/>
              <a:t> чувствую воодушевление и подъем</a:t>
            </a:r>
          </a:p>
          <a:p>
            <a:pPr>
              <a:buFontTx/>
              <a:buChar char="-"/>
            </a:pPr>
            <a:r>
              <a:rPr lang="ru-RU" dirty="0"/>
              <a:t>Возникло убеждение, что все сделано правильно</a:t>
            </a:r>
          </a:p>
          <a:p>
            <a:pPr>
              <a:buFontTx/>
              <a:buChar char="-"/>
            </a:pPr>
            <a:endParaRPr lang="ru-RU" b="1" dirty="0"/>
          </a:p>
          <a:p>
            <a:pPr marL="114300" indent="0">
              <a:buNone/>
            </a:pPr>
            <a:r>
              <a:rPr lang="ru-RU" i="1" dirty="0"/>
              <a:t>Супервизор:</a:t>
            </a:r>
          </a:p>
          <a:p>
            <a:pPr>
              <a:buFontTx/>
              <a:buChar char="-"/>
            </a:pPr>
            <a:r>
              <a:rPr lang="ru-RU" dirty="0"/>
              <a:t>После </a:t>
            </a:r>
            <a:r>
              <a:rPr lang="ru-RU" dirty="0" err="1"/>
              <a:t>супервзии</a:t>
            </a:r>
            <a:r>
              <a:rPr lang="ru-RU" dirty="0"/>
              <a:t> я чувствовал воодушевление и подъем</a:t>
            </a:r>
          </a:p>
          <a:p>
            <a:pPr>
              <a:buFontTx/>
              <a:buChar char="-"/>
            </a:pPr>
            <a:r>
              <a:rPr lang="ru-RU" dirty="0"/>
              <a:t>У меня возникло убеждение, что </a:t>
            </a:r>
            <a:r>
              <a:rPr lang="ru-RU" dirty="0" err="1"/>
              <a:t>супервизант</a:t>
            </a:r>
            <a:r>
              <a:rPr lang="ru-RU" dirty="0"/>
              <a:t> сможет правильно применить результаты </a:t>
            </a:r>
            <a:r>
              <a:rPr lang="ru-RU" dirty="0" err="1"/>
              <a:t>супервизии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01447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7AF8E7-4DE6-3243-A218-EE1A3B85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Анкета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31900C-D7DF-5D40-A922-7C12C393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b="1" dirty="0"/>
              <a:t>8 блок «Рефлексия результатов не удачной работы в </a:t>
            </a:r>
            <a:r>
              <a:rPr lang="ru-RU" b="1" dirty="0" err="1"/>
              <a:t>супервизионном</a:t>
            </a:r>
            <a:r>
              <a:rPr lang="ru-RU" b="1" dirty="0"/>
              <a:t> пространстве»</a:t>
            </a:r>
          </a:p>
          <a:p>
            <a:pPr marL="114300" indent="0">
              <a:buNone/>
            </a:pPr>
            <a:endParaRPr lang="ru-RU" b="1" dirty="0"/>
          </a:p>
          <a:p>
            <a:pPr marL="114300" indent="0">
              <a:buNone/>
            </a:pPr>
            <a:r>
              <a:rPr lang="ru-RU" i="1" dirty="0"/>
              <a:t>Супервизант:</a:t>
            </a:r>
          </a:p>
          <a:p>
            <a:pPr>
              <a:buFontTx/>
              <a:buChar char="-"/>
            </a:pPr>
            <a:r>
              <a:rPr lang="ru-RU" dirty="0"/>
              <a:t>Супервизор был слишком напористый, директивный</a:t>
            </a:r>
          </a:p>
          <a:p>
            <a:pPr>
              <a:buFontTx/>
              <a:buChar char="-"/>
            </a:pPr>
            <a:r>
              <a:rPr lang="ru-RU" dirty="0"/>
              <a:t>Супервизор пытался меня «лечить», вел себя как мой психотерапевт</a:t>
            </a:r>
          </a:p>
          <a:p>
            <a:pPr>
              <a:buFontTx/>
              <a:buChar char="-"/>
            </a:pPr>
            <a:endParaRPr lang="ru-RU" dirty="0"/>
          </a:p>
          <a:p>
            <a:pPr marL="114300" indent="0">
              <a:buNone/>
            </a:pPr>
            <a:r>
              <a:rPr lang="ru-RU" i="1" dirty="0"/>
              <a:t>Супервизор:</a:t>
            </a:r>
          </a:p>
          <a:p>
            <a:pPr>
              <a:buFontTx/>
              <a:buChar char="-"/>
            </a:pPr>
            <a:r>
              <a:rPr lang="ru-RU" dirty="0"/>
              <a:t>Я, как супервизор, был слишком напористый, директивный</a:t>
            </a:r>
          </a:p>
          <a:p>
            <a:pPr>
              <a:buFontTx/>
              <a:buChar char="-"/>
            </a:pPr>
            <a:r>
              <a:rPr lang="ru-RU" dirty="0"/>
              <a:t>Я, как супервизор, пытался «лечить» </a:t>
            </a:r>
            <a:r>
              <a:rPr lang="ru-RU" dirty="0" err="1"/>
              <a:t>супервизанта</a:t>
            </a:r>
            <a:r>
              <a:rPr lang="ru-RU" dirty="0"/>
              <a:t> , вел себя как его психотерапевт</a:t>
            </a:r>
          </a:p>
        </p:txBody>
      </p:sp>
    </p:spTree>
    <p:extLst>
      <p:ext uri="{BB962C8B-B14F-4D97-AF65-F5344CB8AC3E}">
        <p14:creationId xmlns:p14="http://schemas.microsoft.com/office/powerpoint/2010/main" val="3159736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DA7322-1ACD-A144-9616-59481FF76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Дифференциальный Тест Рефлексии </a:t>
            </a:r>
            <a:br>
              <a:rPr lang="ru-RU" dirty="0"/>
            </a:br>
            <a:r>
              <a:rPr lang="ru-RU" sz="3200" dirty="0"/>
              <a:t>(Д.А. Леонтьев, </a:t>
            </a:r>
            <a:r>
              <a:rPr lang="ru-RU" sz="3200"/>
              <a:t>Е.Н. Осин</a:t>
            </a:r>
            <a:r>
              <a:rPr lang="ru-RU" sz="3200" dirty="0"/>
              <a:t>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FFEBD0-27AD-654E-A6E9-780101A9A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91" y="1417639"/>
            <a:ext cx="11277600" cy="4983162"/>
          </a:xfrm>
        </p:spPr>
        <p:txBody>
          <a:bodyPr/>
          <a:lstStyle/>
          <a:p>
            <a:pPr marL="114300" indent="0">
              <a:buNone/>
            </a:pPr>
            <a:r>
              <a:rPr lang="ru-RU" b="1" dirty="0"/>
              <a:t>Ги­потеза</a:t>
            </a:r>
            <a:r>
              <a:rPr lang="ru-RU" dirty="0"/>
              <a:t> о существовании качественно своеобразных форм рефлексии, по-разному влияющих на успешность деятельности </a:t>
            </a:r>
          </a:p>
          <a:p>
            <a:pPr marL="114300" indent="0">
              <a:buNone/>
            </a:pPr>
            <a:endParaRPr lang="ru-RU" dirty="0"/>
          </a:p>
        </p:txBody>
      </p:sp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8B3610BE-D0BC-B941-8153-78B504F34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475370"/>
            <a:ext cx="2903064" cy="1406454"/>
          </a:xfrm>
          <a:prstGeom prst="rect">
            <a:avLst/>
          </a:prstGeom>
        </p:spPr>
      </p:pic>
      <p:pic>
        <p:nvPicPr>
          <p:cNvPr id="7" name="Рисунок 6" descr="Изображение выглядит как мужчина, шляпа&#10;&#10;Автоматически созданное описание">
            <a:extLst>
              <a:ext uri="{FF2B5EF4-FFF2-40B4-BE49-F238E27FC236}">
                <a16:creationId xmlns:a16="http://schemas.microsoft.com/office/drawing/2014/main" xmlns="" id="{5F79752A-37F1-664F-80CC-882D5CA5C9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0022" y="2825330"/>
            <a:ext cx="2700623" cy="1929017"/>
          </a:xfrm>
          <a:prstGeom prst="rect">
            <a:avLst/>
          </a:prstGeom>
        </p:spPr>
      </p:pic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76B3E090-44D0-BB4A-A656-3C9B54343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3765" y="3028207"/>
            <a:ext cx="2125684" cy="212568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EF18476-7EF6-9248-B2E1-F0D11E0EE3A9}"/>
              </a:ext>
            </a:extLst>
          </p:cNvPr>
          <p:cNvSpPr txBox="1"/>
          <p:nvPr/>
        </p:nvSpPr>
        <p:spPr>
          <a:xfrm>
            <a:off x="4027663" y="4780940"/>
            <a:ext cx="384567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/>
              <a:t>интроспекция (</a:t>
            </a:r>
            <a:r>
              <a:rPr lang="ru-RU" sz="2200" b="1" dirty="0" err="1"/>
              <a:t>само­копание</a:t>
            </a:r>
            <a:r>
              <a:rPr lang="ru-RU" sz="2200" b="1" dirty="0"/>
              <a:t>)</a:t>
            </a:r>
          </a:p>
          <a:p>
            <a:r>
              <a:rPr lang="ru-RU" sz="1600" dirty="0"/>
              <a:t>фокус вни­мания - собственное внут­реннее переживание, состояние</a:t>
            </a:r>
          </a:p>
          <a:p>
            <a:r>
              <a:rPr lang="ru-RU" sz="2200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62A0B26-D752-144F-8FB1-F19AF2546192}"/>
              </a:ext>
            </a:extLst>
          </p:cNvPr>
          <p:cNvSpPr txBox="1"/>
          <p:nvPr/>
        </p:nvSpPr>
        <p:spPr>
          <a:xfrm>
            <a:off x="7873342" y="5153891"/>
            <a:ext cx="352894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/>
              <a:t>квази­рефлексия</a:t>
            </a:r>
          </a:p>
          <a:p>
            <a:r>
              <a:rPr lang="ru-RU" sz="1600" dirty="0"/>
              <a:t>направленна на объект, не </a:t>
            </a:r>
            <a:r>
              <a:rPr lang="ru-RU" sz="1600" dirty="0" err="1"/>
              <a:t>имеющии</a:t>
            </a:r>
            <a:r>
              <a:rPr lang="ru-RU" sz="1600" dirty="0"/>
              <a:t>̆ отношения к </a:t>
            </a:r>
            <a:r>
              <a:rPr lang="ru-RU" sz="1600" dirty="0" err="1"/>
              <a:t>актуальнои</a:t>
            </a:r>
            <a:r>
              <a:rPr lang="ru-RU" sz="1600" dirty="0"/>
              <a:t>̆ </a:t>
            </a:r>
            <a:r>
              <a:rPr lang="ru-RU" sz="1600" dirty="0" err="1"/>
              <a:t>жизненнои</a:t>
            </a:r>
            <a:r>
              <a:rPr lang="ru-RU" sz="1600" dirty="0"/>
              <a:t>̆ ситуации -  уход в посторонние размышления о про­шлом, будущем, о том, что было бы, если бы </a:t>
            </a:r>
          </a:p>
          <a:p>
            <a:endParaRPr lang="ru-RU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0947B97-547B-314C-8766-2D910F2A48F3}"/>
              </a:ext>
            </a:extLst>
          </p:cNvPr>
          <p:cNvSpPr txBox="1"/>
          <p:nvPr/>
        </p:nvSpPr>
        <p:spPr>
          <a:xfrm>
            <a:off x="451262" y="4064386"/>
            <a:ext cx="295269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/>
              <a:t>системная рефлексия</a:t>
            </a:r>
          </a:p>
          <a:p>
            <a:r>
              <a:rPr lang="ru-RU" sz="1600" dirty="0"/>
              <a:t>основана на </a:t>
            </a:r>
            <a:r>
              <a:rPr lang="ru-RU" sz="1600" dirty="0" err="1"/>
              <a:t>самодистанцировании</a:t>
            </a:r>
            <a:r>
              <a:rPr lang="ru-RU" sz="1600" dirty="0"/>
              <a:t> и взгляде на себя со стороны </a:t>
            </a:r>
            <a:r>
              <a:rPr lang="en-US" sz="1600" dirty="0"/>
              <a:t>- </a:t>
            </a:r>
            <a:r>
              <a:rPr lang="ru-RU" sz="1600" dirty="0"/>
              <a:t>позволяет видеть одновременно полюс субъек­та и полюс объекта</a:t>
            </a:r>
          </a:p>
        </p:txBody>
      </p:sp>
    </p:spTree>
    <p:extLst>
      <p:ext uri="{BB962C8B-B14F-4D97-AF65-F5344CB8AC3E}">
        <p14:creationId xmlns:p14="http://schemas.microsoft.com/office/powerpoint/2010/main" val="40594872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509BA4-C70E-224E-98CA-626C0177D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43345" y="274638"/>
            <a:ext cx="11831781" cy="1325562"/>
          </a:xfrm>
        </p:spPr>
        <p:txBody>
          <a:bodyPr/>
          <a:lstStyle/>
          <a:p>
            <a:pPr algn="ctr"/>
            <a:r>
              <a:rPr lang="ru-RU" dirty="0"/>
              <a:t>Методика «Переживание в деятельности»</a:t>
            </a:r>
            <a:br>
              <a:rPr lang="ru-RU" dirty="0"/>
            </a:br>
            <a:r>
              <a:rPr lang="ru-RU" sz="3200" dirty="0"/>
              <a:t>(Д.А. Леонтьев)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91B8300-2879-7747-9189-E5298DD5A0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/>
              <a:t>Конструкт переживаний в деятельности, или переживаний, сопровождающих деятельность, был введен в последние годы в связи с трехмерной моделью переживаний, описывающих три критерия оптимальности текущей деятельности субъекта: </a:t>
            </a:r>
            <a:r>
              <a:rPr lang="ru-RU" b="1" dirty="0"/>
              <a:t>удовольствие </a:t>
            </a:r>
            <a:r>
              <a:rPr lang="ru-RU" dirty="0"/>
              <a:t>(положительные эмоции, сопровождающие процесс деятельности), </a:t>
            </a:r>
            <a:r>
              <a:rPr lang="ru-RU" b="1" dirty="0"/>
              <a:t>смысл </a:t>
            </a:r>
            <a:r>
              <a:rPr lang="ru-RU" dirty="0"/>
              <a:t>(ощущение связи деятельности с другими сторонами жизни самого субъекта и других людей) и </a:t>
            </a:r>
            <a:r>
              <a:rPr lang="ru-RU" b="1" dirty="0"/>
              <a:t>усилия</a:t>
            </a:r>
            <a:r>
              <a:rPr lang="ru-RU" dirty="0"/>
              <a:t> (ощущения контроля над процессом деятельности) 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На основе этой модели был создан и апробирован опросник переживаний в деятельности, выявляющий, в какой мере определенная деятельность сопровождается переживаниями удовольствия, смысла и усилия, а также пустоты (отсутствия всех трех параметров), которую М. </a:t>
            </a:r>
            <a:r>
              <a:rPr lang="ru-RU" dirty="0" err="1"/>
              <a:t>Чиксентмихайи</a:t>
            </a:r>
            <a:r>
              <a:rPr lang="ru-RU" dirty="0"/>
              <a:t> описывает как психическую энтропию. </a:t>
            </a:r>
          </a:p>
        </p:txBody>
      </p:sp>
    </p:spTree>
    <p:extLst>
      <p:ext uri="{BB962C8B-B14F-4D97-AF65-F5344CB8AC3E}">
        <p14:creationId xmlns:p14="http://schemas.microsoft.com/office/powerpoint/2010/main" val="15177572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3600" dirty="0"/>
          </a:p>
          <a:p>
            <a:pPr algn="ctr"/>
            <a:endParaRPr lang="ru-RU" sz="3600" dirty="0"/>
          </a:p>
          <a:p>
            <a:pPr algn="ctr"/>
            <a:endParaRPr lang="ru-RU" sz="3600" dirty="0"/>
          </a:p>
          <a:p>
            <a:pPr algn="ctr"/>
            <a:endParaRPr lang="ru-RU" sz="3600" dirty="0"/>
          </a:p>
          <a:p>
            <a:pPr algn="ctr"/>
            <a:endParaRPr lang="ru-RU" sz="3600" dirty="0"/>
          </a:p>
          <a:p>
            <a:pPr algn="ctr"/>
            <a:r>
              <a:rPr lang="ru-RU" sz="3600" b="1" dirty="0"/>
              <a:t>Предварительные результаты исследования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6005DD89-CD1C-0A42-8764-20F57E0D1C24}"/>
              </a:ext>
            </a:extLst>
          </p:cNvPr>
          <p:cNvSpPr txBox="1">
            <a:spLocks/>
          </p:cNvSpPr>
          <p:nvPr/>
        </p:nvSpPr>
        <p:spPr>
          <a:xfrm>
            <a:off x="609600" y="990601"/>
            <a:ext cx="10501312" cy="435329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ru-RU" sz="2000" dirty="0">
              <a:solidFill>
                <a:schemeClr val="tx1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2939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86814" y="511281"/>
          <a:ext cx="11897031" cy="62992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63657">
                  <a:extLst>
                    <a:ext uri="{9D8B030D-6E8A-4147-A177-3AD203B41FA5}">
                      <a16:colId xmlns:a16="http://schemas.microsoft.com/office/drawing/2014/main" xmlns="" val="1582378068"/>
                    </a:ext>
                  </a:extLst>
                </a:gridCol>
                <a:gridCol w="1149754">
                  <a:extLst>
                    <a:ext uri="{9D8B030D-6E8A-4147-A177-3AD203B41FA5}">
                      <a16:colId xmlns:a16="http://schemas.microsoft.com/office/drawing/2014/main" xmlns="" val="4169518491"/>
                    </a:ext>
                  </a:extLst>
                </a:gridCol>
                <a:gridCol w="1325140">
                  <a:extLst>
                    <a:ext uri="{9D8B030D-6E8A-4147-A177-3AD203B41FA5}">
                      <a16:colId xmlns:a16="http://schemas.microsoft.com/office/drawing/2014/main" xmlns="" val="1324157261"/>
                    </a:ext>
                  </a:extLst>
                </a:gridCol>
                <a:gridCol w="1958480">
                  <a:extLst>
                    <a:ext uri="{9D8B030D-6E8A-4147-A177-3AD203B41FA5}">
                      <a16:colId xmlns:a16="http://schemas.microsoft.com/office/drawing/2014/main" xmlns="" val="2196954791"/>
                    </a:ext>
                  </a:extLst>
                </a:gridCol>
              </a:tblGrid>
              <a:tr h="132813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8775085"/>
                  </a:ext>
                </a:extLst>
              </a:tr>
              <a:tr h="84240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Понимание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Критика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Профессиональное мастерство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009924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09  Понимание потребностей моего клиента\группы клиентов, семьи, организации.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0,785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-0,115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0,108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85330025"/>
                  </a:ext>
                </a:extLst>
              </a:tr>
              <a:tr h="24424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12  Оценку моей работы более опытным профессионалом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0,781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0,075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-0,068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6814972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10  Лучшее понимание той психологической теории, которая лежит в основе моего метода.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0,752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0,173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-0,020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7053882"/>
                  </a:ext>
                </a:extLst>
              </a:tr>
              <a:tr h="603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08  Понимание , нужна ли помощь смежного специалиста (врача-психиатра, социального работника, медиатора при разводе и т.п.)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0,392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0,029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0,051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51068934"/>
                  </a:ext>
                </a:extLst>
              </a:tr>
              <a:tr h="24424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06  Понимание в чем была ошибка в работе со случаем.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0,078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0,847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0,029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29648426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02  Ясность в понимании используемых в работе с клиентом методов и методик.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0,349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0,665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-0,031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51055739"/>
                  </a:ext>
                </a:extLst>
              </a:tr>
              <a:tr h="24424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11  Обсуждение логики моей психотерапевтической работы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0,424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0,622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0,104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61786150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01  </a:t>
                      </a:r>
                      <a:r>
                        <a:rPr lang="ru-RU" sz="1800" u="none" strike="noStrike" dirty="0" err="1">
                          <a:effectLst/>
                        </a:rPr>
                        <a:t>Безоценочную</a:t>
                      </a:r>
                      <a:r>
                        <a:rPr lang="ru-RU" sz="1800" u="none" strike="noStrike" dirty="0">
                          <a:effectLst/>
                        </a:rPr>
                        <a:t> атмосферу со-творчества с более опытным профессионалом (супервизором)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0,412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-0,563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-0,047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61243822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05  Уверенность в своей профессиональной компетентности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0,001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-0,127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0,894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891591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>
                          <a:effectLst/>
                        </a:rPr>
                        <a:t>04  Навыки рефлексии и понимания ее роли в работе с клиентом.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-0,089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0,100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0,890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82582896"/>
                  </a:ext>
                </a:extLst>
              </a:tr>
              <a:tr h="24424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>
                          <a:effectLst/>
                        </a:rPr>
                        <a:t>07  Усиление своей профессиональной позиции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0,412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-0,116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0,591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56479065"/>
                  </a:ext>
                </a:extLst>
              </a:tr>
              <a:tr h="483510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03  Осознание своих ресурсов (теоретических знаний, личностных особенностей) для работы с клиентом.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>
                          <a:effectLst/>
                        </a:rPr>
                        <a:t>-0,039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 dirty="0">
                          <a:effectLst/>
                        </a:rPr>
                        <a:t>0,366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u="none" strike="noStrike" dirty="0">
                          <a:effectLst/>
                        </a:rPr>
                        <a:t>0,509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2495083"/>
                  </a:ext>
                </a:extLst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86814" y="11163"/>
            <a:ext cx="10515600" cy="500118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/>
              <a:t>Блок 5. Я хотел(а) бы получить от </a:t>
            </a:r>
            <a:r>
              <a:rPr lang="ru-RU" sz="2600" b="1" dirty="0" err="1"/>
              <a:t>супервизии</a:t>
            </a:r>
            <a:endParaRPr lang="ru-RU" sz="2600" b="1" dirty="0"/>
          </a:p>
        </p:txBody>
      </p:sp>
    </p:spTree>
    <p:extLst>
      <p:ext uri="{BB962C8B-B14F-4D97-AF65-F5344CB8AC3E}">
        <p14:creationId xmlns:p14="http://schemas.microsoft.com/office/powerpoint/2010/main" val="21175122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17988" y="374291"/>
          <a:ext cx="11897031" cy="64138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80902">
                  <a:extLst>
                    <a:ext uri="{9D8B030D-6E8A-4147-A177-3AD203B41FA5}">
                      <a16:colId xmlns:a16="http://schemas.microsoft.com/office/drawing/2014/main" xmlns="" val="1582378068"/>
                    </a:ext>
                  </a:extLst>
                </a:gridCol>
                <a:gridCol w="1425678">
                  <a:extLst>
                    <a:ext uri="{9D8B030D-6E8A-4147-A177-3AD203B41FA5}">
                      <a16:colId xmlns:a16="http://schemas.microsoft.com/office/drawing/2014/main" xmlns="" val="4169518491"/>
                    </a:ext>
                  </a:extLst>
                </a:gridCol>
                <a:gridCol w="1956619">
                  <a:extLst>
                    <a:ext uri="{9D8B030D-6E8A-4147-A177-3AD203B41FA5}">
                      <a16:colId xmlns:a16="http://schemas.microsoft.com/office/drawing/2014/main" xmlns="" val="1324157261"/>
                    </a:ext>
                  </a:extLst>
                </a:gridCol>
                <a:gridCol w="1533832">
                  <a:extLst>
                    <a:ext uri="{9D8B030D-6E8A-4147-A177-3AD203B41FA5}">
                      <a16:colId xmlns:a16="http://schemas.microsoft.com/office/drawing/2014/main" xmlns="" val="2196954791"/>
                    </a:ext>
                  </a:extLst>
                </a:gridCol>
              </a:tblGrid>
              <a:tr h="132813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8775085"/>
                  </a:ext>
                </a:extLst>
              </a:tr>
              <a:tr h="84240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>
                          <a:effectLst/>
                        </a:rPr>
                        <a:t>Понимающий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>
                          <a:effectLst/>
                        </a:rPr>
                        <a:t>Технократический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Практический профессионал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60" marR="4160" marT="416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009924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  понимал мои чувства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0,829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0,218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-0,016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85330025"/>
                  </a:ext>
                </a:extLst>
              </a:tr>
              <a:tr h="24424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  научил меня правильно работать с клиентом, со случаем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0,823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-0,010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-0,018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6814972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01  обсуждал со мной не только мою работу, но и мои личные проблемы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0,721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-0,275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-0,046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7053882"/>
                  </a:ext>
                </a:extLst>
              </a:tr>
              <a:tr h="603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03  помогал всем участникам групповой </a:t>
                      </a:r>
                      <a:r>
                        <a:rPr lang="ru-RU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супервизии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высказаться в обсуждении моего случая, поддерживал коллегиальность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0,604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0,084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0,259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51068934"/>
                  </a:ext>
                </a:extLst>
              </a:tr>
              <a:tr h="24424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08  предложил совсем новый, неожиданный взгляд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0,036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0,736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-0,402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29648426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  не обсуждал меня с другими коллегами без моего согласия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0,313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0,649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0,170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51055739"/>
                  </a:ext>
                </a:extLst>
              </a:tr>
              <a:tr h="24424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  не обсуждал бы со мной мои личные проблемы, не «лечил» бы меня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-0,178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0,636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-0,006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61786150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02  поддерживал мою профессиональную мотивацию, </a:t>
                      </a:r>
                      <a:r>
                        <a:rPr lang="ru-RU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безоценочность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по отношению к моим клиентам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0,393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0,479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0,280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61243822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05  предлагал конкретные приемы работы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0,199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-0,012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0,796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891591"/>
                  </a:ext>
                </a:extLst>
              </a:tr>
              <a:tr h="363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04  был заинтересован в помощи мне в работе над случаем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-0,106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-0,054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0,766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82582896"/>
                  </a:ext>
                </a:extLst>
              </a:tr>
              <a:tr h="24424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06  был более опытным профессионалом именно в том подходе, в котором я работаю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0,141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-0,008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0,715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56479065"/>
                  </a:ext>
                </a:extLst>
              </a:tr>
              <a:tr h="483510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09  указал бы на мои ошибки в корректной форме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-0,302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0,376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0,550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2495083"/>
                  </a:ext>
                </a:extLst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7988" y="-37333"/>
            <a:ext cx="10515600" cy="4116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/>
              <a:t>Блок 6.  Я хотел(а) бы, чтобы мой супервизор</a:t>
            </a:r>
            <a:r>
              <a:rPr lang="ru-RU" sz="26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0028604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20098" y="-155984"/>
            <a:ext cx="10515600" cy="608269"/>
          </a:xfrm>
        </p:spPr>
        <p:txBody>
          <a:bodyPr>
            <a:normAutofit/>
          </a:bodyPr>
          <a:lstStyle/>
          <a:p>
            <a:pPr algn="r"/>
            <a:r>
              <a:rPr lang="ru-RU" sz="2500" b="1" dirty="0"/>
              <a:t>Шкалы: состав и надежность-согласованность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0948" y="531606"/>
          <a:ext cx="5818239" cy="62260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28768">
                  <a:extLst>
                    <a:ext uri="{9D8B030D-6E8A-4147-A177-3AD203B41FA5}">
                      <a16:colId xmlns:a16="http://schemas.microsoft.com/office/drawing/2014/main" xmlns="" val="362396856"/>
                    </a:ext>
                  </a:extLst>
                </a:gridCol>
                <a:gridCol w="904568">
                  <a:extLst>
                    <a:ext uri="{9D8B030D-6E8A-4147-A177-3AD203B41FA5}">
                      <a16:colId xmlns:a16="http://schemas.microsoft.com/office/drawing/2014/main" xmlns="" val="2898997538"/>
                    </a:ext>
                  </a:extLst>
                </a:gridCol>
                <a:gridCol w="884903">
                  <a:extLst>
                    <a:ext uri="{9D8B030D-6E8A-4147-A177-3AD203B41FA5}">
                      <a16:colId xmlns:a16="http://schemas.microsoft.com/office/drawing/2014/main" xmlns="" val="2699712185"/>
                    </a:ext>
                  </a:extLst>
                </a:gridCol>
              </a:tblGrid>
              <a:tr h="81817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effectLst/>
                        </a:rPr>
                        <a:t>Шкала:  Удачная </a:t>
                      </a:r>
                      <a:r>
                        <a:rPr lang="ru-RU" sz="1600" b="1" u="none" strike="noStrike" dirty="0" err="1">
                          <a:effectLst/>
                        </a:rPr>
                        <a:t>супервизия</a:t>
                      </a:r>
                      <a:r>
                        <a:rPr lang="ru-RU" sz="1600" b="1" u="none" strike="noStrike" dirty="0">
                          <a:effectLst/>
                        </a:rPr>
                        <a:t>  (блок 7)</a:t>
                      </a:r>
                      <a:r>
                        <a:rPr lang="ru-RU" sz="1600" u="none" strike="noStrike" dirty="0">
                          <a:effectLst/>
                        </a:rPr>
                        <a:t>, α = 0,885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42608496"/>
                  </a:ext>
                </a:extLst>
              </a:tr>
              <a:tr h="202038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</a:rPr>
                        <a:t>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</a:rPr>
                        <a:t>Корреляция пункта со шкалой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</a:rPr>
                        <a:t>α </a:t>
                      </a:r>
                      <a:r>
                        <a:rPr lang="ru-RU" sz="1300" u="none" strike="noStrike" dirty="0" err="1">
                          <a:effectLst/>
                        </a:rPr>
                        <a:t>Кронбаха</a:t>
                      </a:r>
                      <a:r>
                        <a:rPr lang="ru-RU" sz="1300" u="none" strike="noStrike" dirty="0">
                          <a:effectLst/>
                        </a:rPr>
                        <a:t>, если пункт удален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0593080"/>
                  </a:ext>
                </a:extLst>
              </a:tr>
              <a:tr h="2821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01  После </a:t>
                      </a:r>
                      <a:r>
                        <a:rPr lang="ru-RU" sz="1600" u="none" strike="noStrike" dirty="0" err="1">
                          <a:effectLst/>
                        </a:rPr>
                        <a:t>супервизии</a:t>
                      </a:r>
                      <a:r>
                        <a:rPr lang="ru-RU" sz="1600" u="none" strike="noStrike" dirty="0">
                          <a:effectLst/>
                        </a:rPr>
                        <a:t> чувствую воодушевление и подъем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0,207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0,896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99136463"/>
                  </a:ext>
                </a:extLst>
              </a:tr>
              <a:tr h="32225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02  Возникло убеждение, что все было сделано правильно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0,713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</a:rPr>
                        <a:t>0,868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7515778"/>
                  </a:ext>
                </a:extLst>
              </a:tr>
              <a:tr h="48255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03  Осознал(а) возможность использования важных приемов в работе с клиентом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0,572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</a:rPr>
                        <a:t>0,877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93779852"/>
                  </a:ext>
                </a:extLst>
              </a:tr>
              <a:tr h="20203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04  Возникло понимание логики работы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0,718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</a:rPr>
                        <a:t>0,871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53661270"/>
                  </a:ext>
                </a:extLst>
              </a:tr>
              <a:tr h="40240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05  Стало понятно, где была допущена ошибка и как ее избежать в дальнейшем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0,737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0,868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40313659"/>
                  </a:ext>
                </a:extLst>
              </a:tr>
              <a:tr h="44248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06  Возник реалистичный взгляд на возможные результаты работы над случаем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0,585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0,876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67031111"/>
                  </a:ext>
                </a:extLst>
              </a:tr>
              <a:tr h="60277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07  Супервизор помог мне почувствовать уверенность в моей эффективности и профессиональных возможностях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0,676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0,872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3999925"/>
                  </a:ext>
                </a:extLst>
              </a:tr>
              <a:tr h="40240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08  Стало понятно, что не только мне было бы сложно работать с данным случаем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0,688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0,870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0866308"/>
                  </a:ext>
                </a:extLst>
              </a:tr>
              <a:tr h="161965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09  Ушли тревога и беспокойство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0,407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0,888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9240272"/>
                  </a:ext>
                </a:extLst>
              </a:tr>
              <a:tr h="2821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10  Следующая после супервизии сессия прошла успешно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0,674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0,870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11050216"/>
                  </a:ext>
                </a:extLst>
              </a:tr>
              <a:tr h="20203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</a:rPr>
                        <a:t>11  Случай был завершен успешно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0,638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0,873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5884755"/>
                  </a:ext>
                </a:extLst>
              </a:tr>
              <a:tr h="2821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12  Повысилось профессиональное мастерство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0,537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</a:rPr>
                        <a:t>0,879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0285551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083709" y="560438"/>
          <a:ext cx="6029633" cy="62271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67981">
                  <a:extLst>
                    <a:ext uri="{9D8B030D-6E8A-4147-A177-3AD203B41FA5}">
                      <a16:colId xmlns:a16="http://schemas.microsoft.com/office/drawing/2014/main" xmlns="" val="362396856"/>
                    </a:ext>
                  </a:extLst>
                </a:gridCol>
                <a:gridCol w="744598">
                  <a:extLst>
                    <a:ext uri="{9D8B030D-6E8A-4147-A177-3AD203B41FA5}">
                      <a16:colId xmlns:a16="http://schemas.microsoft.com/office/drawing/2014/main" xmlns="" val="2898997538"/>
                    </a:ext>
                  </a:extLst>
                </a:gridCol>
                <a:gridCol w="917054">
                  <a:extLst>
                    <a:ext uri="{9D8B030D-6E8A-4147-A177-3AD203B41FA5}">
                      <a16:colId xmlns:a16="http://schemas.microsoft.com/office/drawing/2014/main" xmlns="" val="2699712185"/>
                    </a:ext>
                  </a:extLst>
                </a:gridCol>
              </a:tblGrid>
              <a:tr h="216677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effectLst/>
                        </a:rPr>
                        <a:t>Шкала:  Неудачная </a:t>
                      </a:r>
                      <a:r>
                        <a:rPr lang="ru-RU" sz="1600" b="1" u="none" strike="noStrike" dirty="0" err="1">
                          <a:effectLst/>
                        </a:rPr>
                        <a:t>супервизия</a:t>
                      </a:r>
                      <a:r>
                        <a:rPr lang="ru-RU" sz="1600" b="1" u="none" strike="noStrike" dirty="0">
                          <a:effectLst/>
                        </a:rPr>
                        <a:t> (блок 8)</a:t>
                      </a:r>
                      <a:r>
                        <a:rPr lang="ru-RU" sz="1600" u="none" strike="noStrike" dirty="0">
                          <a:effectLst/>
                        </a:rPr>
                        <a:t>, α = 0,939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42608496"/>
                  </a:ext>
                </a:extLst>
              </a:tr>
              <a:tr h="202038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</a:rPr>
                        <a:t>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</a:rPr>
                        <a:t>Корреляция пункта со шкалой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</a:rPr>
                        <a:t>α </a:t>
                      </a:r>
                      <a:r>
                        <a:rPr lang="ru-RU" sz="1300" u="none" strike="noStrike" dirty="0" err="1">
                          <a:effectLst/>
                        </a:rPr>
                        <a:t>Кронбаха</a:t>
                      </a:r>
                      <a:r>
                        <a:rPr lang="ru-RU" sz="1300" u="none" strike="noStrike" dirty="0">
                          <a:effectLst/>
                        </a:rPr>
                        <a:t>, если пункт удален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/>
                </a:tc>
                <a:extLst>
                  <a:ext uri="{0D108BD9-81ED-4DB2-BD59-A6C34878D82A}">
                    <a16:rowId xmlns:a16="http://schemas.microsoft.com/office/drawing/2014/main" xmlns="" val="50593080"/>
                  </a:ext>
                </a:extLst>
              </a:tr>
              <a:tr h="2821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01  супервизор был слишком напористый, директивный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0,434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0,942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099136463"/>
                  </a:ext>
                </a:extLst>
              </a:tr>
              <a:tr h="32225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02  Супервизор пытался меня «лечить», вел себя как мой психотерапевт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0,750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0,933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4107515778"/>
                  </a:ext>
                </a:extLst>
              </a:tr>
              <a:tr h="48255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03  Супервизор не соблюдал мои личные границы: задавал вопросы, не имеющие отношения к делу, задавал личные вопросы и т.п.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0,793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0,931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4093779852"/>
                  </a:ext>
                </a:extLst>
              </a:tr>
              <a:tr h="20203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04  Супервизор критиковал меня неконструктивно, давал оценочные суждения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0,834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0,930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053661270"/>
                  </a:ext>
                </a:extLst>
              </a:tr>
              <a:tr h="310965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05  Еще больше опустились руки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0,862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0,929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040313659"/>
                  </a:ext>
                </a:extLst>
              </a:tr>
              <a:tr h="589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06  Осталось невнятное впечатление от рекомендаций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0,759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0,933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367031111"/>
                  </a:ext>
                </a:extLst>
              </a:tr>
              <a:tr h="25027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07  Кажется, всем все ясно, кроме меня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0,841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0,930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493999925"/>
                  </a:ext>
                </a:extLst>
              </a:tr>
              <a:tr h="40240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08  Предложенное видение случая не вызвало согласия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0,641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0,937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470866308"/>
                  </a:ext>
                </a:extLst>
              </a:tr>
              <a:tr h="161965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09  Еще меньше хочется работать над случаем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0,716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0,934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19240272"/>
                  </a:ext>
                </a:extLst>
              </a:tr>
              <a:tr h="2821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  После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супервизии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возникло ощущение, что я работаю непрофессионально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0,936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111050216"/>
                  </a:ext>
                </a:extLst>
              </a:tr>
              <a:tr h="20203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  Было очень некомфортно обсуждать свои ошибки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0,935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625884755"/>
                  </a:ext>
                </a:extLst>
              </a:tr>
              <a:tr h="2821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  Критики было больше, чем поддержки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0,935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3028555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59418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6689" y="117987"/>
            <a:ext cx="10515600" cy="58010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Результаты корреляционного анализа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3288" y="943900"/>
          <a:ext cx="11582402" cy="50779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505182">
                  <a:extLst>
                    <a:ext uri="{9D8B030D-6E8A-4147-A177-3AD203B41FA5}">
                      <a16:colId xmlns:a16="http://schemas.microsoft.com/office/drawing/2014/main" xmlns="" val="688560715"/>
                    </a:ext>
                  </a:extLst>
                </a:gridCol>
                <a:gridCol w="1269305">
                  <a:extLst>
                    <a:ext uri="{9D8B030D-6E8A-4147-A177-3AD203B41FA5}">
                      <a16:colId xmlns:a16="http://schemas.microsoft.com/office/drawing/2014/main" xmlns="" val="963150936"/>
                    </a:ext>
                  </a:extLst>
                </a:gridCol>
                <a:gridCol w="1269305">
                  <a:extLst>
                    <a:ext uri="{9D8B030D-6E8A-4147-A177-3AD203B41FA5}">
                      <a16:colId xmlns:a16="http://schemas.microsoft.com/office/drawing/2014/main" xmlns="" val="2808548849"/>
                    </a:ext>
                  </a:extLst>
                </a:gridCol>
                <a:gridCol w="1269305">
                  <a:extLst>
                    <a:ext uri="{9D8B030D-6E8A-4147-A177-3AD203B41FA5}">
                      <a16:colId xmlns:a16="http://schemas.microsoft.com/office/drawing/2014/main" xmlns="" val="1604062721"/>
                    </a:ext>
                  </a:extLst>
                </a:gridCol>
                <a:gridCol w="1269305">
                  <a:extLst>
                    <a:ext uri="{9D8B030D-6E8A-4147-A177-3AD203B41FA5}">
                      <a16:colId xmlns:a16="http://schemas.microsoft.com/office/drawing/2014/main" xmlns="" val="49065620"/>
                    </a:ext>
                  </a:extLst>
                </a:gridCol>
              </a:tblGrid>
              <a:tr h="857330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Успешность </a:t>
                      </a:r>
                      <a:r>
                        <a:rPr lang="ru-RU" sz="2500" u="none" strike="noStrike" dirty="0" err="1">
                          <a:effectLst/>
                        </a:rPr>
                        <a:t>супервизии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 err="1">
                          <a:effectLst/>
                        </a:rPr>
                        <a:t>Неуспешность</a:t>
                      </a:r>
                      <a:r>
                        <a:rPr lang="ru-RU" sz="2500" u="none" strike="noStrike" dirty="0">
                          <a:effectLst/>
                        </a:rPr>
                        <a:t> </a:t>
                      </a:r>
                      <a:r>
                        <a:rPr lang="ru-RU" sz="2500" u="none" strike="noStrike" dirty="0" err="1">
                          <a:effectLst/>
                        </a:rPr>
                        <a:t>супервизии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52530908"/>
                  </a:ext>
                </a:extLst>
              </a:tr>
              <a:tr h="420860"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i="1" u="none" strike="noStrike" dirty="0">
                          <a:effectLst/>
                        </a:rPr>
                        <a:t>r</a:t>
                      </a:r>
                      <a:endParaRPr lang="en-US" sz="25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р-значение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i="1" u="none" strike="noStrike" dirty="0">
                          <a:effectLst/>
                        </a:rPr>
                        <a:t>r</a:t>
                      </a:r>
                      <a:endParaRPr lang="en-US" sz="25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р-значение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35222509"/>
                  </a:ext>
                </a:extLst>
              </a:tr>
              <a:tr h="570271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3000" b="1" i="1" u="none" strike="noStrike" dirty="0">
                          <a:effectLst/>
                        </a:rPr>
                        <a:t>Образ </a:t>
                      </a:r>
                      <a:r>
                        <a:rPr lang="ru-RU" sz="3000" b="1" i="1" u="none" strike="noStrike" dirty="0" err="1">
                          <a:effectLst/>
                        </a:rPr>
                        <a:t>супервизии</a:t>
                      </a:r>
                      <a:endParaRPr lang="ru-RU" sz="30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892445198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Понимание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1" u="none" strike="noStrike" dirty="0">
                          <a:effectLst/>
                        </a:rPr>
                        <a:t>   0,604   </a:t>
                      </a:r>
                      <a:endParaRPr lang="ru-RU" sz="2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   0,000   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   0,196   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0,219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78556330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Критика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0,147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0,358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-  0,213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0,180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9960211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Профессиональное мастерство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1" u="none" strike="noStrike" dirty="0">
                          <a:effectLst/>
                        </a:rPr>
                        <a:t>   0,302   </a:t>
                      </a:r>
                      <a:endParaRPr lang="ru-RU" sz="2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0,055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0,165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0,303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6599938"/>
                  </a:ext>
                </a:extLst>
              </a:tr>
              <a:tr h="605052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3000" b="1" i="1" u="none" strike="noStrike" dirty="0">
                          <a:effectLst/>
                        </a:rPr>
                        <a:t>Образ супервизора</a:t>
                      </a:r>
                      <a:endParaRPr lang="ru-RU" sz="30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126741904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Понимающий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0,208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0,191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-  0,050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0,757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25076028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Технократический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-  0,030   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0,851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0,102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   0,526   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0577577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>
                          <a:effectLst/>
                        </a:rPr>
                        <a:t>Практический профессионал</a:t>
                      </a:r>
                      <a:endParaRPr lang="ru-RU" sz="2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   </a:t>
                      </a:r>
                      <a:r>
                        <a:rPr lang="ru-RU" sz="2500" b="1" u="none" strike="noStrike" dirty="0">
                          <a:effectLst/>
                        </a:rPr>
                        <a:t>0,291 </a:t>
                      </a:r>
                      <a:r>
                        <a:rPr lang="ru-RU" sz="2500" u="none" strike="noStrike" dirty="0">
                          <a:effectLst/>
                        </a:rPr>
                        <a:t>  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   0,065   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   0,191   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dirty="0">
                          <a:effectLst/>
                        </a:rPr>
                        <a:t>   0,232   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8613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1121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287" y="194990"/>
            <a:ext cx="11265311" cy="5801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/>
              <a:t>Сопоставление групп «опытных» и «неопытных» </a:t>
            </a:r>
            <a:br>
              <a:rPr lang="ru-RU" sz="3200" b="1" dirty="0"/>
            </a:br>
            <a:r>
              <a:rPr lang="ru-RU" sz="3200" b="1" dirty="0"/>
              <a:t>(значимые различия)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13287" y="1349828"/>
          <a:ext cx="7586056" cy="48430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40726">
                  <a:extLst>
                    <a:ext uri="{9D8B030D-6E8A-4147-A177-3AD203B41FA5}">
                      <a16:colId xmlns:a16="http://schemas.microsoft.com/office/drawing/2014/main" xmlns="" val="688560715"/>
                    </a:ext>
                  </a:extLst>
                </a:gridCol>
                <a:gridCol w="1665170">
                  <a:extLst>
                    <a:ext uri="{9D8B030D-6E8A-4147-A177-3AD203B41FA5}">
                      <a16:colId xmlns:a16="http://schemas.microsoft.com/office/drawing/2014/main" xmlns="" val="963150936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xmlns="" val="1604062721"/>
                    </a:ext>
                  </a:extLst>
                </a:gridCol>
              </a:tblGrid>
              <a:tr h="906309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Неопытные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>
                          <a:effectLst/>
                        </a:rPr>
                        <a:t>Опытные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2530908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i="1" u="none" strike="noStrike" dirty="0">
                          <a:effectLst/>
                        </a:rPr>
                        <a:t>Образ </a:t>
                      </a:r>
                      <a:r>
                        <a:rPr lang="ru-RU" sz="2800" b="1" i="1" u="none" strike="noStrike" dirty="0" err="1">
                          <a:effectLst/>
                        </a:rPr>
                        <a:t>супервизии</a:t>
                      </a:r>
                      <a:endParaRPr lang="ru-RU" sz="28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70" marR="1670" marT="167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746515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marL="0" indent="722313" algn="l" fontAlgn="b"/>
                      <a:r>
                        <a:rPr lang="ru-RU" sz="2500" u="none" strike="noStrike" dirty="0">
                          <a:effectLst/>
                        </a:rPr>
                        <a:t>Критика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u="none" strike="noStrike" dirty="0">
                          <a:effectLst/>
                        </a:rPr>
                        <a:t>-0,453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b="1" u="none" strike="noStrike" dirty="0">
                          <a:effectLst/>
                        </a:rPr>
                        <a:t>0,639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9960211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u="none" strike="noStrike" dirty="0">
                          <a:effectLst/>
                        </a:rPr>
                        <a:t>Образ супервизора</a:t>
                      </a:r>
                      <a:endParaRPr lang="ru-RU" sz="24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41334060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marL="0" indent="722313" algn="l" fontAlgn="b"/>
                      <a:r>
                        <a:rPr lang="ru-RU" sz="2500" u="none" strike="noStrike" dirty="0">
                          <a:effectLst/>
                        </a:rPr>
                        <a:t>Понимающий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b="1" u="none" strike="noStrike" dirty="0">
                          <a:effectLst/>
                        </a:rPr>
                        <a:t>0,316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u="none" strike="noStrike" dirty="0">
                          <a:effectLst/>
                        </a:rPr>
                        <a:t>-0,446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25076028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1" i="1" u="none" strike="noStrike" dirty="0" err="1">
                          <a:effectLst/>
                        </a:rPr>
                        <a:t>Неуспешность</a:t>
                      </a:r>
                      <a:r>
                        <a:rPr lang="ru-RU" sz="2500" b="1" i="1" u="none" strike="noStrike" dirty="0">
                          <a:effectLst/>
                        </a:rPr>
                        <a:t> </a:t>
                      </a:r>
                      <a:r>
                        <a:rPr lang="ru-RU" sz="2500" b="1" i="1" u="none" strike="noStrike" dirty="0" err="1">
                          <a:effectLst/>
                        </a:rPr>
                        <a:t>супервизии</a:t>
                      </a:r>
                      <a:endParaRPr lang="ru-RU" sz="25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u="none" strike="noStrike" dirty="0">
                          <a:effectLst/>
                        </a:rPr>
                        <a:t>-0,323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b="1" u="none" strike="noStrike" dirty="0">
                          <a:effectLst/>
                        </a:rPr>
                        <a:t>0,456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0577577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1" i="1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Переживание в деятельности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9772569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marL="0" indent="722313" algn="l" fontAlgn="b"/>
                      <a:r>
                        <a:rPr lang="ru-RU" sz="2500" u="none" strike="noStrike" dirty="0">
                          <a:effectLst/>
                        </a:rPr>
                        <a:t>Пустота:</a:t>
                      </a:r>
                      <a:r>
                        <a:rPr lang="ru-RU" sz="2500" u="none" strike="noStrike" baseline="0" dirty="0">
                          <a:effectLst/>
                        </a:rPr>
                        <a:t> работа или учеба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b="1" u="none" strike="noStrike" dirty="0">
                          <a:effectLst/>
                        </a:rPr>
                        <a:t>2,056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u="none" strike="noStrike" dirty="0">
                          <a:effectLst/>
                        </a:rPr>
                        <a:t>1,490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8613926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1" i="1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Рефлексия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5766185"/>
                  </a:ext>
                </a:extLst>
              </a:tr>
              <a:tr h="437413">
                <a:tc>
                  <a:txBody>
                    <a:bodyPr/>
                    <a:lstStyle/>
                    <a:p>
                      <a:pPr marL="0" indent="722313" algn="l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Системная</a:t>
                      </a: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u="none" strike="noStrike" dirty="0">
                          <a:effectLst/>
                        </a:rPr>
                        <a:t>3,354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400" b="1" u="none" strike="noStrike" dirty="0">
                          <a:effectLst/>
                        </a:rPr>
                        <a:t>3,711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251945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53703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Различия в корреляциях по группам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79714" y="2046513"/>
          <a:ext cx="10820399" cy="38970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15000">
                  <a:extLst>
                    <a:ext uri="{9D8B030D-6E8A-4147-A177-3AD203B41FA5}">
                      <a16:colId xmlns:a16="http://schemas.microsoft.com/office/drawing/2014/main" xmlns="" val="931307814"/>
                    </a:ext>
                  </a:extLst>
                </a:gridCol>
                <a:gridCol w="2754086">
                  <a:extLst>
                    <a:ext uri="{9D8B030D-6E8A-4147-A177-3AD203B41FA5}">
                      <a16:colId xmlns:a16="http://schemas.microsoft.com/office/drawing/2014/main" xmlns="" val="2762092993"/>
                    </a:ext>
                  </a:extLst>
                </a:gridCol>
                <a:gridCol w="2351313">
                  <a:extLst>
                    <a:ext uri="{9D8B030D-6E8A-4147-A177-3AD203B41FA5}">
                      <a16:colId xmlns:a16="http://schemas.microsoft.com/office/drawing/2014/main" xmlns="" val="3978700606"/>
                    </a:ext>
                  </a:extLst>
                </a:gridCol>
              </a:tblGrid>
              <a:tr h="1702781"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 dirty="0">
                          <a:effectLst/>
                        </a:rPr>
                        <a:t> 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>
                          <a:effectLst/>
                        </a:rPr>
                        <a:t>Успешность супервизии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>
                          <a:effectLst/>
                        </a:rPr>
                        <a:t>Неуспешность супервизии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6014683"/>
                  </a:ext>
                </a:extLst>
              </a:tr>
              <a:tr h="438861"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b="1" i="1" u="none" strike="noStrike" dirty="0">
                          <a:effectLst/>
                        </a:rPr>
                        <a:t>Образ </a:t>
                      </a:r>
                      <a:r>
                        <a:rPr lang="ru-RU" sz="2800" b="1" i="1" u="none" strike="noStrike" dirty="0" err="1">
                          <a:effectLst/>
                        </a:rPr>
                        <a:t>супервизии</a:t>
                      </a:r>
                      <a:endParaRPr lang="ru-RU" sz="28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12694706"/>
                  </a:ext>
                </a:extLst>
              </a:tr>
              <a:tr h="438861">
                <a:tc>
                  <a:txBody>
                    <a:bodyPr/>
                    <a:lstStyle/>
                    <a:p>
                      <a:pPr marL="0" indent="719138" algn="l" fontAlgn="b"/>
                      <a:r>
                        <a:rPr lang="ru-RU" sz="2800" u="none" strike="noStrike" dirty="0">
                          <a:effectLst/>
                        </a:rPr>
                        <a:t>Понимание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>
                          <a:effectLst/>
                        </a:rPr>
                        <a:t> Все 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24866949"/>
                  </a:ext>
                </a:extLst>
              </a:tr>
              <a:tr h="438861">
                <a:tc>
                  <a:txBody>
                    <a:bodyPr/>
                    <a:lstStyle/>
                    <a:p>
                      <a:pPr marL="0" indent="719138" algn="l" fontAlgn="b"/>
                      <a:r>
                        <a:rPr lang="ru-RU" sz="2800" u="none" strike="noStrike" dirty="0">
                          <a:effectLst/>
                        </a:rPr>
                        <a:t>Профессиональное мастерство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 dirty="0">
                          <a:effectLst/>
                        </a:rPr>
                        <a:t> Опытные 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>
                          <a:effectLst/>
                        </a:rPr>
                        <a:t> Опытные 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3982625"/>
                  </a:ext>
                </a:extLst>
              </a:tr>
              <a:tr h="438861"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b="1" i="1" u="none" strike="noStrike" dirty="0">
                          <a:effectLst/>
                        </a:rPr>
                        <a:t>Образ супервизора</a:t>
                      </a:r>
                      <a:endParaRPr lang="ru-RU" sz="28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90312134"/>
                  </a:ext>
                </a:extLst>
              </a:tr>
              <a:tr h="438861">
                <a:tc>
                  <a:txBody>
                    <a:bodyPr/>
                    <a:lstStyle/>
                    <a:p>
                      <a:pPr marL="0" indent="719138" algn="l" fontAlgn="b"/>
                      <a:r>
                        <a:rPr lang="ru-RU" sz="2800" u="none" strike="noStrike" dirty="0">
                          <a:effectLst/>
                        </a:rPr>
                        <a:t>Практический профессионал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 dirty="0">
                          <a:effectLst/>
                        </a:rPr>
                        <a:t> Неопытные 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49063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53344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244" y="277707"/>
            <a:ext cx="11837469" cy="6305039"/>
          </a:xfrm>
          <a:prstGeom prst="rect">
            <a:avLst/>
          </a:prstGeom>
        </p:spPr>
      </p:pic>
      <p:sp>
        <p:nvSpPr>
          <p:cNvPr id="50" name="Прямоугольник 49"/>
          <p:cNvSpPr/>
          <p:nvPr/>
        </p:nvSpPr>
        <p:spPr>
          <a:xfrm>
            <a:off x="6498994" y="253154"/>
            <a:ext cx="55297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1 и 2: Смысл &gt; Удовольствие = Усилие &gt; Пустота,</a:t>
            </a:r>
          </a:p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3: Все различаются </a:t>
            </a:r>
            <a:endParaRPr lang="ru-RU" dirty="0"/>
          </a:p>
        </p:txBody>
      </p:sp>
      <p:sp>
        <p:nvSpPr>
          <p:cNvPr id="51" name="Овал 50"/>
          <p:cNvSpPr/>
          <p:nvPr/>
        </p:nvSpPr>
        <p:spPr>
          <a:xfrm>
            <a:off x="2002971" y="253154"/>
            <a:ext cx="413658" cy="130350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4735286" y="416439"/>
            <a:ext cx="413658" cy="130350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7587343" y="1428810"/>
            <a:ext cx="413657" cy="36657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9304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9353988"/>
              </p:ext>
            </p:extLst>
          </p:nvPr>
        </p:nvGraphicFramePr>
        <p:xfrm>
          <a:off x="250369" y="668237"/>
          <a:ext cx="10996751" cy="3714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912">
                  <a:extLst>
                    <a:ext uri="{9D8B030D-6E8A-4147-A177-3AD203B41FA5}">
                      <a16:colId xmlns:a16="http://schemas.microsoft.com/office/drawing/2014/main" xmlns="" val="2022524270"/>
                    </a:ext>
                  </a:extLst>
                </a:gridCol>
                <a:gridCol w="730572">
                  <a:extLst>
                    <a:ext uri="{9D8B030D-6E8A-4147-A177-3AD203B41FA5}">
                      <a16:colId xmlns:a16="http://schemas.microsoft.com/office/drawing/2014/main" xmlns="" val="3871436909"/>
                    </a:ext>
                  </a:extLst>
                </a:gridCol>
                <a:gridCol w="1409696">
                  <a:extLst>
                    <a:ext uri="{9D8B030D-6E8A-4147-A177-3AD203B41FA5}">
                      <a16:colId xmlns:a16="http://schemas.microsoft.com/office/drawing/2014/main" xmlns="" val="1068990025"/>
                    </a:ext>
                  </a:extLst>
                </a:gridCol>
                <a:gridCol w="761441">
                  <a:extLst>
                    <a:ext uri="{9D8B030D-6E8A-4147-A177-3AD203B41FA5}">
                      <a16:colId xmlns:a16="http://schemas.microsoft.com/office/drawing/2014/main" xmlns="" val="3047893491"/>
                    </a:ext>
                  </a:extLst>
                </a:gridCol>
                <a:gridCol w="1481725">
                  <a:extLst>
                    <a:ext uri="{9D8B030D-6E8A-4147-A177-3AD203B41FA5}">
                      <a16:colId xmlns:a16="http://schemas.microsoft.com/office/drawing/2014/main" xmlns="" val="3214212678"/>
                    </a:ext>
                  </a:extLst>
                </a:gridCol>
                <a:gridCol w="771732">
                  <a:extLst>
                    <a:ext uri="{9D8B030D-6E8A-4147-A177-3AD203B41FA5}">
                      <a16:colId xmlns:a16="http://schemas.microsoft.com/office/drawing/2014/main" xmlns="" val="198459168"/>
                    </a:ext>
                  </a:extLst>
                </a:gridCol>
                <a:gridCol w="1502305">
                  <a:extLst>
                    <a:ext uri="{9D8B030D-6E8A-4147-A177-3AD203B41FA5}">
                      <a16:colId xmlns:a16="http://schemas.microsoft.com/office/drawing/2014/main" xmlns="" val="4289158085"/>
                    </a:ext>
                  </a:extLst>
                </a:gridCol>
                <a:gridCol w="936368">
                  <a:extLst>
                    <a:ext uri="{9D8B030D-6E8A-4147-A177-3AD203B41FA5}">
                      <a16:colId xmlns:a16="http://schemas.microsoft.com/office/drawing/2014/main" xmlns="" val="3863578421"/>
                    </a:ext>
                  </a:extLst>
                </a:gridCol>
              </a:tblGrid>
              <a:tr h="615950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 err="1">
                          <a:effectLst/>
                        </a:rPr>
                        <a:t>Супервизия</a:t>
                      </a:r>
                      <a:r>
                        <a:rPr lang="ru-RU" sz="2000" u="none" strike="noStrike" dirty="0">
                          <a:effectLst/>
                        </a:rPr>
                        <a:t>: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Работа или учеба: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Времяпрепровождение с целью отдохнуть: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64319554"/>
                  </a:ext>
                </a:extLst>
              </a:tr>
              <a:tr h="615950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Смысл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Удовольствие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Смысл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Удовольствие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Смысл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Удовольствие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Пустота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672323784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1" u="none" strike="noStrike" dirty="0">
                          <a:effectLst/>
                        </a:rPr>
                        <a:t>Образ </a:t>
                      </a:r>
                      <a:r>
                        <a:rPr lang="ru-RU" sz="2000" b="1" i="1" u="none" strike="noStrike" dirty="0" err="1">
                          <a:effectLst/>
                        </a:rPr>
                        <a:t>супервизии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5395798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marL="0" indent="358775" algn="l" fontAlgn="b"/>
                      <a:r>
                        <a:rPr lang="ru-RU" sz="2000" u="none" strike="noStrike" dirty="0">
                          <a:effectLst/>
                        </a:rPr>
                        <a:t>Понимание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0,348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0,377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-0,439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580894768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1" u="none" strike="noStrike" dirty="0">
                          <a:effectLst/>
                        </a:rPr>
                        <a:t>Образ супервизора</a:t>
                      </a:r>
                      <a:endParaRPr lang="ru-RU" sz="20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457417703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marL="358775" indent="0" algn="l" fontAlgn="b"/>
                      <a:r>
                        <a:rPr lang="ru-RU" sz="2000" u="none" strike="noStrike" dirty="0">
                          <a:effectLst/>
                        </a:rPr>
                        <a:t>Технократический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0,366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847578320"/>
                  </a:ext>
                </a:extLst>
              </a:tr>
              <a:tr h="615950">
                <a:tc>
                  <a:txBody>
                    <a:bodyPr/>
                    <a:lstStyle/>
                    <a:p>
                      <a:pPr marL="358775" indent="0" algn="l" fontAlgn="b"/>
                      <a:r>
                        <a:rPr lang="ru-RU" sz="2000" u="none" strike="noStrike" dirty="0">
                          <a:effectLst/>
                        </a:rPr>
                        <a:t>Практический профессионал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0,450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0,447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0,441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0,364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758811812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38871130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Успешность </a:t>
                      </a:r>
                      <a:r>
                        <a:rPr lang="ru-RU" sz="2000" u="none" strike="noStrike" dirty="0" err="1">
                          <a:effectLst/>
                        </a:rPr>
                        <a:t>супервизии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0,342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0,514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0,314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0,343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0,369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0,375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-0,413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861446282"/>
                  </a:ext>
                </a:extLst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567461" y="88136"/>
            <a:ext cx="10515600" cy="58010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/>
              <a:t>Результаты корреляционного анализа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125917"/>
              </p:ext>
            </p:extLst>
          </p:nvPr>
        </p:nvGraphicFramePr>
        <p:xfrm>
          <a:off x="331470" y="4049484"/>
          <a:ext cx="10915651" cy="2776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96164">
                  <a:extLst>
                    <a:ext uri="{9D8B030D-6E8A-4147-A177-3AD203B41FA5}">
                      <a16:colId xmlns:a16="http://schemas.microsoft.com/office/drawing/2014/main" xmlns="" val="1111324891"/>
                    </a:ext>
                  </a:extLst>
                </a:gridCol>
                <a:gridCol w="1155730">
                  <a:extLst>
                    <a:ext uri="{9D8B030D-6E8A-4147-A177-3AD203B41FA5}">
                      <a16:colId xmlns:a16="http://schemas.microsoft.com/office/drawing/2014/main" xmlns="" val="3478835467"/>
                    </a:ext>
                  </a:extLst>
                </a:gridCol>
                <a:gridCol w="1500422">
                  <a:extLst>
                    <a:ext uri="{9D8B030D-6E8A-4147-A177-3AD203B41FA5}">
                      <a16:colId xmlns:a16="http://schemas.microsoft.com/office/drawing/2014/main" xmlns="" val="869811785"/>
                    </a:ext>
                  </a:extLst>
                </a:gridCol>
                <a:gridCol w="1490283">
                  <a:extLst>
                    <a:ext uri="{9D8B030D-6E8A-4147-A177-3AD203B41FA5}">
                      <a16:colId xmlns:a16="http://schemas.microsoft.com/office/drawing/2014/main" xmlns="" val="2579561448"/>
                    </a:ext>
                  </a:extLst>
                </a:gridCol>
                <a:gridCol w="1173052">
                  <a:extLst>
                    <a:ext uri="{9D8B030D-6E8A-4147-A177-3AD203B41FA5}">
                      <a16:colId xmlns:a16="http://schemas.microsoft.com/office/drawing/2014/main" xmlns="" val="530066375"/>
                    </a:ext>
                  </a:extLst>
                </a:gridCol>
              </a:tblGrid>
              <a:tr h="308958"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Все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Неопытные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Опытные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59404180"/>
                  </a:ext>
                </a:extLst>
              </a:tr>
              <a:tr h="611610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Системная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Интроспекция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Интроспекция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Системная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18519001"/>
                  </a:ext>
                </a:extLst>
              </a:tr>
              <a:tr h="308958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 err="1">
                          <a:effectLst/>
                        </a:rPr>
                        <a:t>Супервизия</a:t>
                      </a:r>
                      <a:r>
                        <a:rPr lang="ru-RU" sz="2000" u="none" strike="noStrike" dirty="0">
                          <a:effectLst/>
                        </a:rPr>
                        <a:t>: Пустота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-0,324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5309644"/>
                  </a:ext>
                </a:extLst>
              </a:tr>
              <a:tr h="308958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Работа или учеба: Усилие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0,393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0,465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18156961"/>
                  </a:ext>
                </a:extLst>
              </a:tr>
              <a:tr h="611610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Времяпрепровождение с целью отдохнуть: Удовольствие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-0,418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42382502"/>
                  </a:ext>
                </a:extLst>
              </a:tr>
              <a:tr h="611610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Времяпрепровождение с целью отдохнуть: Усилие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0,571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5159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5733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тандартная">
      <a:dk1>
        <a:sysClr val="windowText" lastClr="000000"/>
      </a:dk1>
      <a:lt1>
        <a:sysClr val="window" lastClr="D5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D5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4777</TotalTime>
  <Words>2713</Words>
  <Application>Microsoft Office PowerPoint</Application>
  <PresentationFormat>Произвольный</PresentationFormat>
  <Paragraphs>532</Paragraphs>
  <Slides>39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Соседство</vt:lpstr>
      <vt:lpstr>«Хорошая и плохая супервизия:  диалог супервизора и супервизанта»</vt:lpstr>
      <vt:lpstr>План доклада: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Гипотеза исследования</vt:lpstr>
      <vt:lpstr>Состав выборки</vt:lpstr>
      <vt:lpstr>Методики исследования</vt:lpstr>
      <vt:lpstr>Анкета для супервизанта Анкета для супервизора</vt:lpstr>
      <vt:lpstr>Анкета</vt:lpstr>
      <vt:lpstr>Анкета</vt:lpstr>
      <vt:lpstr>Анкета</vt:lpstr>
      <vt:lpstr>Анкета</vt:lpstr>
      <vt:lpstr>Анкета</vt:lpstr>
      <vt:lpstr>Анкета</vt:lpstr>
      <vt:lpstr>Анкета</vt:lpstr>
      <vt:lpstr>Дифференциальный Тест Рефлексии  (Д.А. Леонтьев, Е.Н. Осин)</vt:lpstr>
      <vt:lpstr>Методика «Переживание в деятельности» (Д.А. Леонтьев)</vt:lpstr>
      <vt:lpstr>Презентация PowerPoint</vt:lpstr>
      <vt:lpstr>Блок 5. Я хотел(а) бы получить от супервизии</vt:lpstr>
      <vt:lpstr>Блок 6.  Я хотел(а) бы, чтобы мой супервизор:</vt:lpstr>
      <vt:lpstr>Шкалы: состав и надежность-согласованность</vt:lpstr>
      <vt:lpstr>Результаты корреляционного анализа</vt:lpstr>
      <vt:lpstr>Сопоставление групп «опытных» и «неопытных»  (значимые различия)</vt:lpstr>
      <vt:lpstr>Различия в корреляциях по группам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sasha</cp:lastModifiedBy>
  <cp:revision>70</cp:revision>
  <dcterms:created xsi:type="dcterms:W3CDTF">2020-09-09T13:36:11Z</dcterms:created>
  <dcterms:modified xsi:type="dcterms:W3CDTF">2020-12-21T11:14:45Z</dcterms:modified>
</cp:coreProperties>
</file>