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4798" r:id="rId2"/>
    <p:sldMasterId id="2147484817" r:id="rId3"/>
    <p:sldMasterId id="2147484892" r:id="rId4"/>
  </p:sldMasterIdLst>
  <p:notesMasterIdLst>
    <p:notesMasterId r:id="rId33"/>
  </p:notesMasterIdLst>
  <p:handoutMasterIdLst>
    <p:handoutMasterId r:id="rId34"/>
  </p:handoutMasterIdLst>
  <p:sldIdLst>
    <p:sldId id="680" r:id="rId5"/>
    <p:sldId id="681" r:id="rId6"/>
    <p:sldId id="769" r:id="rId7"/>
    <p:sldId id="820" r:id="rId8"/>
    <p:sldId id="789" r:id="rId9"/>
    <p:sldId id="780" r:id="rId10"/>
    <p:sldId id="817" r:id="rId11"/>
    <p:sldId id="827" r:id="rId12"/>
    <p:sldId id="806" r:id="rId13"/>
    <p:sldId id="841" r:id="rId14"/>
    <p:sldId id="819" r:id="rId15"/>
    <p:sldId id="823" r:id="rId16"/>
    <p:sldId id="839" r:id="rId17"/>
    <p:sldId id="836" r:id="rId18"/>
    <p:sldId id="824" r:id="rId19"/>
    <p:sldId id="825" r:id="rId20"/>
    <p:sldId id="837" r:id="rId21"/>
    <p:sldId id="838" r:id="rId22"/>
    <p:sldId id="832" r:id="rId23"/>
    <p:sldId id="821" r:id="rId24"/>
    <p:sldId id="834" r:id="rId25"/>
    <p:sldId id="830" r:id="rId26"/>
    <p:sldId id="831" r:id="rId27"/>
    <p:sldId id="818" r:id="rId28"/>
    <p:sldId id="828" r:id="rId29"/>
    <p:sldId id="822" r:id="rId30"/>
    <p:sldId id="840" r:id="rId31"/>
    <p:sldId id="842" r:id="rId32"/>
  </p:sldIdLst>
  <p:sldSz cx="9906000" cy="6858000" type="A4"/>
  <p:notesSz cx="7104063" cy="102346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147">
          <p15:clr>
            <a:srgbClr val="A4A3A4"/>
          </p15:clr>
        </p15:guide>
        <p15:guide id="2" pos="409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225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fonina, Polina" initials="AP" lastIdx="4" clrIdx="0"/>
  <p:cmAuthor id="2" name="Streltsova, Liliya" initials="SL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CB33F"/>
    <a:srgbClr val="925135"/>
    <a:srgbClr val="F3901D"/>
    <a:srgbClr val="FB9705"/>
    <a:srgbClr val="FF0000"/>
    <a:srgbClr val="FBB161"/>
    <a:srgbClr val="7C3520"/>
    <a:srgbClr val="B88B73"/>
    <a:srgbClr val="82C836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234" autoAdjust="0"/>
    <p:restoredTop sz="89346" autoAdjust="0"/>
  </p:normalViewPr>
  <p:slideViewPr>
    <p:cSldViewPr snapToGrid="0" showGuides="1">
      <p:cViewPr>
        <p:scale>
          <a:sx n="82" d="100"/>
          <a:sy n="82" d="100"/>
        </p:scale>
        <p:origin x="120" y="150"/>
      </p:cViewPr>
      <p:guideLst>
        <p:guide orient="horz" pos="1147"/>
        <p:guide pos="409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79" d="100"/>
          <a:sy n="79" d="100"/>
        </p:scale>
        <p:origin x="3989" y="91"/>
      </p:cViewPr>
      <p:guideLst>
        <p:guide orient="horz" pos="3225"/>
        <p:guide pos="223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694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26" tIns="47963" rIns="95926" bIns="47963" numCol="1" anchor="t" anchorCtr="0" compatLnSpc="1">
            <a:prstTxWarp prst="textNoShape">
              <a:avLst/>
            </a:prstTxWarp>
          </a:bodyPr>
          <a:lstStyle>
            <a:lvl1pPr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4677" y="0"/>
            <a:ext cx="3077694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26" tIns="47963" rIns="95926" bIns="47963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59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694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26" tIns="47963" rIns="95926" bIns="47963" numCol="1" anchor="b" anchorCtr="0" compatLnSpc="1">
            <a:prstTxWarp prst="textNoShape">
              <a:avLst/>
            </a:prstTxWarp>
          </a:bodyPr>
          <a:lstStyle>
            <a:lvl1pPr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59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4677" y="9722392"/>
            <a:ext cx="3077694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26" tIns="47963" rIns="95926" bIns="47963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4F54AABD-B33A-45E4-A231-6BC021A700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36981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694" cy="510585"/>
          </a:xfrm>
          <a:prstGeom prst="rect">
            <a:avLst/>
          </a:prstGeom>
        </p:spPr>
        <p:txBody>
          <a:bodyPr vert="horz" lIns="95926" tIns="47963" rIns="95926" bIns="47963" rtlCol="0"/>
          <a:lstStyle>
            <a:lvl1pPr algn="l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4677" y="0"/>
            <a:ext cx="3077694" cy="510585"/>
          </a:xfrm>
          <a:prstGeom prst="rect">
            <a:avLst/>
          </a:prstGeom>
        </p:spPr>
        <p:txBody>
          <a:bodyPr vert="horz" lIns="95926" tIns="47963" rIns="95926" bIns="47963" rtlCol="0"/>
          <a:lstStyle>
            <a:lvl1pPr algn="r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617CD6D3-2E2D-4CC9-A8BC-AD9C85622A1A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82638" y="769938"/>
            <a:ext cx="5538787" cy="3835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926" tIns="47963" rIns="95926" bIns="47963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1929" y="4860378"/>
            <a:ext cx="5680206" cy="4605085"/>
          </a:xfrm>
          <a:prstGeom prst="rect">
            <a:avLst/>
          </a:prstGeom>
        </p:spPr>
        <p:txBody>
          <a:bodyPr vert="horz" lIns="95926" tIns="47963" rIns="95926" bIns="47963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2392"/>
            <a:ext cx="3077694" cy="510585"/>
          </a:xfrm>
          <a:prstGeom prst="rect">
            <a:avLst/>
          </a:prstGeom>
        </p:spPr>
        <p:txBody>
          <a:bodyPr vert="horz" lIns="95926" tIns="47963" rIns="95926" bIns="47963" rtlCol="0" anchor="b"/>
          <a:lstStyle>
            <a:lvl1pPr algn="l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677" y="9722392"/>
            <a:ext cx="3077694" cy="510585"/>
          </a:xfrm>
          <a:prstGeom prst="rect">
            <a:avLst/>
          </a:prstGeom>
        </p:spPr>
        <p:txBody>
          <a:bodyPr vert="horz" lIns="95926" tIns="47963" rIns="95926" bIns="47963" rtlCol="0" anchor="b"/>
          <a:lstStyle>
            <a:lvl1pPr algn="r">
              <a:defRPr sz="13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FFC9C4AA-D20F-4022-8EFC-F4F99DE8C8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6843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90C916-B6E9-47D4-AC26-5952CB338B18}" type="slidenum">
              <a:rPr lang="ru-RU" altLang="ru-RU" smtClean="0">
                <a:latin typeface="Arial" charset="0"/>
                <a:ea typeface="ＭＳ Ｐゴシック" pitchFamily="4" charset="-128"/>
              </a:rPr>
              <a:pPr/>
              <a:t>28</a:t>
            </a:fld>
            <a:endParaRPr lang="ru-RU" altLang="ru-RU" smtClean="0">
              <a:latin typeface="Arial" charset="0"/>
              <a:ea typeface="ＭＳ Ｐゴシック" pitchFamily="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59959" y="2936272"/>
            <a:ext cx="7171712" cy="1371600"/>
          </a:xfrm>
        </p:spPr>
        <p:txBody>
          <a:bodyPr/>
          <a:lstStyle>
            <a:lvl1pPr algn="ctr">
              <a:defRPr sz="44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59959" y="5328755"/>
            <a:ext cx="7162800" cy="609600"/>
          </a:xfrm>
        </p:spPr>
        <p:txBody>
          <a:bodyPr anchor="ctr"/>
          <a:lstStyle>
            <a:lvl1pPr marL="0" indent="0" algn="r">
              <a:spcBef>
                <a:spcPct val="85000"/>
              </a:spcBef>
              <a:spcAft>
                <a:spcPct val="85000"/>
              </a:spcAft>
              <a:buNone/>
              <a:defRPr sz="2400">
                <a:solidFill>
                  <a:srgbClr val="7C3520"/>
                </a:solidFill>
                <a:latin typeface="+mj-lt"/>
              </a:defRPr>
            </a:lvl1pPr>
          </a:lstStyle>
          <a:p>
            <a:r>
              <a:rPr lang="ru-RU" dirty="0"/>
              <a:t>Образец подзаголовка</a:t>
            </a:r>
          </a:p>
        </p:txBody>
      </p:sp>
      <p:pic>
        <p:nvPicPr>
          <p:cNvPr id="6" name="Picture 2" descr="new_logo узкое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565" y="0"/>
            <a:ext cx="2794376" cy="3312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36818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4" y="1441824"/>
            <a:ext cx="8712200" cy="4952252"/>
          </a:xfrm>
        </p:spPr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869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255"/>
            <a:ext cx="2300352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3" y="1482166"/>
            <a:ext cx="8712200" cy="4817782"/>
          </a:xfrm>
        </p:spPr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854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6252"/>
            <a:ext cx="2300352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3" y="1426268"/>
            <a:ext cx="8712200" cy="4886419"/>
          </a:xfrm>
        </p:spPr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379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2321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6" y="5785640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229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4" y="5778916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35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84" y="6044419"/>
            <a:ext cx="1499616" cy="78028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801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3882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5313" y="1461994"/>
            <a:ext cx="4268786" cy="485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6498" y="1461994"/>
            <a:ext cx="4291013" cy="485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98337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1479175"/>
            <a:ext cx="5943600" cy="32483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055701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653" y="206189"/>
            <a:ext cx="7834313" cy="97155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59653" y="1502336"/>
            <a:ext cx="3840163" cy="481105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52216" y="1502335"/>
            <a:ext cx="3841750" cy="24962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52216" y="3815324"/>
            <a:ext cx="3841750" cy="249807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30998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46206" y="199465"/>
            <a:ext cx="7834313" cy="97155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9994" y="1475441"/>
            <a:ext cx="3840163" cy="248279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92557" y="1475441"/>
            <a:ext cx="3841750" cy="248279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99994" y="3788430"/>
            <a:ext cx="3840163" cy="24846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92557" y="3788430"/>
            <a:ext cx="3841750" cy="24846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8771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14716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1714195" y="3105708"/>
            <a:ext cx="6477611" cy="971550"/>
          </a:xfrm>
        </p:spPr>
        <p:txBody>
          <a:bodyPr/>
          <a:lstStyle>
            <a:lvl1pPr algn="ctr"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Будем рады сотрудничеству!</a:t>
            </a:r>
          </a:p>
        </p:txBody>
      </p:sp>
      <p:pic>
        <p:nvPicPr>
          <p:cNvPr id="6" name="Picture 2" descr="new_logo узкое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801" y="12159"/>
            <a:ext cx="2794376" cy="3312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48334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59959" y="2936272"/>
            <a:ext cx="7171712" cy="1371600"/>
          </a:xfrm>
        </p:spPr>
        <p:txBody>
          <a:bodyPr/>
          <a:lstStyle>
            <a:lvl1pPr algn="ctr">
              <a:defRPr sz="44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59959" y="5328755"/>
            <a:ext cx="7162800" cy="609600"/>
          </a:xfrm>
        </p:spPr>
        <p:txBody>
          <a:bodyPr anchor="ctr"/>
          <a:lstStyle>
            <a:lvl1pPr marL="0" indent="0" algn="r">
              <a:spcBef>
                <a:spcPct val="85000"/>
              </a:spcBef>
              <a:spcAft>
                <a:spcPct val="85000"/>
              </a:spcAft>
              <a:buNone/>
              <a:defRPr sz="2400">
                <a:solidFill>
                  <a:srgbClr val="7C3520"/>
                </a:solidFill>
                <a:latin typeface="+mj-lt"/>
              </a:defRPr>
            </a:lvl1pPr>
          </a:lstStyle>
          <a:p>
            <a:r>
              <a:rPr lang="ru-RU" dirty="0"/>
              <a:t>Образец подзаголовка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000" y="13442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24204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5286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255"/>
            <a:ext cx="2300352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16955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6252"/>
            <a:ext cx="2300352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2540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6" y="5785640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02722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4" y="5778916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241128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84" y="6044419"/>
            <a:ext cx="1499616" cy="78028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204949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76" y="6724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11484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5316" y="1448547"/>
            <a:ext cx="4268786" cy="485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6501" y="1448547"/>
            <a:ext cx="4291013" cy="485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22320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1479175"/>
            <a:ext cx="5943600" cy="32483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55418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653" y="206189"/>
            <a:ext cx="7834313" cy="97155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59653" y="1502336"/>
            <a:ext cx="3840163" cy="481105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52216" y="1502335"/>
            <a:ext cx="3841750" cy="24962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52216" y="3815324"/>
            <a:ext cx="3841750" cy="249807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75285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46206" y="199465"/>
            <a:ext cx="7834313" cy="97155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9994" y="1475441"/>
            <a:ext cx="3840163" cy="248279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92557" y="1475441"/>
            <a:ext cx="3841750" cy="248279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99994" y="3788430"/>
            <a:ext cx="3840163" cy="24846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92557" y="3788430"/>
            <a:ext cx="3841750" cy="24846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702222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46855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1714195" y="3105708"/>
            <a:ext cx="6477611" cy="971550"/>
          </a:xfrm>
        </p:spPr>
        <p:txBody>
          <a:bodyPr/>
          <a:lstStyle>
            <a:lvl1pPr algn="ctr"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Будем рады сотрудничеству!</a:t>
            </a: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276" y="6724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33191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4" y="1441824"/>
            <a:ext cx="8712200" cy="4952252"/>
          </a:xfrm>
        </p:spPr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86987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147164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1714195" y="3105708"/>
            <a:ext cx="6477611" cy="971550"/>
          </a:xfrm>
        </p:spPr>
        <p:txBody>
          <a:bodyPr/>
          <a:lstStyle>
            <a:lvl1pPr algn="ctr"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Будем рады сотрудничеству!</a:t>
            </a:r>
          </a:p>
        </p:txBody>
      </p:sp>
      <p:pic>
        <p:nvPicPr>
          <p:cNvPr id="6" name="Picture 2" descr="new_logo узкое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801" y="12159"/>
            <a:ext cx="2794376" cy="3312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483348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1477358" y="2747963"/>
            <a:ext cx="783174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7357" y="4146073"/>
            <a:ext cx="7831743" cy="609600"/>
          </a:xfrm>
        </p:spPr>
        <p:txBody>
          <a:bodyPr anchor="ctr"/>
          <a:lstStyle>
            <a:lvl1pPr marL="0" indent="0">
              <a:spcBef>
                <a:spcPct val="85000"/>
              </a:spcBef>
              <a:spcAft>
                <a:spcPct val="85000"/>
              </a:spcAft>
              <a:buNone/>
              <a:defRPr sz="2000">
                <a:solidFill>
                  <a:srgbClr val="800000"/>
                </a:solidFill>
              </a:defRPr>
            </a:lvl1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26099399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646" y="368300"/>
            <a:ext cx="8692454" cy="971550"/>
          </a:xfrm>
        </p:spPr>
        <p:txBody>
          <a:bodyPr/>
          <a:lstStyle>
            <a:lvl1pPr>
              <a:defRPr sz="3000">
                <a:solidFill>
                  <a:srgbClr val="08B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12" y="1665288"/>
            <a:ext cx="8701087" cy="4500562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pic>
        <p:nvPicPr>
          <p:cNvPr id="10" name="Picture 2" descr="Y:\Charity\Coordination\корпоративные цвета\logo new\logo-Deti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022" y="30949"/>
            <a:ext cx="554977" cy="5549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8623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Y:\Charity\Coordination\корпоративные цвета\logo new\logo-Deti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022" y="30949"/>
            <a:ext cx="554977" cy="5549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04867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85900" y="2698596"/>
            <a:ext cx="78232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4195255"/>
            <a:ext cx="7823200" cy="504904"/>
          </a:xfrm>
        </p:spPr>
        <p:txBody>
          <a:bodyPr/>
          <a:lstStyle>
            <a:lvl1pPr marL="0" indent="0" algn="l">
              <a:buFont typeface="Wingdings" panose="05000000000000000000" pitchFamily="2" charset="2"/>
              <a:buNone/>
              <a:defRPr sz="2000">
                <a:solidFill>
                  <a:srgbClr val="800000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ru-RU" dirty="0"/>
          </a:p>
        </p:txBody>
      </p:sp>
      <p:pic>
        <p:nvPicPr>
          <p:cNvPr id="4" name="Picture 2" descr="Y:\Charity\Coordination\корпоративные цвета\logo new\logo-Deti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484" y="683931"/>
            <a:ext cx="1974929" cy="19749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456601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5315" y="1663700"/>
            <a:ext cx="4268786" cy="4475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6500" y="1663700"/>
            <a:ext cx="4291013" cy="4475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47326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84" y="6044419"/>
            <a:ext cx="1499616" cy="78028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4" y="381000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394213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6252"/>
            <a:ext cx="2300352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3" y="1426268"/>
            <a:ext cx="8712200" cy="4886419"/>
          </a:xfrm>
        </p:spPr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379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476132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4" y="5778916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934776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716" y="5785640"/>
            <a:ext cx="2156851" cy="1080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  <a:lvl2pPr>
              <a:defRPr>
                <a:latin typeface="+mj-lt"/>
                <a:cs typeface="Arial" panose="020B0604020202020204" pitchFamily="34" charset="0"/>
              </a:defRPr>
            </a:lvl2pPr>
            <a:lvl3pPr>
              <a:defRPr>
                <a:latin typeface="+mj-lt"/>
                <a:cs typeface="Arial" panose="020B0604020202020204" pitchFamily="34" charset="0"/>
              </a:defRPr>
            </a:lvl3pPr>
            <a:lvl4pPr>
              <a:defRPr>
                <a:latin typeface="+mj-lt"/>
                <a:cs typeface="Arial" panose="020B0604020202020204" pitchFamily="34" charset="0"/>
              </a:defRPr>
            </a:lvl4pPr>
            <a:lvl5pPr>
              <a:defRPr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198225"/>
            <a:ext cx="7834583" cy="971550"/>
          </a:xfrm>
        </p:spPr>
        <p:txBody>
          <a:bodyPr/>
          <a:lstStyle>
            <a:lvl1pPr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79577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468555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1714195" y="3105708"/>
            <a:ext cx="6477611" cy="971550"/>
          </a:xfrm>
        </p:spPr>
        <p:txBody>
          <a:bodyPr/>
          <a:lstStyle>
            <a:lvl1pPr algn="ctr">
              <a:defRPr sz="3200">
                <a:solidFill>
                  <a:srgbClr val="6CB33F"/>
                </a:solidFill>
                <a:latin typeface="+mj-lt"/>
              </a:defRPr>
            </a:lvl1pPr>
          </a:lstStyle>
          <a:p>
            <a:r>
              <a:rPr lang="ru-RU" dirty="0"/>
              <a:t>Будем рады сотрудничеству!</a:t>
            </a: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276" y="6724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33191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77850" y="1371600"/>
            <a:ext cx="8505952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77850" y="3228536"/>
            <a:ext cx="8509254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548" y="1316736"/>
            <a:ext cx="84201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4548" y="2704664"/>
            <a:ext cx="84201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855248"/>
            <a:ext cx="4376870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032111" y="1859758"/>
            <a:ext cx="4378590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95300" y="2514600"/>
            <a:ext cx="437687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514600"/>
            <a:ext cx="437859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9795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514352"/>
            <a:ext cx="29718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42950" y="1676400"/>
            <a:ext cx="29718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872971" y="1676400"/>
            <a:ext cx="5537729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429566" y="1108077"/>
            <a:ext cx="569595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671145" y="5359769"/>
            <a:ext cx="168402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400" y="1176997"/>
            <a:ext cx="2397252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0400" y="2828785"/>
            <a:ext cx="239395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50300" y="6356351"/>
            <a:ext cx="660400" cy="365125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776276" y="1199517"/>
            <a:ext cx="500253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0319" y="5816600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746625" y="6219826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914402"/>
            <a:ext cx="222885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914402"/>
            <a:ext cx="652145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12111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2950" y="3053953"/>
            <a:ext cx="8420100" cy="750094"/>
          </a:xfrm>
        </p:spPr>
        <p:txBody>
          <a:bodyPr anchor="b"/>
          <a:lstStyle>
            <a:lvl1pPr marL="0" indent="0" algn="ctr">
              <a:buNone/>
              <a:defRPr sz="4400" b="1">
                <a:solidFill>
                  <a:srgbClr val="6CB33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468555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37675" y="593367"/>
            <a:ext cx="923065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37675" y="1536633"/>
            <a:ext cx="923065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178496" y="6217623"/>
            <a:ext cx="594425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95313" y="198225"/>
            <a:ext cx="87122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5313" y="1461994"/>
            <a:ext cx="8712200" cy="488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33363" y="6348413"/>
            <a:ext cx="361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fld id="{2C3FFD37-7717-48BA-BE1D-747842D62FFA}" type="slidenum">
              <a:rPr lang="ru-RU" altLang="ru-RU" sz="1400">
                <a:solidFill>
                  <a:schemeClr val="bg1"/>
                </a:solidFill>
                <a:latin typeface="Franklin Gothic Medium" pitchFamily="34" charset="0"/>
              </a:rPr>
              <a:pPr eaLnBrk="1" hangingPunct="1">
                <a:defRPr/>
              </a:pPr>
              <a:t>‹#›</a:t>
            </a:fld>
            <a:endParaRPr lang="ru-RU" altLang="ru-RU" sz="140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90" r:id="rId1"/>
    <p:sldLayoutId id="2147484776" r:id="rId2"/>
    <p:sldLayoutId id="2147484797" r:id="rId3"/>
    <p:sldLayoutId id="2147484792" r:id="rId4"/>
    <p:sldLayoutId id="2147484793" r:id="rId5"/>
    <p:sldLayoutId id="2147484795" r:id="rId6"/>
    <p:sldLayoutId id="2147484796" r:id="rId7"/>
    <p:sldLayoutId id="2147484778" r:id="rId8"/>
    <p:sldLayoutId id="2147484813" r:id="rId9"/>
    <p:sldLayoutId id="2147484814" r:id="rId10"/>
    <p:sldLayoutId id="2147484815" r:id="rId11"/>
    <p:sldLayoutId id="2147484777" r:id="rId12"/>
    <p:sldLayoutId id="2147484791" r:id="rId13"/>
    <p:sldLayoutId id="2147484828" r:id="rId14"/>
    <p:sldLayoutId id="2147484850" r:id="rId15"/>
    <p:sldLayoutId id="2147484851" r:id="rId16"/>
    <p:sldLayoutId id="2147484852" r:id="rId17"/>
  </p:sldLayoutIdLst>
  <p:hf hdr="0" ftr="0" dt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200" b="1" baseline="0">
          <a:solidFill>
            <a:srgbClr val="6CB33F"/>
          </a:solidFill>
          <a:effectLst/>
          <a:latin typeface="+mj-lt"/>
          <a:ea typeface="ＭＳ Ｐゴシック" pitchFamily="-112" charset="-128"/>
          <a:cs typeface="Arial" panose="020B0604020202020204" pitchFamily="34" charset="0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9pPr>
    </p:titleStyle>
    <p:bodyStyle>
      <a:lvl1pPr marL="6350" indent="-63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•"/>
        <a:defRPr sz="28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1pPr>
      <a:lvl2pPr marL="742950" indent="-2857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•"/>
        <a:defRPr sz="20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2pPr>
      <a:lvl3pPr marL="11430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24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3pPr>
      <a:lvl4pPr marL="16002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16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4pPr>
      <a:lvl5pPr marL="20574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5pPr>
      <a:lvl6pPr marL="25146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6pPr>
      <a:lvl7pPr marL="29718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7pPr>
      <a:lvl8pPr marL="34290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8pPr>
      <a:lvl9pPr marL="38862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95314" y="198225"/>
            <a:ext cx="87122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5314" y="1511053"/>
            <a:ext cx="8712200" cy="4748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33363" y="6348413"/>
            <a:ext cx="361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fld id="{2C3FFD37-7717-48BA-BE1D-747842D62FFA}" type="slidenum">
              <a:rPr lang="ru-RU" altLang="ru-RU" sz="1400">
                <a:solidFill>
                  <a:schemeClr val="bg1"/>
                </a:solidFill>
                <a:latin typeface="Franklin Gothic Medium" pitchFamily="34" charset="0"/>
              </a:rPr>
              <a:pPr eaLnBrk="1" hangingPunct="1">
                <a:defRPr/>
              </a:pPr>
              <a:t>‹#›</a:t>
            </a:fld>
            <a:endParaRPr lang="ru-RU" altLang="ru-RU" sz="140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000" y="0"/>
            <a:ext cx="1368000" cy="136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59021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2" r:id="rId1"/>
    <p:sldLayoutId id="2147484800" r:id="rId2"/>
    <p:sldLayoutId id="2147484801" r:id="rId3"/>
    <p:sldLayoutId id="2147484802" r:id="rId4"/>
    <p:sldLayoutId id="2147484803" r:id="rId5"/>
    <p:sldLayoutId id="2147484804" r:id="rId6"/>
    <p:sldLayoutId id="2147484805" r:id="rId7"/>
    <p:sldLayoutId id="2147484806" r:id="rId8"/>
    <p:sldLayoutId id="2147484809" r:id="rId9"/>
    <p:sldLayoutId id="2147484810" r:id="rId10"/>
    <p:sldLayoutId id="2147484811" r:id="rId11"/>
    <p:sldLayoutId id="2147484807" r:id="rId12"/>
    <p:sldLayoutId id="2147484808" r:id="rId13"/>
    <p:sldLayoutId id="2147484847" r:id="rId14"/>
    <p:sldLayoutId id="2147484848" r:id="rId15"/>
    <p:sldLayoutId id="2147484849" r:id="rId16"/>
    <p:sldLayoutId id="2147484842" r:id="rId17"/>
    <p:sldLayoutId id="2147484843" r:id="rId18"/>
    <p:sldLayoutId id="2147484846" r:id="rId19"/>
  </p:sldLayoutIdLst>
  <p:hf hdr="0" ftr="0" dt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200" b="1" baseline="0">
          <a:solidFill>
            <a:srgbClr val="6CB33F"/>
          </a:solidFill>
          <a:effectLst/>
          <a:latin typeface="+mj-lt"/>
          <a:ea typeface="ＭＳ Ｐゴシック" pitchFamily="-112" charset="-128"/>
          <a:cs typeface="Arial" panose="020B0604020202020204" pitchFamily="34" charset="0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  <a:ea typeface="ＭＳ Ｐゴシック" pitchFamily="-112" charset="-128"/>
          <a:cs typeface="ＭＳ Ｐゴシック" pitchFamily="-112" charset="-128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9pPr>
    </p:titleStyle>
    <p:bodyStyle>
      <a:lvl1pPr marL="6350" indent="-63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•"/>
        <a:defRPr sz="28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1pPr>
      <a:lvl2pPr marL="742950" indent="-2857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•"/>
        <a:defRPr sz="20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2pPr>
      <a:lvl3pPr marL="11430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24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3pPr>
      <a:lvl4pPr marL="16002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16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4pPr>
      <a:lvl5pPr marL="20574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rgbClr val="7A4C37"/>
          </a:solidFill>
          <a:latin typeface="+mj-lt"/>
          <a:ea typeface="ＭＳ Ｐゴシック" pitchFamily="-112" charset="-128"/>
          <a:cs typeface="Arial" panose="020B0604020202020204" pitchFamily="34" charset="0"/>
        </a:defRPr>
      </a:lvl5pPr>
      <a:lvl6pPr marL="25146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6pPr>
      <a:lvl7pPr marL="29718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7pPr>
      <a:lvl8pPr marL="34290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8pPr>
      <a:lvl9pPr marL="38862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6646" y="381000"/>
            <a:ext cx="8690867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6646" y="1663700"/>
            <a:ext cx="8690867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5676900" y="6324600"/>
            <a:ext cx="3352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60000"/>
              </a:lnSpc>
              <a:defRPr/>
            </a:pPr>
            <a:r>
              <a:rPr lang="ru-RU" dirty="0">
                <a:solidFill>
                  <a:srgbClr val="000000"/>
                </a:solidFill>
                <a:ea typeface="+mn-ea"/>
              </a:rPr>
              <a:t> </a:t>
            </a:r>
          </a:p>
        </p:txBody>
      </p:sp>
      <p:pic>
        <p:nvPicPr>
          <p:cNvPr id="10" name="Picture 2" descr="Y:\Charity\Coordination\корпоративные цвета\logo new\logo-Deti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022" y="30949"/>
            <a:ext cx="554977" cy="5549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31994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8" r:id="rId1"/>
    <p:sldLayoutId id="2147484819" r:id="rId2"/>
    <p:sldLayoutId id="2147484820" r:id="rId3"/>
    <p:sldLayoutId id="2147484821" r:id="rId4"/>
    <p:sldLayoutId id="2147484822" r:id="rId5"/>
    <p:sldLayoutId id="2147484823" r:id="rId6"/>
    <p:sldLayoutId id="2147484824" r:id="rId7"/>
    <p:sldLayoutId id="2147484825" r:id="rId8"/>
    <p:sldLayoutId id="2147484826" r:id="rId9"/>
    <p:sldLayoutId id="2147484853" r:id="rId10"/>
    <p:sldLayoutId id="2147484854" r:id="rId11"/>
    <p:sldLayoutId id="2147484855" r:id="rId12"/>
    <p:sldLayoutId id="2147484856" r:id="rId13"/>
    <p:sldLayoutId id="2147484857" r:id="rId14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dt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08B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8BBC00"/>
          </a:solidFill>
          <a:latin typeface="Franklin Gothic Medium" pitchFamily="34" charset="0"/>
        </a:defRPr>
      </a:lvl9pPr>
    </p:titleStyle>
    <p:bodyStyle>
      <a:lvl1pPr marL="6350" indent="-63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lr>
          <a:srgbClr val="00B050"/>
        </a:buClr>
        <a:buFont typeface="Wingdings" panose="05000000000000000000" pitchFamily="2" charset="2"/>
        <a:buChar char="§"/>
        <a:defRPr sz="28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lr>
          <a:srgbClr val="00B050"/>
        </a:buClr>
        <a:buFont typeface="Wingdings" panose="05000000000000000000" pitchFamily="2" charset="2"/>
        <a:buChar char="§"/>
        <a:defRPr sz="2000">
          <a:solidFill>
            <a:schemeClr val="tx1">
              <a:lumMod val="65000"/>
              <a:lumOff val="35000"/>
            </a:schemeClr>
          </a:solidFill>
          <a:latin typeface="+mn-lt"/>
        </a:defRPr>
      </a:lvl2pPr>
      <a:lvl3pPr marL="11430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lr>
          <a:srgbClr val="00B050"/>
        </a:buClr>
        <a:buChar char="–"/>
        <a:defRPr sz="2400">
          <a:solidFill>
            <a:schemeClr val="tx1">
              <a:lumMod val="65000"/>
              <a:lumOff val="35000"/>
            </a:schemeClr>
          </a:solidFill>
          <a:latin typeface="+mn-lt"/>
        </a:defRPr>
      </a:lvl3pPr>
      <a:lvl4pPr marL="16002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lr>
          <a:srgbClr val="00B050"/>
        </a:buClr>
        <a:buChar char="–"/>
        <a:defRPr sz="1600">
          <a:solidFill>
            <a:schemeClr val="tx1">
              <a:lumMod val="65000"/>
              <a:lumOff val="35000"/>
            </a:schemeClr>
          </a:solidFill>
          <a:latin typeface="+mn-lt"/>
        </a:defRPr>
      </a:lvl4pPr>
      <a:lvl5pPr marL="2057400" indent="-228600" algn="l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Clr>
          <a:srgbClr val="08B000"/>
        </a:buClr>
        <a:buChar char="–"/>
        <a:defRPr sz="1400">
          <a:solidFill>
            <a:schemeClr val="tx1">
              <a:lumMod val="65000"/>
              <a:lumOff val="35000"/>
            </a:schemeClr>
          </a:solidFill>
          <a:latin typeface="+mn-lt"/>
        </a:defRPr>
      </a:lvl5pPr>
      <a:lvl6pPr marL="25146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6pPr>
      <a:lvl7pPr marL="29718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7pPr>
      <a:lvl8pPr marL="34290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8pPr>
      <a:lvl9pPr marL="3886200" indent="-228600" algn="l" rtl="0" fontAlgn="base">
        <a:lnSpc>
          <a:spcPct val="85000"/>
        </a:lnSpc>
        <a:spcBef>
          <a:spcPct val="50000"/>
        </a:spcBef>
        <a:spcAft>
          <a:spcPct val="0"/>
        </a:spcAft>
        <a:buChar char="–"/>
        <a:defRPr sz="14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3120">
          <p15:clr>
            <a:srgbClr val="F26B43"/>
          </p15:clr>
        </p15:guide>
        <p15:guide id="3" pos="376">
          <p15:clr>
            <a:srgbClr val="F26B43"/>
          </p15:clr>
        </p15:guide>
        <p15:guide id="4" pos="5864">
          <p15:clr>
            <a:srgbClr val="F26B43"/>
          </p15:clr>
        </p15:guide>
        <p15:guide id="5" pos="920">
          <p15:clr>
            <a:srgbClr val="F26B43"/>
          </p15:clr>
        </p15:guide>
        <p15:guide id="6" orient="horz" pos="232">
          <p15:clr>
            <a:srgbClr val="F26B43"/>
          </p15:clr>
        </p15:guide>
        <p15:guide id="7" orient="horz" pos="1049">
          <p15:clr>
            <a:srgbClr val="F26B43"/>
          </p15:clr>
        </p15:guide>
        <p15:guide id="8" orient="horz" pos="3884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0319" y="-7144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746625" y="-7144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95300" y="1935480"/>
            <a:ext cx="89154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3/23/2021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889250" y="6356351"/>
            <a:ext cx="36322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585200" y="6356351"/>
            <a:ext cx="8255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20602" y="202408"/>
            <a:ext cx="9945594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3" r:id="rId1"/>
    <p:sldLayoutId id="2147484894" r:id="rId2"/>
    <p:sldLayoutId id="2147484895" r:id="rId3"/>
    <p:sldLayoutId id="2147484896" r:id="rId4"/>
    <p:sldLayoutId id="2147484897" r:id="rId5"/>
    <p:sldLayoutId id="2147484898" r:id="rId6"/>
    <p:sldLayoutId id="2147484899" r:id="rId7"/>
    <p:sldLayoutId id="2147484900" r:id="rId8"/>
    <p:sldLayoutId id="2147484901" r:id="rId9"/>
    <p:sldLayoutId id="2147484902" r:id="rId10"/>
    <p:sldLayoutId id="2147484903" r:id="rId11"/>
    <p:sldLayoutId id="2147484904" r:id="rId12"/>
    <p:sldLayoutId id="2147484905" r:id="rId13"/>
    <p:sldLayoutId id="2147484908" r:id="rId14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dsskills.org/" TargetMode="External"/><Relationship Id="rId2" Type="http://schemas.openxmlformats.org/officeDocument/2006/relationships/hyperlink" Target="http://sno.mgppu.ru/" TargetMode="External"/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open?id=1o_Zhuxhb8pitn-iVsI0UW3RnDhssLHht" TargetMode="External"/><Relationship Id="rId2" Type="http://schemas.openxmlformats.org/officeDocument/2006/relationships/hyperlink" Target="https://drive.google.com/open?id=1T9k5uaosXttvM2CHBCJMsbRuClm19aus" TargetMode="External"/><Relationship Id="rId1" Type="http://schemas.openxmlformats.org/officeDocument/2006/relationships/slideLayout" Target="../slideLayouts/slideLayout5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52.xml"/><Relationship Id="rId1" Type="http://schemas.openxmlformats.org/officeDocument/2006/relationships/vmlDrawing" Target="../drawings/vmlDrawing1.v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tuPqNiilyZg" TargetMode="External"/><Relationship Id="rId1" Type="http://schemas.openxmlformats.org/officeDocument/2006/relationships/slideLayout" Target="../slideLayouts/slideLayout5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hyperlink" Target="mailto:fjurpsy@mail.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Relationship Id="rId6" Type="http://schemas.openxmlformats.org/officeDocument/2006/relationships/hyperlink" Target="http://sno.mgppu.ru/" TargetMode="External"/><Relationship Id="rId5" Type="http://schemas.openxmlformats.org/officeDocument/2006/relationships/hyperlink" Target="http://jp.mgppu.ru/" TargetMode="Externa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5423" y="1302604"/>
            <a:ext cx="8915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/>
              <a:t>Описание практики </a:t>
            </a:r>
            <a:br>
              <a:rPr lang="ru-RU" sz="4800" dirty="0" smtClean="0"/>
            </a:br>
            <a:endParaRPr lang="ru-RU" sz="4800" dirty="0"/>
          </a:p>
        </p:txBody>
      </p:sp>
      <p:sp>
        <p:nvSpPr>
          <p:cNvPr id="5" name="Подзаголовок 4"/>
          <p:cNvSpPr>
            <a:spLocks noGrp="1"/>
          </p:cNvSpPr>
          <p:nvPr>
            <p:ph idx="1"/>
          </p:nvPr>
        </p:nvSpPr>
        <p:spPr>
          <a:xfrm>
            <a:off x="511926" y="2078182"/>
            <a:ext cx="8915400" cy="30327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+mj-lt"/>
              </a:rPr>
              <a:t>«Умелый класс»: 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+mj-lt"/>
              </a:rPr>
              <a:t>психолого-педагогическая технология профилактики эмоциональных и поведенческих проблем детей посредством освоения ими  социальных навыков</a:t>
            </a:r>
            <a:endParaRPr lang="ru-RU" sz="32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646649" y="5154892"/>
            <a:ext cx="3376711" cy="1503602"/>
          </a:xfrm>
          <a:prstGeom prst="rect">
            <a:avLst/>
          </a:prstGeom>
        </p:spPr>
      </p:pic>
      <p:pic>
        <p:nvPicPr>
          <p:cNvPr id="7" name="Content Placeholder 3" descr="МГППУ_ЛОГО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508094" y="5249881"/>
            <a:ext cx="3104940" cy="13845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3612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4929" y="0"/>
            <a:ext cx="8915400" cy="1143000"/>
          </a:xfrm>
        </p:spPr>
        <p:txBody>
          <a:bodyPr/>
          <a:lstStyle/>
          <a:p>
            <a:r>
              <a:rPr lang="ru-RU" sz="4800" dirty="0" smtClean="0"/>
              <a:t>Общая информация</a:t>
            </a:r>
            <a:endParaRPr lang="ru-RU" sz="48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45176" y="1187333"/>
            <a:ext cx="8915400" cy="5670667"/>
          </a:xfrm>
        </p:spPr>
        <p:txBody>
          <a:bodyPr>
            <a:normAutofit fontScale="92500" lnSpcReduction="10000"/>
          </a:bodyPr>
          <a:lstStyle/>
          <a:p>
            <a:r>
              <a:rPr lang="ru-RU" sz="2100" dirty="0" smtClean="0"/>
              <a:t>Практика  осуществляется в рамках экспериментально-исследовательских проектов  кафедры юридической психологии и права ФГБОУ ВО МГППУ с начала 2019 г. </a:t>
            </a:r>
          </a:p>
          <a:p>
            <a:r>
              <a:rPr lang="ru-RU" sz="2000" dirty="0" smtClean="0"/>
              <a:t>Инициатива, участие в разработке программы апробации, мониторинг и сопровождение: СНО международная площадка  Студенческого научного общества СНО  Факультета юридической психологии МГППУ. Сайт: 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sno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mgppu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000" b="1" i="1" dirty="0" smtClean="0"/>
              <a:t>Технология апробирована и внедряется  на более чем 50 площадках (классах, группах) в школах, ДОУ, СРЦ, ПМСЦ и др. в </a:t>
            </a:r>
            <a:r>
              <a:rPr lang="ru-RU" sz="2000" b="1" dirty="0" smtClean="0"/>
              <a:t>8 регионах</a:t>
            </a:r>
            <a:r>
              <a:rPr lang="ru-RU" sz="2000" dirty="0" smtClean="0"/>
              <a:t> России.</a:t>
            </a:r>
          </a:p>
          <a:p>
            <a:pPr algn="just"/>
            <a:r>
              <a:rPr lang="ru-RU" sz="2000" dirty="0" smtClean="0"/>
              <a:t>Пилотаж   на территории России методики </a:t>
            </a:r>
            <a:r>
              <a:rPr lang="ru-RU" sz="2000" dirty="0" err="1" smtClean="0"/>
              <a:t>Skilful</a:t>
            </a:r>
            <a:r>
              <a:rPr lang="ru-RU" sz="2000" dirty="0" smtClean="0"/>
              <a:t> </a:t>
            </a:r>
            <a:r>
              <a:rPr lang="ru-RU" sz="2000" dirty="0" err="1" smtClean="0"/>
              <a:t>Class</a:t>
            </a:r>
            <a:r>
              <a:rPr lang="ru-RU" sz="2000" dirty="0" smtClean="0"/>
              <a:t>  Б.Фурмана  (Финляндия) и  ее  российской модификации  в рамках соглашения с </a:t>
            </a:r>
            <a:r>
              <a:rPr lang="ru-RU" sz="2000" dirty="0" err="1" smtClean="0"/>
              <a:t>Helsinki</a:t>
            </a:r>
            <a:r>
              <a:rPr lang="ru-RU" sz="2000" dirty="0" smtClean="0"/>
              <a:t> </a:t>
            </a:r>
            <a:r>
              <a:rPr lang="ru-RU" sz="2000" dirty="0" err="1" smtClean="0"/>
              <a:t>Brief</a:t>
            </a:r>
            <a:r>
              <a:rPr lang="ru-RU" sz="2000" dirty="0" smtClean="0"/>
              <a:t> </a:t>
            </a:r>
            <a:r>
              <a:rPr lang="ru-RU" sz="2000" dirty="0" err="1" smtClean="0"/>
              <a:t>Therapy</a:t>
            </a:r>
            <a:r>
              <a:rPr lang="ru-RU" sz="2000" dirty="0" smtClean="0"/>
              <a:t> </a:t>
            </a:r>
            <a:r>
              <a:rPr lang="ru-RU" sz="2000" dirty="0" err="1" smtClean="0"/>
              <a:t>Institute</a:t>
            </a:r>
            <a:r>
              <a:rPr lang="ru-RU" sz="2000" dirty="0" smtClean="0"/>
              <a:t> </a:t>
            </a:r>
            <a:r>
              <a:rPr lang="en-US" sz="2000" b="1" u="sng" dirty="0" smtClean="0">
                <a:hlinkClick r:id="rId3"/>
              </a:rPr>
              <a:t>http</a:t>
            </a:r>
            <a:r>
              <a:rPr lang="ru-RU" sz="2000" b="1" u="sng" dirty="0" smtClean="0">
                <a:hlinkClick r:id="rId3"/>
              </a:rPr>
              <a:t>://</a:t>
            </a:r>
            <a:r>
              <a:rPr lang="en-US" sz="2000" b="1" u="sng" dirty="0" smtClean="0">
                <a:hlinkClick r:id="rId3"/>
              </a:rPr>
              <a:t>www</a:t>
            </a:r>
            <a:r>
              <a:rPr lang="ru-RU" sz="2000" b="1" u="sng" dirty="0" smtClean="0">
                <a:hlinkClick r:id="rId3"/>
              </a:rPr>
              <a:t>.</a:t>
            </a:r>
            <a:r>
              <a:rPr lang="en-US" sz="2000" b="1" u="sng" dirty="0" err="1" smtClean="0">
                <a:hlinkClick r:id="rId3"/>
              </a:rPr>
              <a:t>kidsskills</a:t>
            </a:r>
            <a:r>
              <a:rPr lang="ru-RU" sz="2000" b="1" u="sng" dirty="0" smtClean="0">
                <a:hlinkClick r:id="rId3"/>
              </a:rPr>
              <a:t>.</a:t>
            </a:r>
            <a:r>
              <a:rPr lang="en-US" sz="2000" b="1" u="sng" dirty="0" smtClean="0">
                <a:hlinkClick r:id="rId3"/>
              </a:rPr>
              <a:t>org</a:t>
            </a:r>
            <a:r>
              <a:rPr lang="ru-RU" sz="2000" dirty="0" smtClean="0"/>
              <a:t>. Уникальна для России.</a:t>
            </a:r>
          </a:p>
          <a:p>
            <a:pPr algn="just"/>
            <a:r>
              <a:rPr lang="ru-RU" sz="2000" dirty="0" smtClean="0"/>
              <a:t>Проводится РКИ, исследование обратной связи от </a:t>
            </a:r>
            <a:r>
              <a:rPr lang="ru-RU" sz="2000" dirty="0" err="1" smtClean="0"/>
              <a:t>благополучателей</a:t>
            </a:r>
            <a:r>
              <a:rPr lang="ru-RU" sz="2000" dirty="0" smtClean="0"/>
              <a:t>, получена положительная  экспертная оценка. </a:t>
            </a:r>
          </a:p>
          <a:p>
            <a:r>
              <a:rPr lang="ru-RU" sz="2000" dirty="0" smtClean="0"/>
              <a:t>Направлена на  профилактику трудностей в обучении, воспитании и социализации, нарушений в поведении  и системе отношений детей путем освоения ими в классе/группе социально-эмоциональных и регуляторных навыков. 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67789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59269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Краткое описание практики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12187" y="1399260"/>
            <a:ext cx="8712200" cy="523429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2000" dirty="0" smtClean="0"/>
              <a:t>Ключевым кейсом практики является Технология «Умелый класс» - это российская адаптация и модификация совместной, ориентированной на решение, игровой программы </a:t>
            </a:r>
            <a:r>
              <a:rPr lang="ru-RU" sz="2000" dirty="0" err="1" smtClean="0"/>
              <a:t>Skilful</a:t>
            </a:r>
            <a:r>
              <a:rPr lang="ru-RU" sz="2000" dirty="0" smtClean="0"/>
              <a:t> </a:t>
            </a:r>
            <a:r>
              <a:rPr lang="ru-RU" sz="2000" dirty="0" err="1" smtClean="0"/>
              <a:t>Class</a:t>
            </a:r>
            <a:r>
              <a:rPr lang="ru-RU" sz="2000" dirty="0" smtClean="0"/>
              <a:t>, реализующей творческий и позитивный подход к обучению детей, преодолевающих эмоциональные и поведенческие трудности в классе/группе.  Основана на методе </a:t>
            </a:r>
            <a:r>
              <a:rPr lang="ru-RU" sz="2000" dirty="0" err="1" smtClean="0"/>
              <a:t>Kids</a:t>
            </a:r>
            <a:r>
              <a:rPr lang="ru-RU" sz="2000" dirty="0" smtClean="0"/>
              <a:t>’ </a:t>
            </a:r>
            <a:r>
              <a:rPr lang="ru-RU" sz="2000" dirty="0" err="1" smtClean="0"/>
              <a:t>Skills</a:t>
            </a:r>
            <a:r>
              <a:rPr lang="ru-RU" sz="2000" dirty="0" smtClean="0"/>
              <a:t> Б.Фурмана, краткосрочной 15-шаговой программе формирования социальных навыков у детей. Является  инструментом ранней профилактики социальных рисков детства в старшем дошкольном и младшем школьном возрасте (школьной </a:t>
            </a:r>
            <a:r>
              <a:rPr lang="ru-RU" sz="2000" dirty="0" err="1" smtClean="0"/>
              <a:t>дезадаптации</a:t>
            </a:r>
            <a:r>
              <a:rPr lang="ru-RU" sz="2000" dirty="0" smtClean="0"/>
              <a:t>, эмоциональных и поведенческих проблем, девиаций,  нарушений системы отношений: остракизма, школьного </a:t>
            </a:r>
            <a:r>
              <a:rPr lang="ru-RU" sz="2000" dirty="0" err="1" smtClean="0"/>
              <a:t>буллинга</a:t>
            </a:r>
            <a:r>
              <a:rPr lang="ru-RU" sz="2000" dirty="0" smtClean="0"/>
              <a:t>, конфликтов). Основной упор делает на особую форму организации отношений между одноклассниками, изменение отношения учителя и родителей к проблемам детей в процессе коллективной игровой деятельности по формированию базовых школьных и индивидуальных социальных навыков у детей.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2000" dirty="0" smtClean="0"/>
              <a:t>Может применяться в дистанционном формате, для более старших возрастов, в разновозрастных группах, в классах и группах  с детьми с ОВЗ и в инклюзивном формате (модификации МГППУ в процессе апробации). 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5132480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62594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cs typeface="Lucida Grande CY"/>
                <a:sym typeface="Arial"/>
              </a:rPr>
              <a:t>Уникальность практики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1926" y="1636222"/>
            <a:ext cx="8915400" cy="52217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ea typeface="ＭＳ Ｐゴシック" pitchFamily="34" charset="-128"/>
              </a:rPr>
              <a:t>В России нет практики равноценной по комплексности эффектов</a:t>
            </a:r>
          </a:p>
          <a:p>
            <a:r>
              <a:rPr lang="ru-RU" sz="2000" dirty="0" smtClean="0">
                <a:ea typeface="ＭＳ Ｐゴシック" pitchFamily="34" charset="-128"/>
              </a:rPr>
              <a:t>- повышение компетентности  педагогов в области управления социальными рисками детства в учебной и </a:t>
            </a:r>
            <a:r>
              <a:rPr lang="ru-RU" sz="2000" dirty="0" err="1" smtClean="0">
                <a:ea typeface="ＭＳ Ｐゴシック" pitchFamily="34" charset="-128"/>
              </a:rPr>
              <a:t>внеучебной</a:t>
            </a:r>
            <a:r>
              <a:rPr lang="ru-RU" sz="2000" dirty="0" smtClean="0">
                <a:ea typeface="ＭＳ Ｐゴシック" pitchFamily="34" charset="-128"/>
              </a:rPr>
              <a:t> работе,</a:t>
            </a:r>
          </a:p>
          <a:p>
            <a:r>
              <a:rPr lang="ru-RU" sz="2000" dirty="0" smtClean="0">
                <a:ea typeface="ＭＳ Ｐゴシック" pitchFamily="34" charset="-128"/>
              </a:rPr>
              <a:t>-  создание поддерживающего сообщества  на основе новых инструментов организации взаимодействия участников образовательных отношений,</a:t>
            </a:r>
          </a:p>
          <a:p>
            <a:r>
              <a:rPr lang="ru-RU" sz="2000" dirty="0" smtClean="0">
                <a:ea typeface="ＭＳ Ｐゴシック" pitchFamily="34" charset="-128"/>
              </a:rPr>
              <a:t>- </a:t>
            </a:r>
            <a:r>
              <a:rPr lang="ru-RU" sz="2000" dirty="0" err="1" smtClean="0">
                <a:ea typeface="ＭＳ Ｐゴシック" pitchFamily="34" charset="-128"/>
              </a:rPr>
              <a:t>антибуллинговый</a:t>
            </a:r>
            <a:r>
              <a:rPr lang="ru-RU" sz="2000" dirty="0" smtClean="0">
                <a:ea typeface="ＭＳ Ｐゴシック" pitchFamily="34" charset="-128"/>
              </a:rPr>
              <a:t> эффект практики за счет того, что в результате </a:t>
            </a:r>
          </a:p>
          <a:p>
            <a:pPr>
              <a:buNone/>
            </a:pPr>
            <a:r>
              <a:rPr lang="ru-RU" sz="2000" dirty="0" smtClean="0">
                <a:ea typeface="ＭＳ Ｐゴシック" pitchFamily="34" charset="-128"/>
              </a:rPr>
              <a:t>Специалисты, работающие с детьми, в результате освоения этого метода могут говорить с детьми о проблемах позитивно, сотрудничать с семьей и друзьями ребенка, использовать </a:t>
            </a:r>
            <a:r>
              <a:rPr lang="ru-RU" sz="2000" dirty="0" err="1" smtClean="0">
                <a:ea typeface="ＭＳ Ｐゴシック" pitchFamily="34" charset="-128"/>
              </a:rPr>
              <a:t>Kids</a:t>
            </a:r>
            <a:r>
              <a:rPr lang="ru-RU" sz="2000" dirty="0" smtClean="0">
                <a:ea typeface="ＭＳ Ｐゴシック" pitchFamily="34" charset="-128"/>
              </a:rPr>
              <a:t>‘ </a:t>
            </a:r>
            <a:r>
              <a:rPr lang="ru-RU" sz="2000" dirty="0" err="1" smtClean="0">
                <a:ea typeface="ＭＳ Ｐゴシック" pitchFamily="34" charset="-128"/>
              </a:rPr>
              <a:t>Skills</a:t>
            </a:r>
            <a:r>
              <a:rPr lang="ru-RU" sz="2000" dirty="0" smtClean="0">
                <a:ea typeface="ＭＳ Ｐゴシック" pitchFamily="34" charset="-128"/>
              </a:rPr>
              <a:t> как индивидуально, так и в работе со всем классом.  </a:t>
            </a:r>
          </a:p>
          <a:p>
            <a:pPr>
              <a:buNone/>
            </a:pPr>
            <a:r>
              <a:rPr lang="ru-RU" sz="2000" dirty="0" smtClean="0">
                <a:ea typeface="ＭＳ Ｐゴシック" pitchFamily="34" charset="-128"/>
              </a:rPr>
              <a:t>Программа </a:t>
            </a:r>
            <a:r>
              <a:rPr lang="ru-RU" sz="2000" dirty="0" err="1" smtClean="0">
                <a:ea typeface="ＭＳ Ｐゴシック" pitchFamily="34" charset="-128"/>
              </a:rPr>
              <a:t>Skilful</a:t>
            </a:r>
            <a:r>
              <a:rPr lang="ru-RU" sz="2000" dirty="0" smtClean="0">
                <a:ea typeface="ＭＳ Ｐゴシック" pitchFamily="34" charset="-128"/>
              </a:rPr>
              <a:t> </a:t>
            </a:r>
            <a:r>
              <a:rPr lang="ru-RU" sz="2000" dirty="0" err="1" smtClean="0">
                <a:ea typeface="ＭＳ Ｐゴシック" pitchFamily="34" charset="-128"/>
              </a:rPr>
              <a:t>class</a:t>
            </a:r>
            <a:r>
              <a:rPr lang="ru-RU" sz="2000" dirty="0" smtClean="0">
                <a:ea typeface="ＭＳ Ｐゴシック" pitchFamily="34" charset="-128"/>
              </a:rPr>
              <a:t> модифицирует применение метода для работы с группами и способна улучшить атмосферу в классе/группе и обеспечить учителям/воспитателям удовлетворение от работы.</a:t>
            </a:r>
          </a:p>
          <a:p>
            <a:r>
              <a:rPr lang="ru-RU" sz="2000" dirty="0" smtClean="0"/>
              <a:t>Создано сообщество педагогических команд, реализующих практику</a:t>
            </a:r>
            <a:endParaRPr lang="ru-RU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4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742950" y="1413164"/>
            <a:ext cx="8420100" cy="3925454"/>
          </a:xfrm>
        </p:spPr>
        <p:txBody>
          <a:bodyPr/>
          <a:lstStyle/>
          <a:p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Регламентированность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практики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720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758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Базовые документы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95300" y="1529542"/>
            <a:ext cx="8915400" cy="479505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3200" dirty="0"/>
              <a:t>Описание практики, подготовленное для внутреннего пользования </a:t>
            </a:r>
            <a:endParaRPr lang="ru-RU" sz="3200" dirty="0" smtClean="0"/>
          </a:p>
          <a:p>
            <a:pPr algn="just"/>
            <a:r>
              <a:rPr lang="ru-RU" sz="3200" dirty="0" smtClean="0"/>
              <a:t>Методические рекомендации</a:t>
            </a:r>
          </a:p>
          <a:p>
            <a:pPr algn="just"/>
            <a:r>
              <a:rPr lang="ru-RU" sz="3200" dirty="0" smtClean="0"/>
              <a:t>Анализ результатов исследования эффективности </a:t>
            </a:r>
          </a:p>
          <a:p>
            <a:pPr algn="just"/>
            <a:r>
              <a:rPr lang="ru-RU" sz="3200" dirty="0" smtClean="0"/>
              <a:t>Практика </a:t>
            </a:r>
            <a:r>
              <a:rPr lang="ru-RU" sz="3200" dirty="0"/>
              <a:t>описана в </a:t>
            </a:r>
            <a:r>
              <a:rPr lang="ru-RU" sz="3200" dirty="0" smtClean="0"/>
              <a:t>статьях и сборников тезисов конференций, </a:t>
            </a:r>
            <a:r>
              <a:rPr lang="ru-RU" sz="3200" dirty="0" smtClean="0">
                <a:solidFill>
                  <a:srgbClr val="FF0000"/>
                </a:solidFill>
              </a:rPr>
              <a:t>двух магистерских диссертациях, ВКР и 6 курсовых работах членов СНО.</a:t>
            </a:r>
          </a:p>
          <a:p>
            <a:pPr algn="ctr">
              <a:buFont typeface="Arial" charset="0"/>
              <a:buNone/>
            </a:pPr>
            <a:r>
              <a:rPr lang="ru-RU" sz="3200" dirty="0" smtClean="0">
                <a:ea typeface="ＭＳ Ｐゴシック" pitchFamily="34" charset="-128"/>
              </a:rPr>
              <a:t>Рабочие материалы проекта можно посмотреть по ссылкам: </a:t>
            </a:r>
            <a:endParaRPr lang="en-US" sz="3200" dirty="0" smtClean="0">
              <a:ea typeface="ＭＳ Ｐゴシック" pitchFamily="34" charset="-128"/>
            </a:endParaRPr>
          </a:p>
          <a:p>
            <a:pPr algn="ctr">
              <a:buFont typeface="Arial" charset="0"/>
              <a:buNone/>
            </a:pPr>
            <a:r>
              <a:rPr lang="en-US" sz="3200" u="sng" dirty="0" smtClean="0">
                <a:ea typeface="ＭＳ Ｐゴシック" pitchFamily="34" charset="-128"/>
                <a:hlinkClick r:id="rId2"/>
              </a:rPr>
              <a:t>https://drive.google.com/open?id=1T9k5uaosXttvM2CHBCJMsbRuClm19aus</a:t>
            </a:r>
            <a:endParaRPr lang="ru-RU" sz="3200" u="sng" dirty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US" sz="3200" dirty="0" smtClean="0">
                <a:ea typeface="ＭＳ Ｐゴシック" pitchFamily="34" charset="-128"/>
              </a:rPr>
              <a:t/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u="sng" dirty="0" smtClean="0">
                <a:ea typeface="ＭＳ Ｐゴシック" pitchFamily="34" charset="-128"/>
                <a:hlinkClick r:id="rId3"/>
              </a:rPr>
              <a:t>https://drive.google.com/open?id=1o_Zhuxhb8pitn-iVsI0UW3RnDhssLHht</a:t>
            </a:r>
            <a:endParaRPr lang="ru-RU" sz="3200" dirty="0" smtClean="0">
              <a:ea typeface="ＭＳ Ｐゴシック" pitchFamily="34" charset="-128"/>
            </a:endParaRPr>
          </a:p>
          <a:p>
            <a:pPr algn="just"/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endParaRPr lang="ru-RU" sz="3200" dirty="0" smtClean="0"/>
          </a:p>
        </p:txBody>
      </p:sp>
    </p:spTree>
    <p:extLst>
      <p:ext uri="{BB962C8B-B14F-4D97-AF65-F5344CB8AC3E}">
        <p14:creationId xmlns="" xmlns:p14="http://schemas.microsoft.com/office/powerpoint/2010/main" val="37903815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6758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Подготовка </a:t>
            </a:r>
            <a:r>
              <a:rPr lang="ru-RU" dirty="0"/>
              <a:t>исполнителей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495300" y="1920085"/>
            <a:ext cx="3744191" cy="4434840"/>
          </a:xfrm>
        </p:spPr>
        <p:txBody>
          <a:bodyPr/>
          <a:lstStyle/>
          <a:p>
            <a:pPr marL="360000" indent="180000" algn="just">
              <a:buFont typeface="Wingdings" panose="05000000000000000000" pitchFamily="2" charset="2"/>
              <a:buChar char="q"/>
            </a:pPr>
            <a:r>
              <a:rPr lang="ru-RU" sz="1800" dirty="0" smtClean="0"/>
              <a:t>Обучающие семинары для педагогов, др.специалистов, студентов-кураторов (с 2020 </a:t>
            </a:r>
            <a:r>
              <a:rPr lang="ru-RU" sz="1800" dirty="0" err="1" smtClean="0"/>
              <a:t>вебинары</a:t>
            </a:r>
            <a:r>
              <a:rPr lang="ru-RU" sz="1800" dirty="0" smtClean="0"/>
              <a:t>) с участием автора методики Б.Фурмана и команды проектов от МГППУ</a:t>
            </a:r>
          </a:p>
          <a:p>
            <a:pPr marL="360000" indent="180000" algn="just">
              <a:buFont typeface="Wingdings" panose="05000000000000000000" pitchFamily="2" charset="2"/>
              <a:buChar char="q"/>
            </a:pPr>
            <a:r>
              <a:rPr lang="ru-RU" sz="1800" dirty="0" smtClean="0"/>
              <a:t>Изучение базовых материалов </a:t>
            </a:r>
          </a:p>
          <a:p>
            <a:pPr marL="360000" indent="180000" algn="just">
              <a:buFont typeface="Wingdings" panose="05000000000000000000" pitchFamily="2" charset="2"/>
              <a:buChar char="q"/>
            </a:pPr>
            <a:r>
              <a:rPr lang="ru-RU" sz="1800" dirty="0" smtClean="0"/>
              <a:t>Инструктаж психологов площадок по исследованию эффективности</a:t>
            </a:r>
          </a:p>
          <a:p>
            <a:pPr marL="360000" indent="180000" algn="just">
              <a:buFont typeface="Wingdings" panose="05000000000000000000" pitchFamily="2" charset="2"/>
              <a:buChar char="q"/>
            </a:pPr>
            <a:r>
              <a:rPr lang="ru-RU" sz="1800" dirty="0" smtClean="0"/>
              <a:t>Обмен опытом между  экспериментальными площадками </a:t>
            </a:r>
          </a:p>
          <a:p>
            <a:pPr marL="360000" indent="180000" algn="just">
              <a:buFont typeface="Wingdings" panose="05000000000000000000" pitchFamily="2" charset="2"/>
              <a:buChar char="q"/>
            </a:pPr>
            <a:r>
              <a:rPr lang="ru-RU" sz="1800" dirty="0" err="1" smtClean="0"/>
              <a:t>Супервизия</a:t>
            </a:r>
            <a:r>
              <a:rPr lang="ru-RU" sz="1800" dirty="0" smtClean="0"/>
              <a:t> </a:t>
            </a:r>
          </a:p>
          <a:p>
            <a:pPr marL="360000" indent="180000" algn="just">
              <a:buFont typeface="Wingdings" panose="05000000000000000000" pitchFamily="2" charset="2"/>
              <a:buChar char="q"/>
            </a:pPr>
            <a:endParaRPr lang="ru-RU" sz="1800" dirty="0" smtClean="0"/>
          </a:p>
          <a:p>
            <a:pPr marL="360000" indent="180000" algn="just">
              <a:buFont typeface="Wingdings" panose="05000000000000000000" pitchFamily="2" charset="2"/>
              <a:buChar char="q"/>
            </a:pPr>
            <a:endParaRPr lang="ru-RU" sz="1800" dirty="0" smtClean="0"/>
          </a:p>
          <a:p>
            <a:pPr marL="360000" indent="180000" algn="just">
              <a:buNone/>
            </a:pP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0375" y="1426412"/>
            <a:ext cx="4968054" cy="514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6533235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Исследования </a:t>
            </a:r>
            <a:r>
              <a:rPr lang="ru-RU" sz="2700" dirty="0" smtClean="0"/>
              <a:t>проводились в рамках проектов МГППУ</a:t>
            </a:r>
            <a:endParaRPr lang="ru-RU" sz="27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2800" dirty="0" smtClean="0">
                <a:ea typeface="ＭＳ Ｐゴシック" pitchFamily="34" charset="-128"/>
              </a:rPr>
              <a:t>«Инструменты доказательного подхода к анализу и оценке практик, программ и политик в сфере профилактики социальных рисков детства»  2019-2021</a:t>
            </a:r>
          </a:p>
          <a:p>
            <a:pPr algn="ctr">
              <a:buFont typeface="Arial" charset="0"/>
              <a:buNone/>
            </a:pPr>
            <a:r>
              <a:rPr lang="ru-RU" sz="2800" dirty="0" smtClean="0">
                <a:ea typeface="ＭＳ Ｐゴシック" pitchFamily="34" charset="-128"/>
              </a:rPr>
              <a:t> </a:t>
            </a:r>
          </a:p>
          <a:p>
            <a:r>
              <a:rPr lang="ru-RU" sz="2800" dirty="0" smtClean="0">
                <a:ea typeface="ＭＳ Ｐゴシック" pitchFamily="34" charset="-128"/>
              </a:rPr>
              <a:t>«Апробация, адаптация и внедрение программ ранней профилактики </a:t>
            </a:r>
            <a:r>
              <a:rPr lang="ru-RU" sz="2800" dirty="0" err="1" smtClean="0">
                <a:ea typeface="ＭＳ Ｐゴシック" pitchFamily="34" charset="-128"/>
              </a:rPr>
              <a:t>девиантного</a:t>
            </a:r>
            <a:r>
              <a:rPr lang="ru-RU" sz="2800" dirty="0" smtClean="0">
                <a:ea typeface="ＭＳ Ｐゴシック" pitchFamily="34" charset="-128"/>
              </a:rPr>
              <a:t> поведения путем формирования социальных навыков у детей дошкольного возраста и учащихся начальных классов» (грант ДОНМ) 2019 </a:t>
            </a:r>
          </a:p>
          <a:p>
            <a:pPr>
              <a:buFont typeface="Arial" charset="0"/>
              <a:buNone/>
            </a:pPr>
            <a:endParaRPr lang="ru-RU" sz="2800" dirty="0" smtClean="0">
              <a:ea typeface="ＭＳ Ｐゴシック" pitchFamily="34" charset="-128"/>
            </a:endParaRPr>
          </a:p>
          <a:p>
            <a:r>
              <a:rPr lang="ru-RU" sz="1800" dirty="0" smtClean="0">
                <a:ea typeface="ＭＳ Ｐゴシック" pitchFamily="34" charset="-128"/>
              </a:rPr>
              <a:t>Научный руководитель  и руководитель проектов Чиркина Р.В., заведующая кафедрой юридической психологии и права ФЮП МГППУ.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73925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509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Научно-теоретическое обоснование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11678" y="1336962"/>
            <a:ext cx="8915400" cy="5521037"/>
          </a:xfrm>
        </p:spPr>
        <p:txBody>
          <a:bodyPr>
            <a:normAutofit/>
          </a:bodyPr>
          <a:lstStyle/>
          <a:p>
            <a:r>
              <a:rPr lang="ru-RU" sz="2800" dirty="0" smtClean="0">
                <a:ea typeface="ＭＳ Ｐゴシック" pitchFamily="34" charset="-128"/>
              </a:rPr>
              <a:t>Метод формирования социальных навыков </a:t>
            </a:r>
            <a:r>
              <a:rPr lang="ru-RU" sz="2800" dirty="0" err="1" smtClean="0">
                <a:ea typeface="ＭＳ Ｐゴシック" pitchFamily="34" charset="-128"/>
              </a:rPr>
              <a:t>Kid’s</a:t>
            </a:r>
            <a:r>
              <a:rPr lang="ru-RU" sz="2800" dirty="0" smtClean="0">
                <a:ea typeface="ＭＳ Ｐゴシック" pitchFamily="34" charset="-128"/>
              </a:rPr>
              <a:t> </a:t>
            </a:r>
            <a:r>
              <a:rPr lang="ru-RU" sz="2800" dirty="0" err="1" smtClean="0">
                <a:ea typeface="ＭＳ Ｐゴシック" pitchFamily="34" charset="-128"/>
              </a:rPr>
              <a:t>Skills</a:t>
            </a:r>
            <a:r>
              <a:rPr lang="ru-RU" sz="2800" dirty="0" smtClean="0">
                <a:ea typeface="ＭＳ Ｐゴシック" pitchFamily="34" charset="-128"/>
              </a:rPr>
              <a:t> – признанная в мире практика с доказанным эффектом, направленная на помощь детям с поведенческими и эмоциональными нарушениями и их близким, а также сопровождающим специалистам. Этот подход основан на психологии, ориентированной на решение. </a:t>
            </a:r>
            <a:r>
              <a:rPr lang="ru-RU" sz="2800" b="1" dirty="0" err="1" smtClean="0">
                <a:ea typeface="ＭＳ Ｐゴシック" pitchFamily="34" charset="-128"/>
              </a:rPr>
              <a:t>Kids</a:t>
            </a:r>
            <a:r>
              <a:rPr lang="ru-RU" sz="2800" b="1" dirty="0" smtClean="0">
                <a:ea typeface="ＭＳ Ｐゴシック" pitchFamily="34" charset="-128"/>
              </a:rPr>
              <a:t>‘ </a:t>
            </a:r>
            <a:r>
              <a:rPr lang="ru-RU" sz="2800" b="1" dirty="0" err="1" smtClean="0">
                <a:ea typeface="ＭＳ Ｐゴシック" pitchFamily="34" charset="-128"/>
              </a:rPr>
              <a:t>Skills</a:t>
            </a:r>
            <a:r>
              <a:rPr lang="ru-RU" sz="2800" b="1" dirty="0" smtClean="0">
                <a:ea typeface="ＭＳ Ｐゴシック" pitchFamily="34" charset="-128"/>
              </a:rPr>
              <a:t> превращает проблемы детей в навыки, которые помогают им составить план овладения умением. </a:t>
            </a:r>
          </a:p>
          <a:p>
            <a:endParaRPr lang="ru-RU" sz="2800" b="1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42603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725487"/>
          </a:xfrm>
        </p:spPr>
        <p:txBody>
          <a:bodyPr/>
          <a:lstStyle/>
          <a:p>
            <a:r>
              <a:rPr lang="ru-RU" sz="3200" dirty="0" smtClean="0">
                <a:ea typeface="ＭＳ Ｐゴシック" pitchFamily="34" charset="-128"/>
              </a:rPr>
              <a:t>Критерии выбора 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95300" y="1000126"/>
            <a:ext cx="8915400" cy="4525963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ea typeface="ＭＳ Ｐゴシック" pitchFamily="34" charset="-128"/>
              </a:rPr>
              <a:t>Выбранные для апробации методики/программы/практики должны соответствовать критериям:</a:t>
            </a:r>
          </a:p>
          <a:p>
            <a:r>
              <a:rPr lang="ru-RU" sz="2000" dirty="0" smtClean="0">
                <a:ea typeface="ＭＳ Ｐゴシック" pitchFamily="34" charset="-128"/>
              </a:rPr>
              <a:t>1. научной обоснованности (иметь подробное описание с объяснением механизмов воздействия, опираться на признанные концептуальные подходы, опубликованные результаты исследований эффективности),</a:t>
            </a:r>
          </a:p>
          <a:p>
            <a:r>
              <a:rPr lang="ru-RU" sz="2000" dirty="0" smtClean="0">
                <a:ea typeface="ＭＳ Ｐゴシック" pitchFamily="34" charset="-128"/>
              </a:rPr>
              <a:t>2.  методической проработки (содержать методические рекомендации, измерительные инструменты или возможность их разработки)</a:t>
            </a:r>
          </a:p>
          <a:p>
            <a:r>
              <a:rPr lang="ru-RU" sz="2000" dirty="0" smtClean="0">
                <a:ea typeface="ＭＳ Ｐゴシック" pitchFamily="34" charset="-128"/>
              </a:rPr>
              <a:t>3. признания в профессиональном сообществе (положительные отзывы по результатам практического применения), </a:t>
            </a:r>
          </a:p>
          <a:p>
            <a:r>
              <a:rPr lang="ru-RU" sz="2000" dirty="0" smtClean="0">
                <a:ea typeface="ＭＳ Ｐゴシック" pitchFamily="34" charset="-128"/>
              </a:rPr>
              <a:t>4. соответствия системе, в которую внедряются (отсутствие противопоказаний и непреодолимых препятствий, не противоречат организационным и содержательным особенностям  образовательной среды),</a:t>
            </a:r>
          </a:p>
          <a:p>
            <a:r>
              <a:rPr lang="ru-RU" sz="2000" dirty="0" smtClean="0">
                <a:ea typeface="ＭＳ Ｐゴシック" pitchFamily="34" charset="-128"/>
              </a:rPr>
              <a:t>5.   наличия запроса на практику. </a:t>
            </a:r>
          </a:p>
          <a:p>
            <a:pPr>
              <a:buFont typeface="Arial" charset="0"/>
              <a:buNone/>
            </a:pPr>
            <a:endParaRPr lang="ru-RU" sz="2400" dirty="0" smtClean="0">
              <a:ea typeface="ＭＳ Ｐゴシック" pitchFamily="34" charset="-128"/>
            </a:endParaRPr>
          </a:p>
          <a:p>
            <a:endParaRPr lang="ru-RU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91840" y="687463"/>
            <a:ext cx="6317673" cy="509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Социальные результаты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1180408"/>
            <a:ext cx="9931880" cy="5677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44009" y="1435870"/>
            <a:ext cx="23345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Модель влияния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 descr="МГППУ_ЛОГ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59701" y="304801"/>
            <a:ext cx="1924447" cy="792163"/>
          </a:xfrm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7339" y="414860"/>
          <a:ext cx="9176808" cy="5978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31558"/>
                <a:gridCol w="1935838"/>
                <a:gridCol w="2409412"/>
              </a:tblGrid>
              <a:tr h="72757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baseline="0" dirty="0" smtClean="0">
                          <a:solidFill>
                            <a:srgbClr val="00206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ИССЛЕДОВАНИЕ </a:t>
                      </a:r>
                      <a:endParaRPr lang="ru-RU" sz="3200" b="0" baseline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28866" marR="28866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aseline="0" dirty="0" smtClean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5528" marR="35528" marT="17764" marB="17764"/>
                </a:tc>
                <a:tc hMerge="1">
                  <a:txBody>
                    <a:bodyPr/>
                    <a:lstStyle/>
                    <a:p>
                      <a:endParaRPr lang="ru-RU" sz="1400" baseline="0" dirty="0">
                        <a:latin typeface="Cambria" panose="02040503050406030204" pitchFamily="18" charset="0"/>
                      </a:endParaRPr>
                    </a:p>
                  </a:txBody>
                  <a:tcPr marL="35528" marR="35528" marT="17764" marB="17764"/>
                </a:tc>
              </a:tr>
              <a:tr h="358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Оценка эффективности практик  РАННЕЙ профилактики  СОЦИАЛЬНЫХ РИСКОВ в образовательной среде: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400" baseline="0" dirty="0" smtClean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  Ключевой  кейс  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Умелый класс. Программа  апробации, адаптации и оценки эффективности  метода </a:t>
                      </a:r>
                      <a:r>
                        <a:rPr lang="en-US" sz="1400" baseline="0" dirty="0" smtClean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Skilful Class</a:t>
                      </a:r>
                      <a:r>
                        <a:rPr lang="ru-RU" sz="1400" baseline="0" dirty="0" smtClean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   (начальные классы и  подготовительные группы ДОУ). 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Дополнительные кейсы:  Сила народной игры: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игропрактика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 на основе русского фольклора (ДОУ) и Восстановительный Круг .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mbria" pitchFamily="18" charset="0"/>
                        <a:ea typeface="ＭＳ Ｐゴシック" pitchFamily="34" charset="-128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  <a:cs typeface="+mn-cs"/>
                        </a:rPr>
                        <a:t>Жанр  -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контролируемый  эксперимент.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Cambria" panose="02040503050406030204" pitchFamily="18" charset="0"/>
                        </a:rPr>
                        <a:t>Единица рандомизации – класс/группа.</a:t>
                      </a:r>
                      <a:endParaRPr lang="ru-RU" sz="1400" baseline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mbria" pitchFamily="18" charset="0"/>
                        <a:ea typeface="ＭＳ Ｐゴシック" pitchFamily="34" charset="-128"/>
                      </a:endParaRPr>
                    </a:p>
                  </a:txBody>
                  <a:tcPr marL="28866" marR="2886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r>
                        <a:rPr lang="ru-RU" sz="1400" baseline="0" dirty="0" smtClean="0">
                          <a:effectLst/>
                          <a:latin typeface="Cambria" panose="02040503050406030204" pitchFamily="18" charset="0"/>
                        </a:rPr>
                        <a:t>Субъекты воздействия и изменений: </a:t>
                      </a:r>
                    </a:p>
                    <a:p>
                      <a:endParaRPr lang="ru-RU" sz="1400" baseline="0" dirty="0" smtClean="0">
                        <a:latin typeface="Cambria" panose="020405030504060302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 </a:t>
                      </a:r>
                      <a:r>
                        <a:rPr lang="ru-RU" sz="1400" baseline="0" dirty="0" smtClean="0">
                          <a:effectLst/>
                          <a:latin typeface="Cambria" panose="02040503050406030204" pitchFamily="18" charset="0"/>
                        </a:rPr>
                        <a:t>ПЕДАГОГИ </a:t>
                      </a:r>
                      <a:endParaRPr lang="ru-RU" sz="1400" baseline="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УЧАЩИЕСЯ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РОДИТЕЛИ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ШКОЛЬНАЯ СРЕДА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28866" marR="2886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400" baseline="0" dirty="0" smtClean="0">
                        <a:effectLst/>
                        <a:latin typeface="Cambria" panose="020405030504060302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effectLst/>
                          <a:latin typeface="Cambria" panose="02040503050406030204" pitchFamily="18" charset="0"/>
                        </a:rPr>
                        <a:t>Методики оценки  </a:t>
                      </a: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эффектов (изменения показателей факторов риска и социально-психологических и средовых параметров) </a:t>
                      </a:r>
                      <a:r>
                        <a:rPr lang="ru-RU" sz="1400" baseline="0" dirty="0" smtClean="0">
                          <a:effectLst/>
                          <a:latin typeface="Cambria" panose="02040503050406030204" pitchFamily="18" charset="0"/>
                        </a:rPr>
                        <a:t>у субъектов - участников программы </a:t>
                      </a:r>
                      <a:endParaRPr lang="ru-RU" sz="1400" baseline="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400" baseline="0" dirty="0"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28866" marR="28866" marT="0" marB="0"/>
                </a:tc>
              </a:tr>
              <a:tr h="1570197"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Обзорно-аналитическая основа: 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 Анализ и описание методов профилактики ДП ,  существующих инструментов оценки и исследования эффективности.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Описание апробируемой методики и анализ ее научно-практической обоснованности. 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Методологическое обоснование  требований к оценке эффективности и вариантов  организации исследований (в т.ч. </a:t>
                      </a:r>
                      <a:r>
                        <a:rPr lang="ru-RU" sz="1400" baseline="0" dirty="0" err="1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рандомизированных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</a:rPr>
                        <a:t>) применительно к практикам со сходной направленностью.  </a:t>
                      </a:r>
                      <a:endParaRPr lang="ru-RU" sz="1400" baseline="0" dirty="0">
                        <a:solidFill>
                          <a:srgbClr val="00206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28866" marR="28866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aseline="0" dirty="0"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26646" marR="26646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aseline="0" dirty="0"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26646" marR="26646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559447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ИССЛЕДОВАНИЕ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675" y="1420090"/>
            <a:ext cx="8915400" cy="474795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Процесс апробации и верификации технологии включал анализ  механизмов воздействия и организацию исследования, нацеленного на получение подтверждения  объективных и субъективных показателей ее эффективности. </a:t>
            </a:r>
          </a:p>
          <a:p>
            <a:r>
              <a:rPr lang="ru-RU" dirty="0" smtClean="0"/>
              <a:t>Для решения поставленных задач была создана  междисциплинарная, международная, научно-экспертная команда в состав которой вошли специалисты и эксперты в области профилактики социальных рисков детства, преподаватели и ученые из МГППУ, разработчики авторских профилактических методик (из России и Финляндии), педагоги-психологи, учителя начальных классов, воспитатели и педагоги дошкольного звена образовательных учреждений 8 регионов России, студенты психологических факультетов. 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13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139" y="214290"/>
            <a:ext cx="9230650" cy="7636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Алгоритм реализации практики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946915" y="928670"/>
            <a:ext cx="5726946" cy="16430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Переформулируйте проблему ребенка в умение/навык, которому ребенок может научиться. Помните, что навык это не способность не делать неправильные вещи, а способность делать что-то правильное ВМЕСТО этого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.                                                                                          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30" y="1000109"/>
            <a:ext cx="3327820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5" y="3214686"/>
            <a:ext cx="4943751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6921" y="3001675"/>
            <a:ext cx="39469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Этапы программы: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Групповое обсуждение  навыков, отсутствие или недостаточность которых вызывает проблемы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Выбор группой общего важного для всех навыка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Освоение  навыка по 15 шаговому алгоритму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Переход к выбору и освоению индивидуальных навыков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194380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619125" y="134938"/>
            <a:ext cx="8915400" cy="84596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a typeface="ＭＳ Ｐゴシック" pitchFamily="34" charset="-128"/>
              </a:rPr>
              <a:t>Схема-алгоритм оценки динамики навыков  (встроены в  методику   “Умелый класс”) базовый </a:t>
            </a:r>
            <a:r>
              <a:rPr lang="ru-RU" sz="2800" dirty="0" smtClean="0">
                <a:ea typeface="ＭＳ Ｐゴシック" pitchFamily="34" charset="-128"/>
              </a:rPr>
              <a:t/>
            </a:r>
            <a:br>
              <a:rPr lang="ru-RU" sz="2800" dirty="0" smtClean="0">
                <a:ea typeface="ＭＳ Ｐゴシック" pitchFamily="34" charset="-128"/>
              </a:rPr>
            </a:br>
            <a:endParaRPr lang="ru-RU" sz="2800" dirty="0" smtClean="0">
              <a:ea typeface="ＭＳ Ｐゴシック" pitchFamily="34" charset="-128"/>
            </a:endParaRPr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8393" y="693197"/>
            <a:ext cx="8886131" cy="3092992"/>
          </a:xfrm>
          <a:noFill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" y="3749675"/>
            <a:ext cx="89154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95300" y="704087"/>
            <a:ext cx="8915400" cy="359941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ea typeface="ＭＳ Ｐゴシック" pitchFamily="34" charset="-128"/>
              </a:rPr>
              <a:t>Расширенная диагностика   2 этапа  проекта</a:t>
            </a:r>
            <a:endParaRPr lang="ru-RU" sz="2400" dirty="0" smtClean="0">
              <a:ea typeface="ＭＳ Ｐゴシック" pitchFamily="34" charset="-128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28551" y="1370215"/>
            <a:ext cx="8915400" cy="50139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10 методик на выявление</a:t>
            </a:r>
            <a:r>
              <a:rPr lang="ru-RU" b="1" dirty="0" smtClean="0"/>
              <a:t> </a:t>
            </a:r>
            <a:r>
              <a:rPr lang="ru-RU" b="1" dirty="0" err="1" smtClean="0"/>
              <a:t>сформированности</a:t>
            </a:r>
            <a:r>
              <a:rPr lang="ru-RU" b="1" dirty="0" smtClean="0"/>
              <a:t> и динамики показателей, значимых для снижения факторов риска </a:t>
            </a:r>
            <a:r>
              <a:rPr lang="ru-RU" b="1" dirty="0" err="1" smtClean="0"/>
              <a:t>девиантного</a:t>
            </a:r>
            <a:r>
              <a:rPr lang="ru-RU" b="1" dirty="0" smtClean="0"/>
              <a:t> поведения</a:t>
            </a:r>
            <a:r>
              <a:rPr lang="ru-RU" dirty="0" smtClean="0"/>
              <a:t>, к которым относятся: </a:t>
            </a:r>
          </a:p>
          <a:p>
            <a:pPr lvl="0"/>
            <a:r>
              <a:rPr lang="ru-RU" dirty="0" err="1" smtClean="0"/>
              <a:t>сформированность</a:t>
            </a:r>
            <a:r>
              <a:rPr lang="ru-RU" dirty="0" smtClean="0"/>
              <a:t> социальных навыков у детей, </a:t>
            </a:r>
          </a:p>
          <a:p>
            <a:pPr lvl="0"/>
            <a:r>
              <a:rPr lang="ru-RU" dirty="0" smtClean="0"/>
              <a:t>их социометрический статус в классе/группе,</a:t>
            </a:r>
          </a:p>
          <a:p>
            <a:pPr lvl="0"/>
            <a:r>
              <a:rPr lang="ru-RU" dirty="0" smtClean="0"/>
              <a:t> </a:t>
            </a:r>
            <a:r>
              <a:rPr lang="en-US" dirty="0" err="1" smtClean="0"/>
              <a:t>самооценка</a:t>
            </a:r>
            <a:r>
              <a:rPr lang="en-US" dirty="0" smtClean="0"/>
              <a:t> </a:t>
            </a:r>
            <a:r>
              <a:rPr lang="en-US" dirty="0" err="1" smtClean="0"/>
              <a:t>детей</a:t>
            </a:r>
            <a:r>
              <a:rPr lang="en-US" dirty="0" smtClean="0"/>
              <a:t>, </a:t>
            </a:r>
            <a:endParaRPr lang="ru-RU" dirty="0" smtClean="0"/>
          </a:p>
          <a:p>
            <a:pPr lvl="0"/>
            <a:r>
              <a:rPr lang="ru-RU" dirty="0" smtClean="0"/>
              <a:t>способность к взаимодействию и переносу умений на другие ситуации, </a:t>
            </a:r>
          </a:p>
          <a:p>
            <a:pPr lvl="0"/>
            <a:r>
              <a:rPr lang="ru-RU" dirty="0" smtClean="0"/>
              <a:t>тревожность, особенности поведения и адаптации,</a:t>
            </a:r>
          </a:p>
          <a:p>
            <a:pPr lvl="0"/>
            <a:r>
              <a:rPr lang="ru-RU" dirty="0" smtClean="0"/>
              <a:t> система отношений и ценностные препозиции,</a:t>
            </a:r>
          </a:p>
          <a:p>
            <a:pPr lvl="0"/>
            <a:r>
              <a:rPr lang="en-US" dirty="0" err="1" smtClean="0"/>
              <a:t>психоэмоциональное</a:t>
            </a:r>
            <a:r>
              <a:rPr lang="en-US" dirty="0" smtClean="0"/>
              <a:t> </a:t>
            </a:r>
            <a:r>
              <a:rPr lang="en-US" dirty="0" err="1" smtClean="0"/>
              <a:t>благополучие</a:t>
            </a:r>
            <a:r>
              <a:rPr lang="en-US" dirty="0" smtClean="0"/>
              <a:t>  </a:t>
            </a:r>
            <a:r>
              <a:rPr lang="en-US" dirty="0" err="1" smtClean="0"/>
              <a:t>значимых</a:t>
            </a:r>
            <a:r>
              <a:rPr lang="en-US" dirty="0" smtClean="0"/>
              <a:t> </a:t>
            </a:r>
            <a:r>
              <a:rPr lang="en-US" dirty="0" err="1" smtClean="0"/>
              <a:t>взрослых</a:t>
            </a:r>
            <a:r>
              <a:rPr lang="en-US" dirty="0" smtClean="0"/>
              <a:t> </a:t>
            </a:r>
            <a:endParaRPr lang="ru-RU" dirty="0" smtClean="0"/>
          </a:p>
          <a:p>
            <a:pPr lvl="0"/>
            <a:r>
              <a:rPr lang="ru-RU" dirty="0" smtClean="0"/>
              <a:t>способность учителей поддерживать формирование социальных, эмоциональных и управленческих навыков учащихся (с использованием метода </a:t>
            </a:r>
            <a:r>
              <a:rPr lang="ru-RU" dirty="0" err="1" smtClean="0"/>
              <a:t>Skilful</a:t>
            </a:r>
            <a:r>
              <a:rPr lang="ru-RU" dirty="0" smtClean="0"/>
              <a:t> </a:t>
            </a:r>
            <a:r>
              <a:rPr lang="ru-RU" dirty="0" err="1" smtClean="0"/>
              <a:t>Сlass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642574"/>
          </a:xfrm>
        </p:spPr>
        <p:txBody>
          <a:bodyPr/>
          <a:lstStyle/>
          <a:p>
            <a:r>
              <a:rPr lang="ru-RU" sz="2400" b="1" dirty="0" smtClean="0">
                <a:ea typeface="ＭＳ Ｐゴシック" pitchFamily="34" charset="-128"/>
              </a:rPr>
              <a:t>Матрица  диагностических   инструментов  2 этапа  проекта</a:t>
            </a:r>
            <a:endParaRPr lang="ru-RU" sz="2400" dirty="0" smtClean="0">
              <a:ea typeface="ＭＳ Ｐゴシック" pitchFamily="34" charset="-128"/>
            </a:endParaRPr>
          </a:p>
        </p:txBody>
      </p:sp>
      <p:pic>
        <p:nvPicPr>
          <p:cNvPr id="2457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84054" y="1750148"/>
            <a:ext cx="8389144" cy="43275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smtClean="0">
                <a:ea typeface="ＭＳ Ｐゴシック" pitchFamily="34" charset="-128"/>
              </a:rPr>
              <a:t>Матрица  диагностических   инструментов  2 этапа  проекта</a:t>
            </a:r>
            <a:endParaRPr lang="ru-RU" sz="2400" smtClean="0">
              <a:ea typeface="ＭＳ Ｐゴシック" pitchFamily="34" charset="-128"/>
            </a:endParaRPr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67676" y="2282162"/>
            <a:ext cx="8351308" cy="38115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70907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Количественные показатели на 2020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2173" y="1436717"/>
            <a:ext cx="8915400" cy="43891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Москва: 22 экспериментальные площадки 9 образовательных учреждений Москвы  (10 дошкольных подготовительных группах и  12 </a:t>
            </a:r>
            <a:r>
              <a:rPr lang="ru-RU" dirty="0" err="1" smtClean="0"/>
              <a:t>нач</a:t>
            </a:r>
            <a:r>
              <a:rPr lang="ru-RU" dirty="0" smtClean="0"/>
              <a:t>. </a:t>
            </a:r>
            <a:r>
              <a:rPr lang="ru-RU" dirty="0" err="1" smtClean="0"/>
              <a:t>кл</a:t>
            </a:r>
            <a:r>
              <a:rPr lang="ru-RU" dirty="0" smtClean="0"/>
              <a:t>.), 14 региональных площадок (7 начальных классов и 10 </a:t>
            </a:r>
            <a:r>
              <a:rPr lang="ru-RU" dirty="0" err="1" smtClean="0"/>
              <a:t>дошк.групп</a:t>
            </a:r>
            <a:r>
              <a:rPr lang="ru-RU" dirty="0" smtClean="0"/>
              <a:t>). </a:t>
            </a:r>
          </a:p>
          <a:p>
            <a:r>
              <a:rPr lang="ru-RU" dirty="0" smtClean="0"/>
              <a:t>В процесс апробации методик были включены более 600 детей, 87 педагогов, более 300 родителей. </a:t>
            </a:r>
          </a:p>
          <a:p>
            <a:r>
              <a:rPr lang="ru-RU" dirty="0" smtClean="0"/>
              <a:t>Инструментарий исследования  включал помимо встроенной в методику </a:t>
            </a:r>
            <a:r>
              <a:rPr lang="ru-RU" dirty="0" err="1" smtClean="0"/>
              <a:t>шкалированной</a:t>
            </a:r>
            <a:r>
              <a:rPr lang="ru-RU" dirty="0" smtClean="0"/>
              <a:t> оценки и самооценки осваиваемых навыков, исследование изменений психологических параметров (самооценки, статуса детей в группе, особенностей поведения и адаптации, социально-коммуникативных навыков, тревожности детей, учителей, родителей, изменений в отношениях). </a:t>
            </a:r>
          </a:p>
          <a:p>
            <a:r>
              <a:rPr lang="ru-RU" dirty="0" smtClean="0"/>
              <a:t>Выборка включала также контрольные классы и группы, в которых программа не проводилась.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19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530" y="285728"/>
            <a:ext cx="9230650" cy="500066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Качественные результаты исследования эффективности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4312" y="928670"/>
            <a:ext cx="9230650" cy="4555200"/>
          </a:xfrm>
        </p:spPr>
        <p:txBody>
          <a:bodyPr/>
          <a:lstStyle/>
          <a:p>
            <a:r>
              <a:rPr lang="ru-RU" sz="1800" dirty="0" smtClean="0">
                <a:ea typeface="ＭＳ Ｐゴシック" pitchFamily="34" charset="-128"/>
              </a:rPr>
              <a:t>В процессе реализации программы существенно повышается рефлексивная способность детей видеть, осознавать и оценивать свои навыки и навыки и поведение других детей. </a:t>
            </a:r>
          </a:p>
          <a:p>
            <a:r>
              <a:rPr lang="ru-RU" sz="1800" dirty="0" smtClean="0">
                <a:ea typeface="ＭＳ Ｐゴシック" pitchFamily="34" charset="-128"/>
              </a:rPr>
              <a:t>Способность детей отмечать положительные изменения в поведении других детей, побуждаемая и закрепляемая 15-ю шагами, значимо влияет на социометрическую динамику в группе и повышает популярность ранее незаметных или непопулярных детей.</a:t>
            </a:r>
          </a:p>
          <a:p>
            <a:r>
              <a:rPr lang="ru-RU" sz="1800" dirty="0" smtClean="0">
                <a:ea typeface="ＭＳ Ｐゴシック" pitchFamily="34" charset="-128"/>
              </a:rPr>
              <a:t>Участие в программе значимых взрослых в качестве группы поддержки повышают коррекционно-профилактические эффекты программы.</a:t>
            </a:r>
          </a:p>
          <a:p>
            <a:r>
              <a:rPr lang="ru-RU" sz="1800" dirty="0" smtClean="0">
                <a:ea typeface="ＭＳ Ｐゴシック" pitchFamily="34" charset="-128"/>
              </a:rPr>
              <a:t>Качество адаптации детей связано с эмоциональным состоянием родителей и педагогов.</a:t>
            </a:r>
          </a:p>
          <a:p>
            <a:r>
              <a:rPr lang="ru-RU" sz="1800" dirty="0" smtClean="0">
                <a:ea typeface="ＭＳ Ｐゴシック" pitchFamily="34" charset="-128"/>
              </a:rPr>
              <a:t>Показатели удовлетворенности детей собственными достижениями в программе связаны с (не)авторитарной позицией  педагога </a:t>
            </a:r>
          </a:p>
          <a:p>
            <a:r>
              <a:rPr lang="ru-RU" sz="1800" dirty="0" smtClean="0">
                <a:ea typeface="ＭＳ Ｐゴシック" pitchFamily="34" charset="-128"/>
              </a:rPr>
              <a:t>В процессе освоения навыков повышается учебная активность детей и  показатели  их удовлетворенности общением и отношениями </a:t>
            </a:r>
          </a:p>
          <a:p>
            <a:r>
              <a:rPr lang="ru-RU" sz="1800" dirty="0" smtClean="0">
                <a:ea typeface="ＭＳ Ｐゴシック" pitchFamily="34" charset="-128"/>
              </a:rPr>
              <a:t>Значимо повышаются показатели удовлетворенности отношениями и работой у педагогов, использующих методику </a:t>
            </a:r>
          </a:p>
          <a:p>
            <a:r>
              <a:rPr lang="ru-RU" sz="1800" dirty="0" smtClean="0"/>
              <a:t>У родителей снижается родительская тревожность, повышается доверие к образовательной организации, инструменты управления поведением детей (при условии  включенности в процесс и осведомленности о его возможностях и инструментах).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>
          <a:xfrm>
            <a:off x="1343198" y="274639"/>
            <a:ext cx="5622867" cy="511175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ea typeface="ＭＳ Ｐゴシック" pitchFamily="34" charset="-128"/>
              </a:rPr>
              <a:t>Результаты 1 этапа</a:t>
            </a:r>
            <a:r>
              <a:rPr lang="ru-RU" sz="2400" dirty="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028" name="Содержимое 2"/>
          <p:cNvSpPr>
            <a:spLocks noGrp="1"/>
          </p:cNvSpPr>
          <p:nvPr>
            <p:ph idx="1"/>
          </p:nvPr>
        </p:nvSpPr>
        <p:spPr>
          <a:xfrm>
            <a:off x="495300" y="785814"/>
            <a:ext cx="8915400" cy="6072186"/>
          </a:xfrm>
        </p:spPr>
        <p:txBody>
          <a:bodyPr>
            <a:normAutofit/>
          </a:bodyPr>
          <a:lstStyle/>
          <a:p>
            <a:endParaRPr lang="ru-RU" sz="1600" b="1" dirty="0" smtClean="0">
              <a:ea typeface="ＭＳ Ｐゴシック" pitchFamily="34" charset="-128"/>
            </a:endParaRPr>
          </a:p>
          <a:p>
            <a:r>
              <a:rPr lang="ru-RU" sz="1600" b="1" dirty="0" smtClean="0">
                <a:ea typeface="ＭＳ Ｐゴシック" pitchFamily="34" charset="-128"/>
              </a:rPr>
              <a:t>Применение программы эффективно </a:t>
            </a:r>
          </a:p>
          <a:p>
            <a:pPr>
              <a:buFont typeface="Arial" charset="0"/>
              <a:buNone/>
            </a:pPr>
            <a:r>
              <a:rPr lang="ru-RU" sz="1600" b="1" dirty="0" smtClean="0">
                <a:ea typeface="ＭＳ Ｐゴシック" pitchFamily="34" charset="-128"/>
              </a:rPr>
              <a:t>для развития всех 6 тренируемых</a:t>
            </a:r>
          </a:p>
          <a:p>
            <a:pPr>
              <a:buFont typeface="Arial" charset="0"/>
              <a:buNone/>
            </a:pPr>
            <a:r>
              <a:rPr lang="ru-RU" sz="1600" b="1" dirty="0" err="1" smtClean="0">
                <a:ea typeface="ＭＳ Ｐゴシック" pitchFamily="34" charset="-128"/>
              </a:rPr>
              <a:t>общеклассных</a:t>
            </a:r>
            <a:r>
              <a:rPr lang="ru-RU" sz="1600" b="1" dirty="0" smtClean="0">
                <a:ea typeface="ＭＳ Ｐゴシック" pitchFamily="34" charset="-128"/>
              </a:rPr>
              <a:t> и 22 индивидуальных </a:t>
            </a:r>
          </a:p>
          <a:p>
            <a:pPr>
              <a:buFont typeface="Arial" charset="0"/>
              <a:buNone/>
            </a:pPr>
            <a:r>
              <a:rPr lang="ru-RU" sz="1600" b="1" dirty="0" smtClean="0">
                <a:ea typeface="ＭＳ Ｐゴシック" pitchFamily="34" charset="-128"/>
              </a:rPr>
              <a:t>навыков с преобладанием </a:t>
            </a:r>
          </a:p>
          <a:p>
            <a:pPr>
              <a:buFont typeface="Arial" charset="0"/>
              <a:buNone/>
            </a:pPr>
            <a:r>
              <a:rPr lang="ru-RU" sz="1600" b="1" dirty="0" smtClean="0">
                <a:ea typeface="ＭＳ Ｐゴシック" pitchFamily="34" charset="-128"/>
              </a:rPr>
              <a:t>основного, над которым работал класс.</a:t>
            </a:r>
          </a:p>
          <a:p>
            <a:endParaRPr lang="ru-RU" sz="1600" b="1" dirty="0" smtClean="0">
              <a:ea typeface="ＭＳ Ｐゴシック" pitchFamily="34" charset="-128"/>
            </a:endParaRPr>
          </a:p>
          <a:p>
            <a:endParaRPr lang="ru-RU" sz="1600" b="1" dirty="0" smtClean="0">
              <a:ea typeface="ＭＳ Ｐゴシック" pitchFamily="34" charset="-128"/>
            </a:endParaRPr>
          </a:p>
          <a:p>
            <a:endParaRPr lang="ru-RU" sz="1600" b="1" dirty="0" smtClean="0">
              <a:ea typeface="ＭＳ Ｐゴシック" pitchFamily="34" charset="-128"/>
            </a:endParaRPr>
          </a:p>
          <a:p>
            <a:endParaRPr lang="ru-RU" sz="1600" b="1" dirty="0" smtClean="0">
              <a:ea typeface="ＭＳ Ｐゴシック" pitchFamily="34" charset="-128"/>
            </a:endParaRPr>
          </a:p>
          <a:p>
            <a:r>
              <a:rPr lang="ru-RU" sz="1600" b="1" dirty="0" smtClean="0">
                <a:ea typeface="ＭＳ Ｐゴシック" pitchFamily="34" charset="-128"/>
              </a:rPr>
              <a:t>Выявлена тенденция к повышению оценки после прохождения программы «Умелый класс» для развития  и  индивидуального навыка, выбранного в качестве основного , что может свидетельствовать об эффективности программы.</a:t>
            </a:r>
            <a:r>
              <a:rPr lang="ru-RU" sz="1600" dirty="0" smtClean="0">
                <a:ea typeface="ＭＳ Ｐゴシック" pitchFamily="34" charset="-128"/>
              </a:rPr>
              <a:t> Аналогичные результаты присутствуют, в большинстве случаев,  и для остальных навыков, которые не были выбраны в начале проекта, как основные.  Но можно отметить, что тенденция к улучшению оценки навыка отсутствует у навыков «принимать ошибки», «благодарить других» и «говорить «нет» (эти навыки в норме формируются в более позднем возрастном периоде, а самооценка их как менее подвижных в данном исследовании показывает, что у опрошенных детей наблюдается довольно высокий для данного возраста уровень рефлексии). Таким образом, в целом, применение программы эффективно для развития большинства указанных в программе индивидуальных навыков.</a:t>
            </a:r>
          </a:p>
          <a:p>
            <a:endParaRPr lang="ru-RU" sz="1600" dirty="0" smtClean="0">
              <a:ea typeface="ＭＳ Ｐゴシック" pitchFamily="34" charset="-128"/>
            </a:endParaRPr>
          </a:p>
        </p:txBody>
      </p:sp>
      <p:graphicFrame>
        <p:nvGraphicFramePr>
          <p:cNvPr id="1026" name="Диаграмма 3"/>
          <p:cNvGraphicFramePr>
            <a:graphicFrameLocks/>
          </p:cNvGraphicFramePr>
          <p:nvPr/>
        </p:nvGraphicFramePr>
        <p:xfrm>
          <a:off x="4844654" y="785814"/>
          <a:ext cx="4566046" cy="2643187"/>
        </p:xfrm>
        <a:graphic>
          <a:graphicData uri="http://schemas.openxmlformats.org/presentationml/2006/ole">
            <p:oleObj spid="_x0000_s94210" r:id="rId3" imgW="4212701" imgH="2645893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725487"/>
          </a:xfrm>
        </p:spPr>
        <p:txBody>
          <a:bodyPr/>
          <a:lstStyle/>
          <a:p>
            <a:r>
              <a:rPr lang="ru-RU" sz="1800" b="1" smtClean="0">
                <a:solidFill>
                  <a:srgbClr val="FF0000"/>
                </a:solidFill>
                <a:ea typeface="ＭＳ Ｐゴシック" pitchFamily="34" charset="-128"/>
              </a:rPr>
              <a:t>СРАВНЕНИЕ МНЕНИЯ УЧИТЕЛЕЙ ДО И ПОСЛЕ РЕАЛИЗАЦИИ ПРОГРАММЫ  </a:t>
            </a:r>
          </a:p>
        </p:txBody>
      </p:sp>
      <p:pic>
        <p:nvPicPr>
          <p:cNvPr id="317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95300" y="1214439"/>
            <a:ext cx="8915400" cy="5286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23</a:t>
            </a:fld>
            <a:endParaRPr kumimoji="0"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5018"/>
            <a:ext cx="9559636" cy="582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388204"/>
            <a:ext cx="8915400" cy="576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Публикации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78687" y="916533"/>
            <a:ext cx="8712200" cy="5741961"/>
          </a:xfrm>
        </p:spPr>
        <p:txBody>
          <a:bodyPr>
            <a:normAutofit fontScale="62500" lnSpcReduction="20000"/>
          </a:bodyPr>
          <a:lstStyle/>
          <a:p>
            <a:endParaRPr lang="ru-RU" sz="2800" dirty="0" smtClean="0"/>
          </a:p>
          <a:p>
            <a:r>
              <a:rPr lang="ru-RU" sz="2800" dirty="0" smtClean="0">
                <a:ea typeface="ＭＳ Ｐゴシック" pitchFamily="34" charset="-128"/>
              </a:rPr>
              <a:t>Чиркина Р.В., </a:t>
            </a:r>
            <a:r>
              <a:rPr lang="ru-RU" sz="2800" dirty="0" err="1" smtClean="0">
                <a:ea typeface="ＭＳ Ｐゴシック" pitchFamily="34" charset="-128"/>
              </a:rPr>
              <a:t>Бойкина</a:t>
            </a:r>
            <a:r>
              <a:rPr lang="ru-RU" sz="2800" dirty="0" smtClean="0">
                <a:ea typeface="ＭＳ Ｐゴシック" pitchFamily="34" charset="-128"/>
              </a:rPr>
              <a:t> Е.Э., </a:t>
            </a:r>
            <a:r>
              <a:rPr lang="ru-RU" sz="2800" dirty="0" err="1" smtClean="0">
                <a:ea typeface="ＭＳ Ｐゴシック" pitchFamily="34" charset="-128"/>
              </a:rPr>
              <a:t>Койкова</a:t>
            </a:r>
            <a:r>
              <a:rPr lang="ru-RU" sz="2800" dirty="0" smtClean="0">
                <a:ea typeface="ＭＳ Ｐゴシック" pitchFamily="34" charset="-128"/>
              </a:rPr>
              <a:t> К.С., </a:t>
            </a:r>
            <a:r>
              <a:rPr lang="ru-RU" sz="2800" dirty="0" err="1" smtClean="0">
                <a:ea typeface="ＭＳ Ｐゴシック" pitchFamily="34" charset="-128"/>
              </a:rPr>
              <a:t>Бригадиренко</a:t>
            </a:r>
            <a:r>
              <a:rPr lang="ru-RU" sz="2800" dirty="0" smtClean="0">
                <a:ea typeface="ＭＳ Ｐゴシック" pitchFamily="34" charset="-128"/>
              </a:rPr>
              <a:t> Н.В., </a:t>
            </a:r>
            <a:r>
              <a:rPr lang="ru-RU" sz="2800" dirty="0" err="1" smtClean="0">
                <a:ea typeface="ＭＳ Ｐゴシック" pitchFamily="34" charset="-128"/>
              </a:rPr>
              <a:t>Стратийчук</a:t>
            </a:r>
            <a:r>
              <a:rPr lang="ru-RU" sz="2800" dirty="0" smtClean="0">
                <a:ea typeface="ＭＳ Ｐゴシック" pitchFamily="34" charset="-128"/>
              </a:rPr>
              <a:t> Е.В., Тишкова Ю.В., Чеботарев И.В. Оценка профилактического потенциала технологии «Умелый класс» в формировании социально значимых навыков у детей [Электронный ресурс] // Психология и право. 2020. Том 10. № 4. С. 93–110. doi:10.17759/psylaw.2020100407</a:t>
            </a:r>
          </a:p>
          <a:p>
            <a:r>
              <a:rPr lang="ru-RU" sz="2800" dirty="0" err="1" smtClean="0">
                <a:ea typeface="ＭＳ Ｐゴシック" pitchFamily="34" charset="-128"/>
              </a:rPr>
              <a:t>Бойкина</a:t>
            </a:r>
            <a:r>
              <a:rPr lang="ru-RU" sz="2800" dirty="0" smtClean="0">
                <a:ea typeface="ＭＳ Ｐゴシック" pitchFamily="34" charset="-128"/>
              </a:rPr>
              <a:t> Е.Э. Остракизм и родственные феномены: обзор зарубежных исследований [Электронный ресурс] // Психология и право. 2019. Том 9. № 3. С. 127–140. doi:10.17759/psylaw.2019090310</a:t>
            </a:r>
          </a:p>
          <a:p>
            <a:r>
              <a:rPr lang="ru-RU" sz="2800" dirty="0" smtClean="0">
                <a:ea typeface="ＭＳ Ｐゴシック" pitchFamily="34" charset="-128"/>
              </a:rPr>
              <a:t>Готовится статья в </a:t>
            </a:r>
            <a:r>
              <a:rPr lang="ru-RU" sz="2800" dirty="0" err="1" smtClean="0">
                <a:ea typeface="ＭＳ Ｐゴシック" pitchFamily="34" charset="-128"/>
              </a:rPr>
              <a:t>соавт</a:t>
            </a:r>
            <a:r>
              <a:rPr lang="ru-RU" sz="2800" dirty="0" smtClean="0">
                <a:ea typeface="ＭＳ Ｐゴシック" pitchFamily="34" charset="-128"/>
              </a:rPr>
              <a:t>. с Б.Фурманом для публикации в англоязычном и русскоязычном формате в 2021 году. </a:t>
            </a:r>
          </a:p>
          <a:p>
            <a:pPr>
              <a:buFont typeface="Arial" charset="0"/>
              <a:buNone/>
            </a:pPr>
            <a:r>
              <a:rPr lang="ru-RU" sz="2800" dirty="0" smtClean="0">
                <a:ea typeface="ＭＳ Ｐゴシック" pitchFamily="34" charset="-128"/>
              </a:rPr>
              <a:t>Вышла статья по исследованию эффективности “</a:t>
            </a:r>
            <a:r>
              <a:rPr lang="en-US" sz="2800" dirty="0" smtClean="0">
                <a:ea typeface="ＭＳ Ｐゴシック" pitchFamily="34" charset="-128"/>
              </a:rPr>
              <a:t>Skilful</a:t>
            </a:r>
            <a:r>
              <a:rPr lang="ru-RU" sz="2800" dirty="0" smtClean="0">
                <a:ea typeface="ＭＳ Ｐゴシック" pitchFamily="34" charset="-128"/>
              </a:rPr>
              <a:t> </a:t>
            </a:r>
            <a:r>
              <a:rPr lang="en-US" sz="2800" dirty="0" smtClean="0">
                <a:ea typeface="ＭＳ Ｐゴシック" pitchFamily="34" charset="-128"/>
              </a:rPr>
              <a:t>class</a:t>
            </a:r>
            <a:r>
              <a:rPr lang="ru-RU" sz="2800" dirty="0" smtClean="0">
                <a:ea typeface="ＭＳ Ｐゴシック" pitchFamily="34" charset="-128"/>
              </a:rPr>
              <a:t>”  с сопоставимыми результатами по Финляндии и Китаю </a:t>
            </a:r>
          </a:p>
          <a:p>
            <a:r>
              <a:rPr lang="en-US" sz="2800" dirty="0" err="1" smtClean="0">
                <a:ea typeface="ＭＳ Ｐゴシック" pitchFamily="34" charset="-128"/>
              </a:rPr>
              <a:t>Shuanghong</a:t>
            </a:r>
            <a:r>
              <a:rPr lang="en-US" sz="2800" dirty="0" smtClean="0">
                <a:ea typeface="ＭＳ Ｐゴシック" pitchFamily="34" charset="-128"/>
              </a:rPr>
              <a:t> Jenny </a:t>
            </a:r>
            <a:r>
              <a:rPr lang="en-US" sz="2800" dirty="0" err="1" smtClean="0">
                <a:ea typeface="ＭＳ Ｐゴシック" pitchFamily="34" charset="-128"/>
              </a:rPr>
              <a:t>Niua</a:t>
            </a:r>
            <a:r>
              <a:rPr lang="en-US" sz="2800" dirty="0" smtClean="0">
                <a:ea typeface="ＭＳ Ｐゴシック" pitchFamily="34" charset="-128"/>
              </a:rPr>
              <a:t>, </a:t>
            </a:r>
            <a:r>
              <a:rPr lang="en-US" sz="2800" dirty="0" err="1" smtClean="0">
                <a:ea typeface="ＭＳ Ｐゴシック" pitchFamily="34" charset="-128"/>
              </a:rPr>
              <a:t>Hannele</a:t>
            </a:r>
            <a:r>
              <a:rPr lang="en-US" sz="2800" dirty="0" smtClean="0">
                <a:ea typeface="ＭＳ Ｐゴシック" pitchFamily="34" charset="-128"/>
              </a:rPr>
              <a:t> </a:t>
            </a:r>
            <a:r>
              <a:rPr lang="en-US" sz="2800" dirty="0" err="1" smtClean="0">
                <a:ea typeface="ＭＳ Ｐゴシック" pitchFamily="34" charset="-128"/>
              </a:rPr>
              <a:t>Niemia</a:t>
            </a:r>
            <a:r>
              <a:rPr lang="ru-RU" sz="2800" dirty="0" smtClean="0">
                <a:ea typeface="ＭＳ Ｐゴシック" pitchFamily="34" charset="-128"/>
              </a:rPr>
              <a:t> (</a:t>
            </a:r>
            <a:r>
              <a:rPr lang="en-US" sz="2800" i="1" dirty="0" smtClean="0">
                <a:ea typeface="ＭＳ Ｐゴシック" pitchFamily="34" charset="-128"/>
              </a:rPr>
              <a:t>Faculty of Educational Sciences, University of Helsinki, Finland</a:t>
            </a:r>
            <a:r>
              <a:rPr lang="ru-RU" sz="2800" i="1" dirty="0" smtClean="0">
                <a:ea typeface="ＭＳ Ｐゴシック" pitchFamily="34" charset="-128"/>
              </a:rPr>
              <a:t>), </a:t>
            </a:r>
            <a:r>
              <a:rPr lang="en-US" sz="2800" b="1" dirty="0" smtClean="0">
                <a:ea typeface="ＭＳ Ｐゴシック" pitchFamily="34" charset="-128"/>
              </a:rPr>
              <a:t>Teachers Support of Students’ Social-Emotional and Self-Management Skills Using a Solution-Focused Skillful-Class</a:t>
            </a:r>
            <a:r>
              <a:rPr lang="ru-RU" sz="2800" b="1" dirty="0" smtClean="0">
                <a:ea typeface="ＭＳ Ｐゴシック" pitchFamily="34" charset="-128"/>
              </a:rPr>
              <a:t> </a:t>
            </a:r>
            <a:r>
              <a:rPr lang="en-US" sz="2800" b="1" dirty="0" smtClean="0">
                <a:ea typeface="ＭＳ Ｐゴシック" pitchFamily="34" charset="-128"/>
              </a:rPr>
              <a:t>Method</a:t>
            </a:r>
            <a:r>
              <a:rPr lang="ru-RU" sz="2800" b="1" dirty="0" smtClean="0">
                <a:ea typeface="ＭＳ Ｐゴシック" pitchFamily="34" charset="-128"/>
              </a:rPr>
              <a:t> </a:t>
            </a:r>
            <a:r>
              <a:rPr lang="ru-RU" sz="2800" dirty="0" smtClean="0">
                <a:ea typeface="ＭＳ Ｐゴシック" pitchFamily="34" charset="-128"/>
              </a:rPr>
              <a:t>/ </a:t>
            </a:r>
            <a:r>
              <a:rPr lang="en-US" sz="2800" dirty="0" smtClean="0">
                <a:ea typeface="ＭＳ Ｐゴシック" pitchFamily="34" charset="-128"/>
              </a:rPr>
              <a:t>The European Journal of Social and </a:t>
            </a:r>
            <a:r>
              <a:rPr lang="en-US" sz="2800" dirty="0" err="1" smtClean="0">
                <a:ea typeface="ＭＳ Ｐゴシック" pitchFamily="34" charset="-128"/>
              </a:rPr>
              <a:t>Behavioural</a:t>
            </a:r>
            <a:r>
              <a:rPr lang="en-US" sz="2800" dirty="0" smtClean="0">
                <a:ea typeface="ＭＳ Ｐゴシック" pitchFamily="34" charset="-128"/>
              </a:rPr>
              <a:t> Sciences</a:t>
            </a:r>
            <a:r>
              <a:rPr lang="ru-RU" sz="2800" dirty="0" smtClean="0">
                <a:ea typeface="ＭＳ Ｐゴシック" pitchFamily="34" charset="-128"/>
              </a:rPr>
              <a:t> </a:t>
            </a:r>
            <a:r>
              <a:rPr lang="nl-NL" sz="2800" dirty="0" smtClean="0">
                <a:ea typeface="ＭＳ Ｐゴシック" pitchFamily="34" charset="-128"/>
              </a:rPr>
              <a:t>EJSBS Volume XXVII (eISSN: 2301-2218)</a:t>
            </a:r>
            <a:r>
              <a:rPr lang="ru-RU" sz="2800" dirty="0" smtClean="0">
                <a:ea typeface="ＭＳ Ｐゴシック" pitchFamily="34" charset="-128"/>
              </a:rPr>
              <a:t>. </a:t>
            </a:r>
            <a:r>
              <a:rPr lang="en-US" sz="2800" dirty="0" smtClean="0">
                <a:ea typeface="ＭＳ Ｐゴシック" pitchFamily="34" charset="-128"/>
              </a:rPr>
              <a:t>© 2020 Published by Future Academy </a:t>
            </a:r>
            <a:r>
              <a:rPr lang="ru-RU" sz="2800" dirty="0" smtClean="0">
                <a:ea typeface="ＭＳ Ｐゴシック" pitchFamily="34" charset="-128"/>
              </a:rPr>
              <a:t>. </a:t>
            </a:r>
            <a:r>
              <a:rPr lang="en-US" sz="2800" i="1" dirty="0" smtClean="0">
                <a:ea typeface="ＭＳ Ｐゴシック" pitchFamily="34" charset="-128"/>
              </a:rPr>
              <a:t>https://doi.org/10.15405/ejsbs.269</a:t>
            </a:r>
            <a:endParaRPr lang="ru-RU" sz="2800" dirty="0" smtClean="0">
              <a:ea typeface="ＭＳ Ｐゴシック" pitchFamily="34" charset="-128"/>
            </a:endParaRPr>
          </a:p>
          <a:p>
            <a:r>
              <a:rPr lang="ru-RU" sz="3200" dirty="0" smtClean="0">
                <a:solidFill>
                  <a:srgbClr val="C00000"/>
                </a:solidFill>
              </a:rPr>
              <a:t>«Мастерская «</a:t>
            </a:r>
            <a:r>
              <a:rPr lang="ru-RU" sz="3200" dirty="0" err="1" smtClean="0">
                <a:solidFill>
                  <a:srgbClr val="C00000"/>
                </a:solidFill>
              </a:rPr>
              <a:t>навыкового</a:t>
            </a:r>
            <a:r>
              <a:rPr lang="ru-RU" sz="3200" dirty="0" smtClean="0">
                <a:solidFill>
                  <a:srgbClr val="C00000"/>
                </a:solidFill>
              </a:rPr>
              <a:t>» подхода к профилактике </a:t>
            </a:r>
            <a:r>
              <a:rPr lang="ru-RU" sz="3200" dirty="0" err="1" smtClean="0">
                <a:solidFill>
                  <a:srgbClr val="C00000"/>
                </a:solidFill>
              </a:rPr>
              <a:t>девиантного</a:t>
            </a:r>
            <a:r>
              <a:rPr lang="ru-RU" sz="3200" dirty="0" smtClean="0">
                <a:solidFill>
                  <a:srgbClr val="C00000"/>
                </a:solidFill>
              </a:rPr>
              <a:t> поведения» с участием Б. Фурмана, российских, финских и китайских исследователей опыта реализации программы </a:t>
            </a:r>
            <a:r>
              <a:rPr lang="en-US" sz="3200" dirty="0" smtClean="0">
                <a:solidFill>
                  <a:srgbClr val="C00000"/>
                </a:solidFill>
              </a:rPr>
              <a:t>Skilful class.</a:t>
            </a:r>
            <a:r>
              <a:rPr lang="ru-RU" sz="3200" dirty="0" smtClean="0">
                <a:solidFill>
                  <a:srgbClr val="C00000"/>
                </a:solidFill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</a:rPr>
              <a:t>Коченовские</a:t>
            </a:r>
            <a:r>
              <a:rPr lang="ru-RU" sz="3200" dirty="0" smtClean="0">
                <a:solidFill>
                  <a:srgbClr val="C00000"/>
                </a:solidFill>
              </a:rPr>
              <a:t> чтения-2020 </a:t>
            </a:r>
            <a:r>
              <a:rPr lang="ru-RU" sz="3200" dirty="0" smtClean="0">
                <a:hlinkClick r:id="rId2"/>
              </a:rPr>
              <a:t>https://youtu.be/tuPqNiilyZg 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4310899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439737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a typeface="ＭＳ Ｐゴシック" pitchFamily="34" charset="-128"/>
              </a:rPr>
              <a:t>НАПРАВЛЕНИЯ РАБОТЫ ПО ПРОЕКТУ В 2020-21 </a:t>
            </a:r>
            <a:r>
              <a:rPr lang="ru-RU" sz="3200" b="1" dirty="0" err="1" smtClean="0">
                <a:ea typeface="ＭＳ Ｐゴシック" pitchFamily="34" charset="-128"/>
              </a:rPr>
              <a:t>гг</a:t>
            </a:r>
            <a:endParaRPr lang="ru-RU" sz="3200" b="1" dirty="0" smtClean="0">
              <a:ea typeface="ＭＳ Ｐゴシック" pitchFamily="34" charset="-128"/>
            </a:endParaRP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232173" y="1197032"/>
            <a:ext cx="9178528" cy="4904509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>
                <a:ea typeface="ＭＳ Ｐゴシック" pitchFamily="34" charset="-128"/>
              </a:rPr>
              <a:t>Продолжение исследования отсроченных эффектов методики на площадках 2019 года. Анализ результатов, дефицитов и ресурсов программы.  Подготовка  публикаций  по итогам исследования. </a:t>
            </a:r>
          </a:p>
          <a:p>
            <a:r>
              <a:rPr lang="ru-RU" sz="2000" b="1" dirty="0" smtClean="0">
                <a:ea typeface="ＭＳ Ｐゴシック" pitchFamily="34" charset="-128"/>
              </a:rPr>
              <a:t>Экспериментальная апробация различных вариантов сочетания  методики с другими  методиками ранней профилактики  (российской </a:t>
            </a:r>
            <a:r>
              <a:rPr lang="ru-RU" sz="2000" b="1" dirty="0" err="1" smtClean="0">
                <a:ea typeface="ＭＳ Ｐゴシック" pitchFamily="34" charset="-128"/>
              </a:rPr>
              <a:t>игропрактикой</a:t>
            </a:r>
            <a:r>
              <a:rPr lang="ru-RU" sz="2000" b="1" dirty="0" smtClean="0">
                <a:ea typeface="ＭＳ Ｐゴシック" pitchFamily="34" charset="-128"/>
              </a:rPr>
              <a:t> Сила народной игры, восстановительными технологиями). </a:t>
            </a:r>
          </a:p>
          <a:p>
            <a:r>
              <a:rPr lang="ru-RU" sz="2000" dirty="0" smtClean="0">
                <a:ea typeface="ＭＳ Ｐゴシック" pitchFamily="34" charset="-128"/>
              </a:rPr>
              <a:t>Разработка программы для дистанционного применения. </a:t>
            </a:r>
          </a:p>
          <a:p>
            <a:r>
              <a:rPr lang="ru-RU" sz="2000" dirty="0" smtClean="0">
                <a:ea typeface="ＭＳ Ｐゴシック" pitchFamily="34" charset="-128"/>
              </a:rPr>
              <a:t>Внедрение исследуемой методики (разработка программы обучения, отбор и обучение педагогических команд, программа мониторинга и исследования психологических эффектов программы на этапе внедрения и пр.) на региональных площадках .</a:t>
            </a:r>
          </a:p>
          <a:p>
            <a:r>
              <a:rPr lang="ru-RU" sz="2000" dirty="0" smtClean="0">
                <a:ea typeface="ＭＳ Ｐゴシック" pitchFamily="34" charset="-128"/>
              </a:rPr>
              <a:t>Создание на базе некоторых  организаций (</a:t>
            </a:r>
            <a:r>
              <a:rPr lang="ru-RU" sz="2000" dirty="0" err="1" smtClean="0">
                <a:ea typeface="ＭＳ Ｐゴシック" pitchFamily="34" charset="-128"/>
              </a:rPr>
              <a:t>Энгельсские</a:t>
            </a:r>
            <a:r>
              <a:rPr lang="ru-RU" sz="2000" dirty="0" smtClean="0">
                <a:ea typeface="ＭＳ Ｐゴシック" pitchFamily="34" charset="-128"/>
              </a:rPr>
              <a:t> школы  на базе МЭЛ и Центра «Позитив» и др., </a:t>
            </a:r>
            <a:r>
              <a:rPr lang="ru-RU" sz="2000" dirty="0" err="1" smtClean="0">
                <a:ea typeface="ＭＳ Ｐゴシック" pitchFamily="34" charset="-128"/>
              </a:rPr>
              <a:t>моск.школы</a:t>
            </a:r>
            <a:r>
              <a:rPr lang="ru-RU" sz="2000" dirty="0" smtClean="0">
                <a:ea typeface="ＭＳ Ｐゴシック" pitchFamily="34" charset="-128"/>
              </a:rPr>
              <a:t>  1534 и др.) региональных  и федеральных экспериментально- методических  площадок .  </a:t>
            </a:r>
          </a:p>
          <a:p>
            <a:r>
              <a:rPr lang="ru-RU" sz="2000" dirty="0" smtClean="0">
                <a:ea typeface="ＭＳ Ｐゴシック" pitchFamily="34" charset="-128"/>
              </a:rPr>
              <a:t>Внесение  программ Умелый класс  и Сила народной игры в реестр практик с доказанной эффективностью.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32139" y="142852"/>
          <a:ext cx="9364332" cy="659797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41083"/>
                <a:gridCol w="2341083"/>
                <a:gridCol w="2341083"/>
                <a:gridCol w="2341083"/>
              </a:tblGrid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Результаты применения</a:t>
                      </a:r>
                      <a:endParaRPr lang="ru-RU" sz="2000" b="1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«УМЕЛЫЙ КЛАСС/ УМЕЛАЯ ГРУППА»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СИЛА НАРОДНОЙ ИГРЫ 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ВОССТАНОВИТЕЛЬНЫЕ </a:t>
                      </a:r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 ТЕХНОЛОГИИ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marL="99060" marR="99060"/>
                </a:tc>
              </a:tr>
              <a:tr h="7858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Принятие</a:t>
                      </a:r>
                      <a:r>
                        <a:rPr lang="ru-RU" sz="1800" b="1" baseline="0" dirty="0" smtClean="0"/>
                        <a:t> норм и правил 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игре и п</a:t>
                      </a:r>
                      <a:r>
                        <a:rPr lang="ru-RU" dirty="0" smtClean="0"/>
                        <a:t>еренос на другие ситуации</a:t>
                      </a:r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игре и п</a:t>
                      </a:r>
                      <a:r>
                        <a:rPr lang="ru-RU" dirty="0" smtClean="0"/>
                        <a:t>еренос на другие ситуации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aseline="0" dirty="0" smtClean="0"/>
                        <a:t>Норма  обращаться к сообществу в   сложных ситуациях</a:t>
                      </a:r>
                      <a:endParaRPr lang="ru-RU" dirty="0"/>
                    </a:p>
                  </a:txBody>
                  <a:tcPr marL="99060" marR="99060"/>
                </a:tc>
              </a:tr>
              <a:tr h="115372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Социально-эмоциональные навыки и навыки </a:t>
                      </a:r>
                      <a:r>
                        <a:rPr lang="ru-RU" b="1" dirty="0" err="1" smtClean="0"/>
                        <a:t>саморегуляции</a:t>
                      </a:r>
                      <a:endParaRPr lang="ru-RU" b="1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dirty="0" smtClean="0"/>
                        <a:t>Рост самооценки и внешней оценки </a:t>
                      </a:r>
                      <a:r>
                        <a:rPr lang="ru-RU" dirty="0" err="1" smtClean="0"/>
                        <a:t>общегрупповых</a:t>
                      </a:r>
                      <a:r>
                        <a:rPr lang="ru-RU" dirty="0" smtClean="0"/>
                        <a:t> и инд. навыков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Навыки действовать по правилам 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Навыки </a:t>
                      </a:r>
                      <a:r>
                        <a:rPr lang="ru-RU" baseline="0" dirty="0" smtClean="0"/>
                        <a:t> принятия решений и разрешения проблем и конфликтов</a:t>
                      </a:r>
                      <a:endParaRPr lang="ru-RU" dirty="0"/>
                    </a:p>
                  </a:txBody>
                  <a:tcPr marL="99060" marR="99060"/>
                </a:tc>
              </a:tr>
              <a:tr h="60081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Ответственность</a:t>
                      </a:r>
                      <a:r>
                        <a:rPr lang="ru-RU" b="1" baseline="0" dirty="0" smtClean="0"/>
                        <a:t> </a:t>
                      </a:r>
                      <a:endParaRPr lang="ru-RU" b="1" dirty="0" smtClean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За </a:t>
                      </a:r>
                      <a:r>
                        <a:rPr lang="ru-RU" baseline="0" dirty="0" smtClean="0"/>
                        <a:t> результаты группы и свои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За свои действия в игре 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Все параметры ответственности</a:t>
                      </a:r>
                      <a:endParaRPr lang="ru-RU" dirty="0"/>
                    </a:p>
                  </a:txBody>
                  <a:tcPr marL="99060" marR="99060"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Положительные</a:t>
                      </a:r>
                      <a:r>
                        <a:rPr lang="ru-RU" b="1" baseline="0" dirty="0" smtClean="0"/>
                        <a:t> изменения в отношениях </a:t>
                      </a:r>
                      <a:endParaRPr lang="ru-RU" b="1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Между</a:t>
                      </a:r>
                      <a:r>
                        <a:rPr lang="ru-RU" baseline="0" dirty="0" smtClean="0"/>
                        <a:t> детьми, учителями, родителями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Между играющими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Между </a:t>
                      </a:r>
                      <a:r>
                        <a:rPr lang="ru-RU" dirty="0" err="1" smtClean="0"/>
                        <a:t>акторами</a:t>
                      </a:r>
                      <a:r>
                        <a:rPr lang="ru-RU" dirty="0" smtClean="0"/>
                        <a:t> проблемных отношений </a:t>
                      </a:r>
                      <a:endParaRPr lang="ru-RU" dirty="0"/>
                    </a:p>
                  </a:txBody>
                  <a:tcPr marL="99060" marR="99060"/>
                </a:tc>
              </a:tr>
              <a:tr h="1283054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Положительная динамика</a:t>
                      </a:r>
                      <a:r>
                        <a:rPr lang="ru-RU" b="1" baseline="0" dirty="0" smtClean="0"/>
                        <a:t> психологических параметров у детей </a:t>
                      </a:r>
                      <a:endParaRPr lang="ru-RU" b="1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Самооценка, статус в группе, доверие, удовлетворенность, взаимодействие 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Самооценка, статус в группе, доверие </a:t>
                      </a:r>
                      <a:r>
                        <a:rPr lang="ru-RU" baseline="0" dirty="0" smtClean="0"/>
                        <a:t>, </a:t>
                      </a:r>
                      <a:r>
                        <a:rPr lang="ru-RU" dirty="0" smtClean="0"/>
                        <a:t>удовлетворенность, взаимодействие </a:t>
                      </a:r>
                    </a:p>
                    <a:p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Снижение</a:t>
                      </a:r>
                      <a:r>
                        <a:rPr lang="ru-RU" baseline="0" dirty="0" smtClean="0"/>
                        <a:t> тревожности в сложных ситуациях</a:t>
                      </a:r>
                      <a:endParaRPr lang="ru-RU" dirty="0"/>
                    </a:p>
                  </a:txBody>
                  <a:tcPr marL="99060" marR="9906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27</a:t>
            </a:fld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365812" y="704850"/>
            <a:ext cx="2280213" cy="6609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289368" y="1506899"/>
            <a:ext cx="9213448" cy="506752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Практика   отвечает критериям научной обоснованности (содержит описание механизмов и мишеней воздействия), имеет положительные отзывы по результатам практического применения, не противоречит организационным и содержательным особенностям   образовательной среды российской школы. 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процессе апробации установлено, что исследуемые эффекты технологии достигают  статистически значимых показателей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и динамики  ключевых параметров, значимых для снижения факторов риска </a:t>
            </a:r>
            <a:r>
              <a:rPr lang="ru-RU" dirty="0" err="1" smtClean="0"/>
              <a:t>девиантного</a:t>
            </a:r>
            <a:r>
              <a:rPr lang="ru-RU" dirty="0" smtClean="0"/>
              <a:t> поведения.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 smtClean="0"/>
              <a:t>основании полученных результатов сравнения исследуемых параметров в экспериментальной и контрольной  выборках  разработаны методические рекомендации по внедрению  технологии Умелый класс и инструментов для оценки происходящих  в процессе ее реализации  изменений у детей, педагогов, родителей и  в образовательной среде в целом.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Content Placeholder 3" descr="МГППУ_ЛО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759701" y="304801"/>
            <a:ext cx="1924447" cy="792163"/>
          </a:xfrm>
        </p:spPr>
      </p:pic>
      <p:pic>
        <p:nvPicPr>
          <p:cNvPr id="104451" name="Рисунок 2"/>
          <p:cNvPicPr>
            <a:picLocks noChangeAspect="1"/>
          </p:cNvPicPr>
          <p:nvPr/>
        </p:nvPicPr>
        <p:blipFill>
          <a:blip r:embed="rId4"/>
          <a:srcRect l="17085"/>
          <a:stretch>
            <a:fillRect/>
          </a:stretch>
        </p:blipFill>
        <p:spPr bwMode="auto">
          <a:xfrm>
            <a:off x="4811977" y="1484314"/>
            <a:ext cx="4560888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2" name="Прямоугольник 1"/>
          <p:cNvSpPr>
            <a:spLocks noChangeArrowheads="1"/>
          </p:cNvSpPr>
          <p:nvPr/>
        </p:nvSpPr>
        <p:spPr bwMode="auto">
          <a:xfrm>
            <a:off x="5186892" y="3976688"/>
            <a:ext cx="418597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Факультет юридической психологии</a:t>
            </a:r>
          </a:p>
          <a:p>
            <a:pPr algn="ctr" eaLnBrk="1" hangingPunct="1"/>
            <a:endParaRPr lang="ru-RU" altLang="ru-RU" sz="1400" b="1" dirty="0">
              <a:solidFill>
                <a:srgbClr val="0070C0"/>
              </a:solidFill>
              <a:latin typeface="Open Sans" pitchFamily="34" charset="0"/>
            </a:endParaRPr>
          </a:p>
          <a:p>
            <a:pPr algn="ctr" eaLnBrk="1" hangingPunct="1"/>
            <a:r>
              <a:rPr lang="en-US" altLang="ru-RU" sz="1400" b="1" dirty="0">
                <a:solidFill>
                  <a:srgbClr val="0070C0"/>
                </a:solidFill>
                <a:latin typeface="Open Sans" pitchFamily="34" charset="0"/>
                <a:hlinkClick r:id="rId5"/>
              </a:rPr>
              <a:t>http://jp.mgppu.ru</a:t>
            </a:r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 </a:t>
            </a:r>
            <a:endParaRPr lang="ru-RU" altLang="ru-RU" sz="1400" b="1" dirty="0" smtClean="0">
              <a:solidFill>
                <a:srgbClr val="0070C0"/>
              </a:solidFill>
              <a:latin typeface="Open Sans" pitchFamily="34" charset="0"/>
            </a:endParaRPr>
          </a:p>
          <a:p>
            <a:pPr algn="ctr"/>
            <a:r>
              <a:rPr lang="en-US" altLang="ru-RU" sz="1400" b="1" dirty="0" smtClean="0">
                <a:solidFill>
                  <a:srgbClr val="0070C0"/>
                </a:solidFill>
                <a:latin typeface="Open Sans" pitchFamily="34" charset="0"/>
                <a:hlinkClick r:id="rId6"/>
              </a:rPr>
              <a:t>http://sno.mgppu.ru</a:t>
            </a:r>
            <a:endParaRPr lang="ru-RU" altLang="ru-RU" sz="1400" b="1" dirty="0" smtClean="0">
              <a:solidFill>
                <a:srgbClr val="0070C0"/>
              </a:solidFill>
              <a:latin typeface="Open Sans" pitchFamily="34" charset="0"/>
            </a:endParaRPr>
          </a:p>
          <a:p>
            <a:pPr algn="ctr" eaLnBrk="1" hangingPunct="1"/>
            <a:endParaRPr lang="ru-RU" altLang="ru-RU" sz="1400" b="1" dirty="0">
              <a:solidFill>
                <a:srgbClr val="0070C0"/>
              </a:solidFill>
              <a:latin typeface="Open Sans" pitchFamily="34" charset="0"/>
            </a:endParaRPr>
          </a:p>
          <a:p>
            <a:pPr algn="ctr" eaLnBrk="1" hangingPunct="1"/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127051, Москва, </a:t>
            </a:r>
            <a:r>
              <a:rPr lang="ru-RU" altLang="ru-RU" sz="1400" b="1" dirty="0" err="1">
                <a:solidFill>
                  <a:srgbClr val="0070C0"/>
                </a:solidFill>
                <a:latin typeface="Open Sans" pitchFamily="34" charset="0"/>
              </a:rPr>
              <a:t>Сретенка</a:t>
            </a:r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, д. 29, </a:t>
            </a:r>
            <a:r>
              <a:rPr lang="ru-RU" altLang="ru-RU" sz="1400" b="1" dirty="0" err="1">
                <a:solidFill>
                  <a:srgbClr val="0070C0"/>
                </a:solidFill>
                <a:latin typeface="Open Sans" pitchFamily="34" charset="0"/>
              </a:rPr>
              <a:t>каб</a:t>
            </a:r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. 306.</a:t>
            </a:r>
          </a:p>
          <a:p>
            <a:pPr algn="ctr" eaLnBrk="1" hangingPunct="1"/>
            <a:endParaRPr lang="ru-RU" altLang="ru-RU" sz="1400" b="1" dirty="0">
              <a:solidFill>
                <a:srgbClr val="0070C0"/>
              </a:solidFill>
              <a:latin typeface="Open Sans" pitchFamily="34" charset="0"/>
            </a:endParaRPr>
          </a:p>
          <a:p>
            <a:pPr algn="ctr" eaLnBrk="1" hangingPunct="1"/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8 (495) 632-99-97</a:t>
            </a:r>
          </a:p>
          <a:p>
            <a:pPr algn="ctr" eaLnBrk="1" hangingPunct="1"/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8 (499) 259-01-94</a:t>
            </a:r>
          </a:p>
          <a:p>
            <a:pPr algn="ctr" eaLnBrk="1" hangingPunct="1"/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8 (499)-256-60-55</a:t>
            </a:r>
          </a:p>
          <a:p>
            <a:pPr algn="ctr" eaLnBrk="1" hangingPunct="1"/>
            <a:endParaRPr lang="ru-RU" altLang="ru-RU" sz="1400" b="1" dirty="0">
              <a:solidFill>
                <a:srgbClr val="0070C0"/>
              </a:solidFill>
              <a:latin typeface="Open Sans" pitchFamily="34" charset="0"/>
            </a:endParaRPr>
          </a:p>
          <a:p>
            <a:pPr algn="ctr" eaLnBrk="1" hangingPunct="1"/>
            <a:r>
              <a:rPr lang="en-US" altLang="ru-RU" sz="1400" b="1" dirty="0">
                <a:solidFill>
                  <a:srgbClr val="0070C0"/>
                </a:solidFill>
                <a:latin typeface="Open Sans" pitchFamily="34" charset="0"/>
                <a:hlinkClick r:id="rId7"/>
              </a:rPr>
              <a:t>fjurpsy@mail.ru</a:t>
            </a:r>
            <a:r>
              <a:rPr lang="ru-RU" altLang="ru-RU" sz="1400" b="1" dirty="0">
                <a:solidFill>
                  <a:srgbClr val="0070C0"/>
                </a:solidFill>
                <a:latin typeface="Open Sans" pitchFamily="34" charset="0"/>
              </a:rPr>
              <a:t> </a:t>
            </a:r>
          </a:p>
        </p:txBody>
      </p:sp>
      <p:sp>
        <p:nvSpPr>
          <p:cNvPr id="104453" name="TextBox 1"/>
          <p:cNvSpPr txBox="1">
            <a:spLocks noChangeArrowheads="1"/>
          </p:cNvSpPr>
          <p:nvPr/>
        </p:nvSpPr>
        <p:spPr bwMode="auto">
          <a:xfrm>
            <a:off x="662120" y="1263651"/>
            <a:ext cx="3432704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altLang="ru-RU" sz="1400"/>
          </a:p>
          <a:p>
            <a:endParaRPr lang="ru-RU" altLang="ru-R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theme1.xml><?xml version="1.0" encoding="utf-8"?>
<a:theme xmlns:a="http://schemas.openxmlformats.org/drawingml/2006/main" name="1_Presentation Template White">
  <a:themeElements>
    <a:clrScheme name="Дети наши">
      <a:dk1>
        <a:srgbClr val="FFFFFF"/>
      </a:dk1>
      <a:lt1>
        <a:srgbClr val="FFFFFF"/>
      </a:lt1>
      <a:dk2>
        <a:srgbClr val="7C3520"/>
      </a:dk2>
      <a:lt2>
        <a:srgbClr val="7C3520"/>
      </a:lt2>
      <a:accent1>
        <a:srgbClr val="7C3520"/>
      </a:accent1>
      <a:accent2>
        <a:srgbClr val="F3901D"/>
      </a:accent2>
      <a:accent3>
        <a:srgbClr val="6CB33F"/>
      </a:accent3>
      <a:accent4>
        <a:srgbClr val="B88B73"/>
      </a:accent4>
      <a:accent5>
        <a:srgbClr val="FBB161"/>
      </a:accent5>
      <a:accent6>
        <a:srgbClr val="A0CF67"/>
      </a:accent6>
      <a:hlink>
        <a:srgbClr val="6CB33F"/>
      </a:hlink>
      <a:folHlink>
        <a:srgbClr val="A0CF67"/>
      </a:folHlink>
    </a:clrScheme>
    <a:fontScheme name="Другая 1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Presentation Template Whi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tion Template Whi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Presentation Template White">
  <a:themeElements>
    <a:clrScheme name="Дети наши">
      <a:dk1>
        <a:srgbClr val="FFFFFF"/>
      </a:dk1>
      <a:lt1>
        <a:srgbClr val="FFFFFF"/>
      </a:lt1>
      <a:dk2>
        <a:srgbClr val="7C3520"/>
      </a:dk2>
      <a:lt2>
        <a:srgbClr val="7C3520"/>
      </a:lt2>
      <a:accent1>
        <a:srgbClr val="7C3520"/>
      </a:accent1>
      <a:accent2>
        <a:srgbClr val="F3901D"/>
      </a:accent2>
      <a:accent3>
        <a:srgbClr val="6CB33F"/>
      </a:accent3>
      <a:accent4>
        <a:srgbClr val="B88B73"/>
      </a:accent4>
      <a:accent5>
        <a:srgbClr val="FBB161"/>
      </a:accent5>
      <a:accent6>
        <a:srgbClr val="A0CF67"/>
      </a:accent6>
      <a:hlink>
        <a:srgbClr val="6CB33F"/>
      </a:hlink>
      <a:folHlink>
        <a:srgbClr val="A0CF67"/>
      </a:folHlink>
    </a:clrScheme>
    <a:fontScheme name="Другая 1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Presentation Template Whi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tion Template Whi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Presentation Template White">
  <a:themeElements>
    <a:clrScheme name="1_Presentation Template Whi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Presentation Template White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Presentation Template Whi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tion Template Whi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 Template Whi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52768</TotalTime>
  <Words>2227</Words>
  <Application>Microsoft Office PowerPoint</Application>
  <PresentationFormat>Лист A4 (210x297 мм)</PresentationFormat>
  <Paragraphs>192</Paragraphs>
  <Slides>28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1_Presentation Template White</vt:lpstr>
      <vt:lpstr>2_Presentation Template White</vt:lpstr>
      <vt:lpstr>3_Presentation Template White</vt:lpstr>
      <vt:lpstr>Поток</vt:lpstr>
      <vt:lpstr>Лист Microsoft Office Excel 97-2003</vt:lpstr>
      <vt:lpstr>Описание практики  </vt:lpstr>
      <vt:lpstr>Общая информация</vt:lpstr>
      <vt:lpstr>Краткое описание практики</vt:lpstr>
      <vt:lpstr>Уникальность практики</vt:lpstr>
      <vt:lpstr>Слайд 5</vt:lpstr>
      <vt:lpstr>Базовые документы</vt:lpstr>
      <vt:lpstr>Подготовка исполнителей</vt:lpstr>
      <vt:lpstr>Исследования проводились в рамках проектов МГППУ</vt:lpstr>
      <vt:lpstr>Научно-теоретическое обоснование</vt:lpstr>
      <vt:lpstr>Критерии выбора </vt:lpstr>
      <vt:lpstr>Социальные результаты</vt:lpstr>
      <vt:lpstr>Слайд 12</vt:lpstr>
      <vt:lpstr>ИССЛЕДОВАНИЕ </vt:lpstr>
      <vt:lpstr>Алгоритм реализации практики</vt:lpstr>
      <vt:lpstr>Схема-алгоритм оценки динамики навыков  (встроены в  методику   “Умелый класс”) базовый  </vt:lpstr>
      <vt:lpstr>Расширенная диагностика   2 этапа  проекта</vt:lpstr>
      <vt:lpstr>Матрица  диагностических   инструментов  2 этапа  проекта</vt:lpstr>
      <vt:lpstr>Матрица  диагностических   инструментов  2 этапа  проекта</vt:lpstr>
      <vt:lpstr>Количественные показатели на 2020</vt:lpstr>
      <vt:lpstr>Качественные результаты исследования эффективности </vt:lpstr>
      <vt:lpstr>Результаты 1 этапа </vt:lpstr>
      <vt:lpstr>СРАВНЕНИЕ МНЕНИЯ УЧИТЕЛЕЙ ДО И ПОСЛЕ РЕАЛИЗАЦИИ ПРОГРАММЫ  </vt:lpstr>
      <vt:lpstr>Слайд 23</vt:lpstr>
      <vt:lpstr>Публикации</vt:lpstr>
      <vt:lpstr>НАПРАВЛЕНИЯ РАБОТЫ ПО ПРОЕКТУ В 2020-21 гг</vt:lpstr>
      <vt:lpstr>Слайд 26</vt:lpstr>
      <vt:lpstr>Выводы</vt:lpstr>
      <vt:lpstr>Слайд 28</vt:lpstr>
    </vt:vector>
  </TitlesOfParts>
  <Company>bbdo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Penzova</dc:creator>
  <cp:lastModifiedBy>User</cp:lastModifiedBy>
  <cp:revision>2100</cp:revision>
  <cp:lastPrinted>2017-02-22T11:02:43Z</cp:lastPrinted>
  <dcterms:created xsi:type="dcterms:W3CDTF">2008-06-26T09:25:34Z</dcterms:created>
  <dcterms:modified xsi:type="dcterms:W3CDTF">2021-03-23T10:29:06Z</dcterms:modified>
</cp:coreProperties>
</file>