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8" r:id="rId3"/>
    <p:sldId id="315" r:id="rId4"/>
    <p:sldId id="316" r:id="rId5"/>
    <p:sldId id="317" r:id="rId6"/>
    <p:sldId id="318" r:id="rId7"/>
    <p:sldId id="320" r:id="rId8"/>
    <p:sldId id="321" r:id="rId9"/>
    <p:sldId id="322" r:id="rId10"/>
    <p:sldId id="324" r:id="rId11"/>
    <p:sldId id="325" r:id="rId12"/>
    <p:sldId id="328" r:id="rId13"/>
    <p:sldId id="327" r:id="rId14"/>
    <p:sldId id="326" r:id="rId15"/>
    <p:sldId id="277" r:id="rId16"/>
  </p:sldIdLst>
  <p:sldSz cx="11949113" cy="6721475"/>
  <p:notesSz cx="7315200" cy="96012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26">
          <p15:clr>
            <a:srgbClr val="A4A3A4"/>
          </p15:clr>
        </p15:guide>
        <p15:guide id="2" orient="horz" pos="175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4524">
          <p15:clr>
            <a:srgbClr val="A4A3A4"/>
          </p15:clr>
        </p15:guide>
        <p15:guide id="2" pos="3152">
          <p15:clr>
            <a:srgbClr val="A4A3A4"/>
          </p15:clr>
        </p15:guide>
        <p15:guide id="3" orient="horz" pos="3024">
          <p15:clr>
            <a:srgbClr val="A4A3A4"/>
          </p15:clr>
        </p15:guide>
        <p15:guide id="4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B3AF261-D38C-489B-8C65-3574395D864F}">
  <a:tblStyle styleId="{8B3AF261-D38C-489B-8C65-3574395D86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83BE35D2-6E85-4992-8576-C3762DE989B8}" styleName="Table_1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D7B71B98-E64E-46DA-87A2-B68140398141}" styleName="Table_2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D8D20AF7-BD36-42D7-BC35-C7F64CEE2EC4}" styleName="Table_3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dk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6247"/>
  </p:normalViewPr>
  <p:slideViewPr>
    <p:cSldViewPr snapToGrid="0">
      <p:cViewPr varScale="1">
        <p:scale>
          <a:sx n="108" d="100"/>
          <a:sy n="108" d="100"/>
        </p:scale>
        <p:origin x="720" y="184"/>
      </p:cViewPr>
      <p:guideLst>
        <p:guide pos="4126"/>
        <p:guide orient="horz" pos="175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4524"/>
        <p:guide pos="3152"/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0519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0519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▫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9023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24"/>
              <a:buFont typeface="Arial"/>
              <a:buChar char="-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 txBox="1">
            <a:spLocks noGrp="1"/>
          </p:cNvSpPr>
          <p:nvPr>
            <p:ph type="sldNum" idx="12"/>
          </p:nvPr>
        </p:nvSpPr>
        <p:spPr>
          <a:xfrm>
            <a:off x="6528233" y="9227281"/>
            <a:ext cx="580325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6;n"/>
          <p:cNvSpPr txBox="1">
            <a:spLocks noGrp="1"/>
          </p:cNvSpPr>
          <p:nvPr>
            <p:ph type="ftr" idx="11"/>
          </p:nvPr>
        </p:nvSpPr>
        <p:spPr>
          <a:xfrm>
            <a:off x="7108493" y="103073"/>
            <a:ext cx="65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76646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93" name="Google Shape;93;p1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:notes"/>
          <p:cNvSpPr txBox="1">
            <a:spLocks noGrp="1"/>
          </p:cNvSpPr>
          <p:nvPr>
            <p:ph type="sldNum" idx="12"/>
          </p:nvPr>
        </p:nvSpPr>
        <p:spPr>
          <a:xfrm>
            <a:off x="6528233" y="9227281"/>
            <a:ext cx="580325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1772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9939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40139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1512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64084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4991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9450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87966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76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31364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12311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4946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2075" y="601663"/>
            <a:ext cx="7507288" cy="42243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29" name="Google Shape;229;p15:notes"/>
          <p:cNvSpPr txBox="1">
            <a:spLocks noGrp="1"/>
          </p:cNvSpPr>
          <p:nvPr>
            <p:ph type="body" idx="1"/>
          </p:nvPr>
        </p:nvSpPr>
        <p:spPr>
          <a:xfrm>
            <a:off x="592379" y="5159107"/>
            <a:ext cx="6233763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15:notes"/>
          <p:cNvSpPr txBox="1">
            <a:spLocks noGrp="1"/>
          </p:cNvSpPr>
          <p:nvPr>
            <p:ph type="sldNum" idx="12"/>
          </p:nvPr>
        </p:nvSpPr>
        <p:spPr>
          <a:xfrm>
            <a:off x="6528233" y="9227281"/>
            <a:ext cx="580325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>
  <p:cSld name="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18" y="1589"/>
            <a:ext cx="2116" cy="1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9943" y="0"/>
            <a:ext cx="6433458" cy="674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6415313" y="0"/>
            <a:ext cx="5533799" cy="6743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527877" y="4046850"/>
            <a:ext cx="4590065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>
                <a:solidFill>
                  <a:srgbClr val="393937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3" name="Google Shape;23;p2"/>
          <p:cNvGrpSpPr/>
          <p:nvPr/>
        </p:nvGrpSpPr>
        <p:grpSpPr>
          <a:xfrm>
            <a:off x="1189385" y="1507668"/>
            <a:ext cx="3346087" cy="3874229"/>
            <a:chOff x="510117" y="636811"/>
            <a:chExt cx="4788668" cy="5544505"/>
          </a:xfrm>
        </p:grpSpPr>
        <p:pic>
          <p:nvPicPr>
            <p:cNvPr id="24" name="Google Shape;24;p2" descr="Logo (1).jpg"/>
            <p:cNvPicPr preferRelativeResize="0"/>
            <p:nvPr/>
          </p:nvPicPr>
          <p:blipFill rotWithShape="1">
            <a:blip r:embed="rId5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117" y="636811"/>
              <a:ext cx="4788668" cy="34514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Google Shape;25;p2" descr="Title.jpg"/>
            <p:cNvPicPr preferRelativeResize="0"/>
            <p:nvPr/>
          </p:nvPicPr>
          <p:blipFill rotWithShape="1">
            <a:blip r:embed="rId6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0867" y="4248449"/>
              <a:ext cx="4487012" cy="193286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le Only">
  <p:cSld name="5_Title 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Google Shape;55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588" y="1588"/>
            <a:ext cx="1587" cy="1587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7"/>
          <p:cNvSpPr txBox="1"/>
          <p:nvPr/>
        </p:nvSpPr>
        <p:spPr>
          <a:xfrm>
            <a:off x="11419923" y="6508273"/>
            <a:ext cx="125034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800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8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7"/>
          <p:cNvSpPr txBox="1">
            <a:spLocks noGrp="1"/>
          </p:cNvSpPr>
          <p:nvPr>
            <p:ph type="title"/>
          </p:nvPr>
        </p:nvSpPr>
        <p:spPr>
          <a:xfrm>
            <a:off x="393700" y="384854"/>
            <a:ext cx="703580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72222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3911">
          <p15:clr>
            <a:srgbClr val="F26B43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le Only">
  <p:cSld name="4_Title Only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588" y="1588"/>
            <a:ext cx="1587" cy="1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07300" y="-1"/>
            <a:ext cx="4341813" cy="6729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7610" y="1550"/>
            <a:ext cx="865707" cy="6718374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1"/>
          <p:cNvSpPr txBox="1"/>
          <p:nvPr/>
        </p:nvSpPr>
        <p:spPr>
          <a:xfrm>
            <a:off x="11419923" y="6508273"/>
            <a:ext cx="125034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1"/>
          <p:cNvSpPr txBox="1">
            <a:spLocks noGrp="1"/>
          </p:cNvSpPr>
          <p:nvPr>
            <p:ph type="title"/>
          </p:nvPr>
        </p:nvSpPr>
        <p:spPr>
          <a:xfrm>
            <a:off x="393700" y="384854"/>
            <a:ext cx="703580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72222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83" name="Google Shape;83;p11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0455" y="211734"/>
            <a:ext cx="1274174" cy="1475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3911">
          <p15:clr>
            <a:srgbClr val="F26B43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_Title Only">
  <p:cSld name="7_Title Onl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588" y="1588"/>
            <a:ext cx="1587" cy="1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07085" y="0"/>
            <a:ext cx="4242027" cy="672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7610" y="1550"/>
            <a:ext cx="865707" cy="6718374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2"/>
          <p:cNvSpPr txBox="1"/>
          <p:nvPr/>
        </p:nvSpPr>
        <p:spPr>
          <a:xfrm>
            <a:off x="11419923" y="6508273"/>
            <a:ext cx="125034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2"/>
          <p:cNvSpPr txBox="1">
            <a:spLocks noGrp="1"/>
          </p:cNvSpPr>
          <p:nvPr>
            <p:ph type="title"/>
          </p:nvPr>
        </p:nvSpPr>
        <p:spPr>
          <a:xfrm>
            <a:off x="393700" y="384854"/>
            <a:ext cx="703580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72222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90" name="Google Shape;90;p12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0455" y="211734"/>
            <a:ext cx="1274174" cy="1475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3911">
          <p15:clr>
            <a:srgbClr val="F26B43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6184" y="1100020"/>
            <a:ext cx="10156746" cy="2340069"/>
          </a:xfrm>
        </p:spPr>
        <p:txBody>
          <a:bodyPr anchor="b"/>
          <a:lstStyle>
            <a:lvl1pPr algn="ctr">
              <a:defRPr sz="588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93639" y="3530331"/>
            <a:ext cx="8961835" cy="1622800"/>
          </a:xfrm>
        </p:spPr>
        <p:txBody>
          <a:bodyPr/>
          <a:lstStyle>
            <a:lvl1pPr marL="0" indent="0" algn="ctr">
              <a:buNone/>
              <a:defRPr sz="2352"/>
            </a:lvl1pPr>
            <a:lvl2pPr marL="448102" indent="0" algn="ctr">
              <a:buNone/>
              <a:defRPr sz="1960"/>
            </a:lvl2pPr>
            <a:lvl3pPr marL="896203" indent="0" algn="ctr">
              <a:buNone/>
              <a:defRPr sz="1764"/>
            </a:lvl3pPr>
            <a:lvl4pPr marL="1344305" indent="0" algn="ctr">
              <a:buNone/>
              <a:defRPr sz="1568"/>
            </a:lvl4pPr>
            <a:lvl5pPr marL="1792407" indent="0" algn="ctr">
              <a:buNone/>
              <a:defRPr sz="1568"/>
            </a:lvl5pPr>
            <a:lvl6pPr marL="2240509" indent="0" algn="ctr">
              <a:buNone/>
              <a:defRPr sz="1568"/>
            </a:lvl6pPr>
            <a:lvl7pPr marL="2688610" indent="0" algn="ctr">
              <a:buNone/>
              <a:defRPr sz="1568"/>
            </a:lvl7pPr>
            <a:lvl8pPr marL="3136712" indent="0" algn="ctr">
              <a:buNone/>
              <a:defRPr sz="1568"/>
            </a:lvl8pPr>
            <a:lvl9pPr marL="3584814" indent="0" algn="ctr">
              <a:buNone/>
              <a:defRPr sz="1568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3C943-CA66-4D8E-8F36-6AD1A50D581D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28C4-59DC-4EA8-AC80-194F20A1E8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27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8;p1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11676" cy="1587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;p1"/>
          <p:cNvSpPr txBox="1">
            <a:spLocks noGrp="1"/>
          </p:cNvSpPr>
          <p:nvPr>
            <p:ph type="title"/>
          </p:nvPr>
        </p:nvSpPr>
        <p:spPr>
          <a:xfrm>
            <a:off x="393700" y="418196"/>
            <a:ext cx="7047534" cy="397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/>
          <a:lstStyle>
            <a:lvl1pPr marR="0" lvl="0" algn="l" rtl="0">
              <a:lnSpc>
                <a:spcPct val="110714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10" name="Google Shape;10;p1"/>
          <p:cNvGrpSpPr/>
          <p:nvPr/>
        </p:nvGrpSpPr>
        <p:grpSpPr>
          <a:xfrm>
            <a:off x="12144039" y="90347"/>
            <a:ext cx="303831" cy="1395572"/>
            <a:chOff x="12069709" y="1316380"/>
            <a:chExt cx="635000" cy="2916715"/>
          </a:xfrm>
        </p:grpSpPr>
        <p:sp>
          <p:nvSpPr>
            <p:cNvPr id="11" name="Google Shape;11;p1"/>
            <p:cNvSpPr/>
            <p:nvPr/>
          </p:nvSpPr>
          <p:spPr>
            <a:xfrm>
              <a:off x="12069709" y="1316380"/>
              <a:ext cx="635000" cy="635000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12069709" y="2076952"/>
              <a:ext cx="635000" cy="635000"/>
            </a:xfrm>
            <a:prstGeom prst="rect">
              <a:avLst/>
            </a:prstGeom>
            <a:solidFill>
              <a:srgbClr val="A6C62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12069709" y="2837524"/>
              <a:ext cx="635000" cy="635000"/>
            </a:xfrm>
            <a:prstGeom prst="rect">
              <a:avLst/>
            </a:prstGeom>
            <a:solidFill>
              <a:srgbClr val="E46A0E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12069709" y="3598095"/>
              <a:ext cx="635000" cy="635000"/>
            </a:xfrm>
            <a:prstGeom prst="rect">
              <a:avLst/>
            </a:prstGeom>
            <a:solidFill>
              <a:srgbClr val="ADADAD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" name="Google Shape;15;p1"/>
          <p:cNvGrpSpPr/>
          <p:nvPr/>
        </p:nvGrpSpPr>
        <p:grpSpPr>
          <a:xfrm>
            <a:off x="10340562" y="215903"/>
            <a:ext cx="1275225" cy="1476507"/>
            <a:chOff x="7510614" y="1509963"/>
            <a:chExt cx="3196944" cy="3701548"/>
          </a:xfrm>
        </p:grpSpPr>
        <p:pic>
          <p:nvPicPr>
            <p:cNvPr id="16" name="Google Shape;16;p1" descr="Logo (1).jpg"/>
            <p:cNvPicPr preferRelativeResize="0"/>
            <p:nvPr/>
          </p:nvPicPr>
          <p:blipFill rotWithShape="1">
            <a:blip r:embed="rId8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10614" y="1509963"/>
              <a:ext cx="3196944" cy="230424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Google Shape;17;p1" descr="Title.jpg"/>
            <p:cNvPicPr preferRelativeResize="0"/>
            <p:nvPr/>
          </p:nvPicPr>
          <p:blipFill rotWithShape="1">
            <a:blip r:embed="rId9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11308" y="3921117"/>
              <a:ext cx="2995556" cy="129039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3" r:id="rId2"/>
    <p:sldLayoutId id="2147483657" r:id="rId3"/>
    <p:sldLayoutId id="2147483658" r:id="rId4"/>
    <p:sldLayoutId id="2147483661" r:id="rId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620">
          <p15:clr>
            <a:srgbClr val="F26B43"/>
          </p15:clr>
        </p15:guide>
        <p15:guide id="2" pos="2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ase.socialvalue.ru/upload/files/&#1050;&#1077;&#1081;&#1089;%20&#1055;&#1088;&#1086;&#1077;&#1082;&#1090;&#1072;%20&#1058;&#1077;&#1087;&#1083;&#1099;&#1081;%20&#1076;&#1086;&#1084;.pdf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etinashi.ru/wp-content/uploads/2020/10/&#1057;&#1041;&#1054;&#1056;&#1053;&#1048;&#1050;%20&#1057;&#1054;&#1045;&#1044;&#1048;&#1053;&#1045;&#1053;&#1053;&#1067;&#1049;%20&#1044;&#1051;&#1071;%20&#1057;&#1040;&#1049;&#1058;&#1040;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ase.socialvalue.ru/upload/files/&#1050;&#1077;&#1081;&#1089;%20&#1055;&#1088;&#1086;&#1077;&#1082;&#1090;&#1072;%20&#1058;&#1077;&#1087;&#1083;&#1099;&#1081;%20&#1076;&#1086;&#1084;.pdf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8" y="1588"/>
            <a:ext cx="1587" cy="1587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3"/>
          <p:cNvSpPr txBox="1">
            <a:spLocks noGrp="1"/>
          </p:cNvSpPr>
          <p:nvPr>
            <p:ph type="ctrTitle"/>
          </p:nvPr>
        </p:nvSpPr>
        <p:spPr>
          <a:xfrm>
            <a:off x="6533240" y="2660073"/>
            <a:ext cx="4831445" cy="3372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>
              <a:lnSpc>
                <a:spcPct val="75000"/>
              </a:lnSpc>
              <a:buClr>
                <a:schemeClr val="dk1"/>
              </a:buClr>
              <a:buSzPts val="1100"/>
            </a:pPr>
            <a:r>
              <a:rPr lang="ru-RU" sz="3600" dirty="0">
                <a:solidFill>
                  <a:schemeClr val="bg1"/>
                </a:solidFill>
                <a:latin typeface="+mn-lt"/>
                <a:cs typeface="Lucida Grande CY"/>
              </a:rPr>
              <a:t>Описание практики</a:t>
            </a:r>
            <a:br>
              <a:rPr lang="ru-RU" sz="3600" b="1" dirty="0">
                <a:solidFill>
                  <a:schemeClr val="bg1"/>
                </a:solidFill>
                <a:latin typeface="+mn-lt"/>
                <a:cs typeface="Lucida Grande CY"/>
              </a:rPr>
            </a:br>
            <a:r>
              <a:rPr lang="ru-RU" sz="3600" b="1" dirty="0">
                <a:solidFill>
                  <a:schemeClr val="bg1"/>
                </a:solidFill>
                <a:latin typeface="+mn-lt"/>
                <a:cs typeface="Lucida Grande CY"/>
              </a:rPr>
              <a:t>«Теплый дом» - </a:t>
            </a:r>
            <a:br>
              <a:rPr lang="ru-RU" sz="3600" b="1" dirty="0">
                <a:solidFill>
                  <a:schemeClr val="bg1"/>
                </a:solidFill>
                <a:latin typeface="+mn-lt"/>
                <a:cs typeface="Lucida Grande CY"/>
              </a:rPr>
            </a:br>
            <a:br>
              <a:rPr lang="ru-RU" sz="3600" dirty="0">
                <a:solidFill>
                  <a:schemeClr val="bg1"/>
                </a:solidFill>
                <a:latin typeface="+mn-lt"/>
                <a:cs typeface="Lucida Grande CY"/>
              </a:rPr>
            </a:br>
            <a:r>
              <a:rPr lang="ru-RU" sz="3600" dirty="0">
                <a:solidFill>
                  <a:schemeClr val="bg1"/>
                </a:solidFill>
                <a:latin typeface="+mn-lt"/>
                <a:cs typeface="Lucida Grande CY"/>
              </a:rPr>
              <a:t>центр временного пребывания для мам с новорожденными детьми</a:t>
            </a:r>
            <a:br>
              <a:rPr lang="ru-RU" sz="3600" dirty="0">
                <a:solidFill>
                  <a:schemeClr val="bg1"/>
                </a:solidFill>
                <a:latin typeface="+mn-lt"/>
                <a:cs typeface="Lucida Grande CY"/>
              </a:rPr>
            </a:br>
            <a:br>
              <a:rPr lang="ru-RU" sz="3600" dirty="0">
                <a:solidFill>
                  <a:schemeClr val="bg1"/>
                </a:solidFill>
                <a:latin typeface="+mn-lt"/>
                <a:cs typeface="Lucida Grande CY"/>
              </a:rPr>
            </a:br>
            <a:br>
              <a:rPr lang="ru-RU" sz="3600" dirty="0">
                <a:solidFill>
                  <a:schemeClr val="bg1"/>
                </a:solidFill>
                <a:latin typeface="+mn-lt"/>
                <a:cs typeface="Lucida Grande CY"/>
              </a:rPr>
            </a:br>
            <a:endParaRPr sz="3600" b="1" dirty="0">
              <a:solidFill>
                <a:schemeClr val="bg1"/>
              </a:solidFill>
              <a:latin typeface="+mn-lt"/>
              <a:cs typeface="Lucida Grande C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Общая информация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Практика разработана сотрудниками БФ «Волонтеры в помощь детям-сиротам» в 2011 с учетом опыта работы по профилактике социального сиротства с 2007 и опыта других организаций в РФ: МОО «Аистенок» (Екатеринбург), «Колыбель» (Иваново)</a:t>
            </a:r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Практика реализовывается на территории Московской области. Также практика транслировалась в другие регионы Российской Федерации благодаря обучению специалистов из партнерских организаций</a:t>
            </a:r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Практику считаем устоявшейся </a:t>
            </a:r>
          </a:p>
          <a:p>
            <a:pPr lvl="0"/>
            <a:r>
              <a:rPr lang="ru-RU" sz="1600" dirty="0"/>
              <a:t>- длительность реализации практики (с 2010 г.), ее детальная регламентация и методические описания</a:t>
            </a:r>
          </a:p>
          <a:p>
            <a:pPr lvl="0"/>
            <a:r>
              <a:rPr lang="ru-RU" sz="1600" dirty="0"/>
              <a:t>- наличие данных о социальных результатах практики с 2011 г. и данных об устойчивости этих результатов</a:t>
            </a:r>
          </a:p>
          <a:p>
            <a:pPr lvl="0"/>
            <a:r>
              <a:rPr lang="ru-RU" sz="1600" dirty="0"/>
              <a:t>- наличие договорных отношений с государственными учреждениями на территории региона</a:t>
            </a:r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В РФ существует более 80 организаций, которые оказывают услуги временного стационарного размещения для женщин с детьми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b="1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Уникальность практики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Система поддержки детско-родительского взаимодействия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Система правил, ориентированная на создание безопасной среды в рамках подхода, учитывающего влияние травмы, и наличие наглядных инструментов, способствующих выполнению правил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Технология консилиумов с участием клиенток и представителей их социального окружения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Вовлечение клиенток в </a:t>
            </a:r>
            <a:r>
              <a:rPr lang="ru-RU" sz="2000" dirty="0" err="1"/>
              <a:t>микроуправление</a:t>
            </a:r>
            <a:r>
              <a:rPr lang="ru-RU" sz="2000" dirty="0"/>
              <a:t> повседневной жизнью центра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Выстроенная система работы с женщинами-</a:t>
            </a:r>
            <a:r>
              <a:rPr lang="ru-RU" sz="2000" dirty="0" err="1"/>
              <a:t>мигрантками</a:t>
            </a:r>
            <a:r>
              <a:rPr lang="ru-RU" sz="2000" dirty="0"/>
              <a:t> из стран ближнего зарубежья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b="1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71678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Краткое описание практики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«Теплый дом» предназначен для мам с новорожденными детьми, которые из-за отсутствия жилья, работы и поддержки родственников оказались на грани отказа от ребенка или его отобрания государственными службами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Сотрудники «Теплого дома» создают безопасную среду, учитывающую травматический опыт женщин; работают по технологии междисциплинарного ведения случая и оказывают женщинам и их детям широкий спектр услуг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Женщины получают комплексную социальную, правовую, психологическую помощь и поддержку в развитии детско-родительских отношений, полезные знания и навыки, помощь в восстановлении отношений с родными и возвращении на родину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Сроки проживания определяются индивидуально, исходя из потребностей ребенка и стоящих перед женщиной задач, которые зафиксированы в индивидуальном плане сопровождения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85642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Целевые группы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Мамы с детьми до 1 года, для которых существует высокий риск отказа от ребенка или помещения его в </a:t>
            </a:r>
            <a:r>
              <a:rPr lang="ru-RU" sz="2000" dirty="0" err="1"/>
              <a:t>интернатное</a:t>
            </a:r>
            <a:r>
              <a:rPr lang="ru-RU" sz="2000" dirty="0"/>
              <a:t> учреждение из-за невозможности жить с ним вместе </a:t>
            </a:r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r>
              <a:rPr lang="ru-RU" sz="2000" b="1" dirty="0"/>
              <a:t>Не могут быть благополучателями практики:</a:t>
            </a:r>
          </a:p>
          <a:p>
            <a:pPr marL="785812" lvl="0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Женщины, которые подвергаются слежке и преследованиям со стороны партнера / родителей (из-за отсутствия специальных условий для их защиты; такие случаи перенаправляются в профильные кризисные центры)</a:t>
            </a:r>
          </a:p>
          <a:p>
            <a:pPr marL="442912" lvl="0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785812" lvl="0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Женщины в состоянии активного </a:t>
            </a:r>
            <a:r>
              <a:rPr lang="ru-RU" sz="2000" dirty="0" err="1"/>
              <a:t>алко</a:t>
            </a:r>
            <a:r>
              <a:rPr lang="ru-RU" sz="2000" dirty="0"/>
              <a:t>- и </a:t>
            </a:r>
            <a:r>
              <a:rPr lang="ru-RU" sz="2000" dirty="0" err="1"/>
              <a:t>наркопотребления</a:t>
            </a:r>
            <a:r>
              <a:rPr lang="ru-RU" sz="2000" dirty="0"/>
              <a:t> (такие случаи перенаправляются в профильные реабилитационные центры) – в состоянии ремиссии они могут стать благополучателями</a:t>
            </a:r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28136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Социальные результаты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r>
              <a:rPr lang="ru-RU" sz="2000" dirty="0"/>
              <a:t>Социальный результат 1: </a:t>
            </a:r>
            <a:r>
              <a:rPr lang="ru-RU" sz="2000" b="1" dirty="0"/>
              <a:t>Мама с ребёнком проживает самостоятельно (вне социальных приютов / кризисных центров) </a:t>
            </a:r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b="1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r>
              <a:rPr lang="ru-RU" sz="2000" dirty="0"/>
              <a:t>Социальный результат 2:</a:t>
            </a:r>
            <a:r>
              <a:rPr lang="ru-RU" sz="2000" b="1" dirty="0"/>
              <a:t> Ребенок находится в безопасности в кровной семье, его базовые потребности удовлетворяются </a:t>
            </a:r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76928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Регламентированность практики 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Положение о проекте «Центр временного проживания для матерей с детьми «Теплый дом»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Алгоритм работы Центра временного проживания для матерей с детьми «Теплый дом»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Правила проживания в центре временного проживания для матерей с детьми «Теплый дом»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Функциональные обязанности администратора «Теплого дома»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Памятка для волонтеров проекта «Центр временного проживания для матерей с детьми «Теплый дом»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Методические материалы, описывающие содержание работы </a:t>
            </a:r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11938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Подготовка исполнителей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Для координатора, психолога и юриста – наличие профильного образования; для администраторов – уровень образования не ниже среднего специального (независимо от специальности по диплому)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Для администраторов дополнительно – наличие практического опыта ухода за младенцами и детьми раннего возраста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В ходе работы постоянное развитие профессиональных компетенций специалистов в разных сферах и в разных форматах. Для администраторов обязательные семинары, дающие им базовые навыки психологической поддержки и социальной работы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Мероприятия, направленные на профилактику выгорания для всех специалистов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Методические встречи (не реже 1 раза в полугодие) и супервизии с внешними экспертами (не реже 1 раза в полугодие)</a:t>
            </a:r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34047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Обоснованность практики с точки зрения благополучателей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567543"/>
            <a:ext cx="9593448" cy="4631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b="1" dirty="0"/>
              <a:t>Совместная оценка ситуации и составление плана</a:t>
            </a:r>
            <a:r>
              <a:rPr lang="ru-RU" sz="2000" dirty="0"/>
              <a:t>. Действия, направленные на преодоление актуальных проблем, в виде задач фиксируются в Индивидуальном плане выхода из сложной жизненной ситуации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b="1" dirty="0"/>
              <a:t>Практики </a:t>
            </a:r>
            <a:r>
              <a:rPr lang="ru-RU" sz="2000" b="1" dirty="0" err="1"/>
              <a:t>микроуправления</a:t>
            </a:r>
            <a:r>
              <a:rPr lang="ru-RU" sz="2000" b="1" dirty="0"/>
              <a:t> – учет мнения благополучателей по организации безопасной среды</a:t>
            </a:r>
            <a:r>
              <a:rPr lang="ru-RU" sz="2000" dirty="0"/>
              <a:t>. Еженедельные собрания с участием всех проживающих и сотрудников «Теплого дома» </a:t>
            </a:r>
            <a:r>
              <a:rPr lang="ru-RU" u="sng" dirty="0">
                <a:hlinkClick r:id="rId3"/>
              </a:rPr>
              <a:t>https://base.socialvalue.ru/upload/files/Кейс%20Проекта%20Теплый%20дом.pdf</a:t>
            </a:r>
            <a:r>
              <a:rPr lang="ru-RU" dirty="0"/>
              <a:t>) </a:t>
            </a: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b="1" dirty="0"/>
              <a:t>Учет мнения благополучателей в работе психолога. </a:t>
            </a:r>
            <a:r>
              <a:rPr lang="ru-RU" sz="2000" dirty="0"/>
              <a:t>Использование шкал оценки консультации и выбор тем для групповых занятий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b="1" dirty="0"/>
              <a:t>Сбор обратной связи</a:t>
            </a:r>
            <a:r>
              <a:rPr lang="ru-RU" b="1" i="1" dirty="0"/>
              <a:t>. </a:t>
            </a:r>
            <a:r>
              <a:rPr lang="ru-RU" sz="2000" dirty="0"/>
              <a:t>Интервью перед выходом или через неделю после выхода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b="1" i="1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10245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Right Triangle 16"/>
          <p:cNvSpPr/>
          <p:nvPr/>
        </p:nvSpPr>
        <p:spPr>
          <a:xfrm rot="10800000">
            <a:off x="5255833" y="2826226"/>
            <a:ext cx="141149" cy="75644"/>
          </a:xfrm>
          <a:prstGeom prst="rtTriangle">
            <a:avLst/>
          </a:prstGeom>
          <a:solidFill>
            <a:srgbClr val="039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24" name="Right Triangle 17"/>
          <p:cNvSpPr/>
          <p:nvPr/>
        </p:nvSpPr>
        <p:spPr>
          <a:xfrm rot="10800000" flipH="1">
            <a:off x="6269707" y="2826227"/>
            <a:ext cx="141133" cy="75644"/>
          </a:xfrm>
          <a:prstGeom prst="rtTriangle">
            <a:avLst/>
          </a:prstGeom>
          <a:solidFill>
            <a:srgbClr val="039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37" name="Right Triangle 16"/>
          <p:cNvSpPr/>
          <p:nvPr/>
        </p:nvSpPr>
        <p:spPr>
          <a:xfrm rot="10800000">
            <a:off x="9217777" y="2816300"/>
            <a:ext cx="141149" cy="75644"/>
          </a:xfrm>
          <a:prstGeom prst="rtTriangle">
            <a:avLst/>
          </a:prstGeom>
          <a:solidFill>
            <a:srgbClr val="039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38" name="Right Triangle 17"/>
          <p:cNvSpPr/>
          <p:nvPr/>
        </p:nvSpPr>
        <p:spPr>
          <a:xfrm rot="10800000" flipH="1">
            <a:off x="10294001" y="2824670"/>
            <a:ext cx="141133" cy="75644"/>
          </a:xfrm>
          <a:prstGeom prst="rtTriangle">
            <a:avLst/>
          </a:prstGeom>
          <a:solidFill>
            <a:srgbClr val="039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91" name="Right Triangle 17"/>
          <p:cNvSpPr/>
          <p:nvPr/>
        </p:nvSpPr>
        <p:spPr>
          <a:xfrm rot="10800000" flipH="1">
            <a:off x="10306537" y="4318858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98" name="Right Triangle 16"/>
          <p:cNvSpPr/>
          <p:nvPr/>
        </p:nvSpPr>
        <p:spPr>
          <a:xfrm rot="10800000">
            <a:off x="2929220" y="3526756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04" name="Right Triangle 16"/>
          <p:cNvSpPr/>
          <p:nvPr/>
        </p:nvSpPr>
        <p:spPr>
          <a:xfrm rot="10800000">
            <a:off x="5373152" y="3526756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02" name="Right Triangle 17"/>
          <p:cNvSpPr/>
          <p:nvPr/>
        </p:nvSpPr>
        <p:spPr>
          <a:xfrm rot="10800000" flipH="1">
            <a:off x="5038277" y="3531061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96" name="Right Triangle 17"/>
          <p:cNvSpPr/>
          <p:nvPr/>
        </p:nvSpPr>
        <p:spPr>
          <a:xfrm rot="10800000" flipH="1">
            <a:off x="2636768" y="3521155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99" name="Right Triangle 17"/>
          <p:cNvSpPr/>
          <p:nvPr/>
        </p:nvSpPr>
        <p:spPr>
          <a:xfrm rot="10800000" flipH="1">
            <a:off x="4157046" y="3526756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05" name="Right Triangle 17"/>
          <p:cNvSpPr/>
          <p:nvPr/>
        </p:nvSpPr>
        <p:spPr>
          <a:xfrm rot="10800000" flipH="1">
            <a:off x="6042098" y="3526757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 flipV="1">
            <a:off x="8138162" y="5342024"/>
            <a:ext cx="0" cy="15685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ot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Соединительная линия уступом 57"/>
          <p:cNvCxnSpPr>
            <a:stCxn id="48" idx="2"/>
            <a:endCxn id="54" idx="2"/>
          </p:cNvCxnSpPr>
          <p:nvPr/>
        </p:nvCxnSpPr>
        <p:spPr>
          <a:xfrm rot="5400000" flipH="1" flipV="1">
            <a:off x="8461238" y="3822726"/>
            <a:ext cx="35158" cy="2696034"/>
          </a:xfrm>
          <a:prstGeom prst="bentConnector3">
            <a:avLst>
              <a:gd name="adj1" fmla="val -454000"/>
            </a:avLst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ot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Соединительная линия уступом 60"/>
          <p:cNvCxnSpPr>
            <a:stCxn id="40" idx="2"/>
            <a:endCxn id="47" idx="2"/>
          </p:cNvCxnSpPr>
          <p:nvPr/>
        </p:nvCxnSpPr>
        <p:spPr>
          <a:xfrm rot="5400000" flipH="1" flipV="1">
            <a:off x="3915975" y="3330536"/>
            <a:ext cx="35158" cy="3680413"/>
          </a:xfrm>
          <a:prstGeom prst="bentConnector3">
            <a:avLst>
              <a:gd name="adj1" fmla="val -437341"/>
            </a:avLst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ot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250" y="222413"/>
            <a:ext cx="1607940" cy="460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24"/>
          <p:cNvSpPr/>
          <p:nvPr/>
        </p:nvSpPr>
        <p:spPr>
          <a:xfrm>
            <a:off x="1120158" y="6032385"/>
            <a:ext cx="9708797" cy="6833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grpSp>
        <p:nvGrpSpPr>
          <p:cNvPr id="6" name="Group 125"/>
          <p:cNvGrpSpPr/>
          <p:nvPr/>
        </p:nvGrpSpPr>
        <p:grpSpPr>
          <a:xfrm>
            <a:off x="1278269" y="6263900"/>
            <a:ext cx="296547" cy="228100"/>
            <a:chOff x="1607178" y="1018951"/>
            <a:chExt cx="654421" cy="503373"/>
          </a:xfrm>
          <a:solidFill>
            <a:srgbClr val="29486D"/>
          </a:solidFill>
        </p:grpSpPr>
        <p:sp>
          <p:nvSpPr>
            <p:cNvPr id="7" name="Chevron 126"/>
            <p:cNvSpPr/>
            <p:nvPr/>
          </p:nvSpPr>
          <p:spPr>
            <a:xfrm>
              <a:off x="1607178" y="1018951"/>
              <a:ext cx="654421" cy="503373"/>
            </a:xfrm>
            <a:prstGeom prst="chevron">
              <a:avLst>
                <a:gd name="adj" fmla="val 3252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8" name="Rectangle 127"/>
            <p:cNvSpPr/>
            <p:nvPr/>
          </p:nvSpPr>
          <p:spPr>
            <a:xfrm>
              <a:off x="1910822" y="1018951"/>
              <a:ext cx="314975" cy="50337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</p:grpSp>
      <p:sp>
        <p:nvSpPr>
          <p:cNvPr id="9" name="Right Triangle 128"/>
          <p:cNvSpPr/>
          <p:nvPr/>
        </p:nvSpPr>
        <p:spPr>
          <a:xfrm rot="10800000">
            <a:off x="1469086" y="6446184"/>
            <a:ext cx="97477" cy="44809"/>
          </a:xfrm>
          <a:prstGeom prst="rt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0" name="Chevron 129"/>
          <p:cNvSpPr/>
          <p:nvPr/>
        </p:nvSpPr>
        <p:spPr>
          <a:xfrm rot="10800000">
            <a:off x="1752479" y="6272575"/>
            <a:ext cx="297576" cy="223271"/>
          </a:xfrm>
          <a:prstGeom prst="chevron">
            <a:avLst>
              <a:gd name="adj" fmla="val 32524"/>
            </a:avLst>
          </a:prstGeom>
          <a:solidFill>
            <a:srgbClr val="294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84">
              <a:solidFill>
                <a:schemeClr val="bg1"/>
              </a:solidFill>
              <a:latin typeface="+mj-lt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sp>
        <p:nvSpPr>
          <p:cNvPr id="11" name="Rectangle 130"/>
          <p:cNvSpPr/>
          <p:nvPr/>
        </p:nvSpPr>
        <p:spPr>
          <a:xfrm rot="10800000">
            <a:off x="1769198" y="6272574"/>
            <a:ext cx="139707" cy="223271"/>
          </a:xfrm>
          <a:prstGeom prst="rect">
            <a:avLst/>
          </a:prstGeom>
          <a:solidFill>
            <a:srgbClr val="294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84">
              <a:solidFill>
                <a:schemeClr val="bg1"/>
              </a:solidFill>
              <a:latin typeface="+mj-lt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sp>
        <p:nvSpPr>
          <p:cNvPr id="12" name="Right Triangle 131"/>
          <p:cNvSpPr/>
          <p:nvPr/>
        </p:nvSpPr>
        <p:spPr>
          <a:xfrm rot="10800000" flipH="1">
            <a:off x="1770951" y="6445202"/>
            <a:ext cx="83603" cy="44809"/>
          </a:xfrm>
          <a:prstGeom prst="rt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3" name="Rectangle 132"/>
          <p:cNvSpPr/>
          <p:nvPr/>
        </p:nvSpPr>
        <p:spPr>
          <a:xfrm>
            <a:off x="1477348" y="6199172"/>
            <a:ext cx="382966" cy="247011"/>
          </a:xfrm>
          <a:prstGeom prst="rect">
            <a:avLst/>
          </a:prstGeom>
          <a:solidFill>
            <a:srgbClr val="3158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8766"/>
            <a:endParaRPr lang="ru-RU" sz="1029" dirty="0">
              <a:solidFill>
                <a:schemeClr val="bg1"/>
              </a:solidFill>
              <a:latin typeface="+mj-lt"/>
              <a:ea typeface="Roboto" pitchFamily="2" charset="0"/>
              <a:cs typeface="Lato" panose="020F0502020204030203" pitchFamily="34" charset="0"/>
            </a:endParaRPr>
          </a:p>
        </p:txBody>
      </p:sp>
      <p:sp>
        <p:nvSpPr>
          <p:cNvPr id="14" name="Rectangle 133"/>
          <p:cNvSpPr/>
          <p:nvPr/>
        </p:nvSpPr>
        <p:spPr>
          <a:xfrm>
            <a:off x="2038163" y="6147016"/>
            <a:ext cx="956791" cy="407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долгосрочный социальный результат</a:t>
            </a:r>
          </a:p>
        </p:txBody>
      </p:sp>
      <p:sp>
        <p:nvSpPr>
          <p:cNvPr id="15" name="Right Triangle 134"/>
          <p:cNvSpPr/>
          <p:nvPr/>
        </p:nvSpPr>
        <p:spPr>
          <a:xfrm rot="10800000">
            <a:off x="2995343" y="6436578"/>
            <a:ext cx="70567" cy="70567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6" name="Right Triangle 135"/>
          <p:cNvSpPr/>
          <p:nvPr/>
        </p:nvSpPr>
        <p:spPr>
          <a:xfrm rot="10800000" flipH="1">
            <a:off x="3391410" y="6441759"/>
            <a:ext cx="70567" cy="70567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7" name="Rounded Rectangle 136"/>
          <p:cNvSpPr/>
          <p:nvPr/>
        </p:nvSpPr>
        <p:spPr>
          <a:xfrm>
            <a:off x="3000684" y="6199173"/>
            <a:ext cx="459580" cy="243672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3192"/>
            <a:endParaRPr lang="ru-RU" sz="686" dirty="0">
              <a:solidFill>
                <a:schemeClr val="bg1"/>
              </a:solidFill>
              <a:latin typeface="+mj-lt"/>
              <a:ea typeface="Roboto" pitchFamily="2" charset="0"/>
              <a:cs typeface="Lato" panose="020F0502020204030203" pitchFamily="34" charset="0"/>
            </a:endParaRPr>
          </a:p>
        </p:txBody>
      </p:sp>
      <p:sp>
        <p:nvSpPr>
          <p:cNvPr id="18" name="Rectangle 137"/>
          <p:cNvSpPr/>
          <p:nvPr/>
        </p:nvSpPr>
        <p:spPr>
          <a:xfrm>
            <a:off x="3483715" y="6167064"/>
            <a:ext cx="981453" cy="301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социальный результат</a:t>
            </a:r>
          </a:p>
        </p:txBody>
      </p:sp>
      <p:sp>
        <p:nvSpPr>
          <p:cNvPr id="19" name="Rectangle 138"/>
          <p:cNvSpPr/>
          <p:nvPr/>
        </p:nvSpPr>
        <p:spPr>
          <a:xfrm>
            <a:off x="8020793" y="6148212"/>
            <a:ext cx="1150929" cy="407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деятельность </a:t>
            </a:r>
          </a:p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и непосредственные результаты</a:t>
            </a:r>
          </a:p>
        </p:txBody>
      </p:sp>
      <p:sp>
        <p:nvSpPr>
          <p:cNvPr id="20" name="Rounded Rectangle 139"/>
          <p:cNvSpPr/>
          <p:nvPr/>
        </p:nvSpPr>
        <p:spPr>
          <a:xfrm>
            <a:off x="7611260" y="6230098"/>
            <a:ext cx="458683" cy="24345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283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12316"/>
            <a:endParaRPr lang="ru-RU" sz="686" dirty="0">
              <a:solidFill>
                <a:schemeClr val="tx1"/>
              </a:solidFill>
              <a:latin typeface="+mj-lt"/>
              <a:ea typeface="Roboto" pitchFamily="2" charset="0"/>
              <a:cs typeface="Lato" panose="020F0502020204030203" pitchFamily="34" charset="0"/>
            </a:endParaRPr>
          </a:p>
        </p:txBody>
      </p:sp>
      <p:sp>
        <p:nvSpPr>
          <p:cNvPr id="21" name="Rectangle 140"/>
          <p:cNvSpPr/>
          <p:nvPr/>
        </p:nvSpPr>
        <p:spPr>
          <a:xfrm>
            <a:off x="7646697" y="6262233"/>
            <a:ext cx="384698" cy="179186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22" name="Rounded Rectangle 141"/>
          <p:cNvSpPr/>
          <p:nvPr/>
        </p:nvSpPr>
        <p:spPr>
          <a:xfrm>
            <a:off x="9266059" y="6236700"/>
            <a:ext cx="458683" cy="243455"/>
          </a:xfrm>
          <a:prstGeom prst="roundRect">
            <a:avLst>
              <a:gd name="adj" fmla="val 0"/>
            </a:avLst>
          </a:prstGeom>
          <a:solidFill>
            <a:srgbClr val="FFD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283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12316"/>
            <a:endParaRPr lang="ru-RU" sz="686" dirty="0">
              <a:solidFill>
                <a:schemeClr val="tx1"/>
              </a:solidFill>
              <a:latin typeface="+mj-lt"/>
              <a:ea typeface="Roboto" pitchFamily="2" charset="0"/>
              <a:cs typeface="Lato" panose="020F0502020204030203" pitchFamily="34" charset="0"/>
            </a:endParaRPr>
          </a:p>
        </p:txBody>
      </p:sp>
      <p:sp>
        <p:nvSpPr>
          <p:cNvPr id="23" name="Rectangle 142"/>
          <p:cNvSpPr/>
          <p:nvPr/>
        </p:nvSpPr>
        <p:spPr>
          <a:xfrm>
            <a:off x="9318679" y="6278758"/>
            <a:ext cx="349104" cy="159342"/>
          </a:xfrm>
          <a:prstGeom prst="rect">
            <a:avLst/>
          </a:prstGeom>
          <a:noFill/>
          <a:ln w="34925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24" name="Right Triangle 158"/>
          <p:cNvSpPr/>
          <p:nvPr/>
        </p:nvSpPr>
        <p:spPr>
          <a:xfrm rot="10800000">
            <a:off x="4383031" y="6449764"/>
            <a:ext cx="70567" cy="70567"/>
          </a:xfrm>
          <a:prstGeom prst="rtTriangle">
            <a:avLst/>
          </a:prstGeom>
          <a:solidFill>
            <a:srgbClr val="039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25" name="Right Triangle 159"/>
          <p:cNvSpPr/>
          <p:nvPr/>
        </p:nvSpPr>
        <p:spPr>
          <a:xfrm rot="10800000" flipH="1">
            <a:off x="4773600" y="6454945"/>
            <a:ext cx="70567" cy="70567"/>
          </a:xfrm>
          <a:prstGeom prst="rtTriangle">
            <a:avLst/>
          </a:prstGeom>
          <a:solidFill>
            <a:srgbClr val="039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26" name="Rounded Rectangle 161"/>
          <p:cNvSpPr/>
          <p:nvPr/>
        </p:nvSpPr>
        <p:spPr>
          <a:xfrm>
            <a:off x="4382874" y="6212359"/>
            <a:ext cx="459580" cy="243672"/>
          </a:xfrm>
          <a:prstGeom prst="roundRect">
            <a:avLst>
              <a:gd name="adj" fmla="val 0"/>
            </a:avLst>
          </a:prstGeom>
          <a:solidFill>
            <a:srgbClr val="039192">
              <a:alpha val="4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575"/>
            <a:endParaRPr lang="ru-RU" sz="686" dirty="0">
              <a:solidFill>
                <a:schemeClr val="tx1"/>
              </a:solidFill>
              <a:latin typeface="+mj-lt"/>
              <a:ea typeface="Roboto" pitchFamily="2" charset="0"/>
              <a:cs typeface="Lato" panose="020F0502020204030203" pitchFamily="34" charset="0"/>
            </a:endParaRPr>
          </a:p>
        </p:txBody>
      </p:sp>
      <p:sp>
        <p:nvSpPr>
          <p:cNvPr id="27" name="Rectangle 162"/>
          <p:cNvSpPr/>
          <p:nvPr/>
        </p:nvSpPr>
        <p:spPr>
          <a:xfrm>
            <a:off x="4822821" y="6154814"/>
            <a:ext cx="938815" cy="514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результат не изменяется в настоящий момент</a:t>
            </a:r>
          </a:p>
        </p:txBody>
      </p:sp>
      <p:sp>
        <p:nvSpPr>
          <p:cNvPr id="28" name="Oval 127"/>
          <p:cNvSpPr/>
          <p:nvPr/>
        </p:nvSpPr>
        <p:spPr>
          <a:xfrm>
            <a:off x="5971256" y="6221213"/>
            <a:ext cx="203568" cy="1940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/>
          </a:p>
        </p:txBody>
      </p:sp>
      <p:pic>
        <p:nvPicPr>
          <p:cNvPr id="29" name="Picture 3" descr="C:\Users\jsviridova\Desktop\YouDo\Фонд Тимченко\Деревья\correct-symbo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933" y="6259082"/>
            <a:ext cx="114993" cy="11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157"/>
          <p:cNvSpPr/>
          <p:nvPr/>
        </p:nvSpPr>
        <p:spPr>
          <a:xfrm>
            <a:off x="6183232" y="6159014"/>
            <a:ext cx="1196539" cy="407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социальный результат, важный для Фонда Тимченко</a:t>
            </a:r>
          </a:p>
        </p:txBody>
      </p:sp>
      <p:sp>
        <p:nvSpPr>
          <p:cNvPr id="31" name="Rectangle 155"/>
          <p:cNvSpPr/>
          <p:nvPr/>
        </p:nvSpPr>
        <p:spPr>
          <a:xfrm>
            <a:off x="9746961" y="6183369"/>
            <a:ext cx="901101" cy="301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целевая </a:t>
            </a:r>
          </a:p>
          <a:p>
            <a:r>
              <a:rPr lang="ru-RU" sz="686" dirty="0">
                <a:latin typeface="+mj-lt"/>
                <a:ea typeface="Roboto" pitchFamily="2" charset="0"/>
                <a:cs typeface="Lato" panose="020F0502020204030203" pitchFamily="34" charset="0"/>
              </a:rPr>
              <a:t>группа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3607524" y="283854"/>
            <a:ext cx="4530637" cy="514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72" b="1" dirty="0">
                <a:ea typeface="Calibri" panose="020F0502020204030204" pitchFamily="34" charset="0"/>
                <a:cs typeface="Arial" panose="020B0604020202020204" pitchFamily="34" charset="0"/>
              </a:rPr>
              <a:t>Центр временного проживания </a:t>
            </a:r>
          </a:p>
          <a:p>
            <a:pPr algn="ctr"/>
            <a:r>
              <a:rPr lang="ru-RU" sz="1372" b="1" dirty="0">
                <a:ea typeface="Calibri" panose="020F0502020204030204" pitchFamily="34" charset="0"/>
                <a:cs typeface="Arial" panose="020B0604020202020204" pitchFamily="34" charset="0"/>
              </a:rPr>
              <a:t>для матерей с детьми «Теплый дом»</a:t>
            </a:r>
            <a:endParaRPr lang="ru-RU" sz="1372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Rounded Rectangle 49"/>
          <p:cNvSpPr/>
          <p:nvPr/>
        </p:nvSpPr>
        <p:spPr>
          <a:xfrm>
            <a:off x="2474917" y="5496874"/>
            <a:ext cx="2405743" cy="378661"/>
          </a:xfrm>
          <a:prstGeom prst="roundRect">
            <a:avLst>
              <a:gd name="adj" fmla="val 0"/>
            </a:avLst>
          </a:prstGeom>
          <a:solidFill>
            <a:srgbClr val="FFD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283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588" dirty="0">
                <a:solidFill>
                  <a:schemeClr val="tx1"/>
                </a:solidFill>
              </a:rPr>
              <a:t>Мамы и их социальное окружение (родственники, </a:t>
            </a:r>
          </a:p>
          <a:p>
            <a:pPr algn="ctr"/>
            <a:r>
              <a:rPr lang="ru-RU" sz="588" dirty="0">
                <a:solidFill>
                  <a:schemeClr val="tx1"/>
                </a:solidFill>
              </a:rPr>
              <a:t>знакомые, официальные лица);</a:t>
            </a:r>
          </a:p>
          <a:p>
            <a:pPr algn="ctr"/>
            <a:r>
              <a:rPr lang="ru-RU" sz="588" dirty="0">
                <a:solidFill>
                  <a:schemeClr val="tx1"/>
                </a:solidFill>
              </a:rPr>
              <a:t>опосредованно - дети</a:t>
            </a:r>
          </a:p>
        </p:txBody>
      </p:sp>
      <p:sp>
        <p:nvSpPr>
          <p:cNvPr id="37" name="Rectangle 50"/>
          <p:cNvSpPr/>
          <p:nvPr/>
        </p:nvSpPr>
        <p:spPr>
          <a:xfrm>
            <a:off x="2518710" y="5542169"/>
            <a:ext cx="2309233" cy="293314"/>
          </a:xfrm>
          <a:prstGeom prst="rect">
            <a:avLst/>
          </a:prstGeom>
          <a:noFill/>
          <a:ln w="34925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86">
              <a:latin typeface="+mj-lt"/>
            </a:endParaRPr>
          </a:p>
        </p:txBody>
      </p:sp>
      <p:sp>
        <p:nvSpPr>
          <p:cNvPr id="38" name="Rounded Rectangle 49"/>
          <p:cNvSpPr/>
          <p:nvPr/>
        </p:nvSpPr>
        <p:spPr>
          <a:xfrm>
            <a:off x="6867071" y="5504200"/>
            <a:ext cx="2405743" cy="378661"/>
          </a:xfrm>
          <a:prstGeom prst="roundRect">
            <a:avLst>
              <a:gd name="adj" fmla="val 0"/>
            </a:avLst>
          </a:prstGeom>
          <a:solidFill>
            <a:srgbClr val="FFD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283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588" dirty="0">
                <a:solidFill>
                  <a:schemeClr val="tx1"/>
                </a:solidFill>
              </a:rPr>
              <a:t>Мамы и дети (диада «мать – дитя» как единая система)</a:t>
            </a:r>
          </a:p>
        </p:txBody>
      </p:sp>
      <p:sp>
        <p:nvSpPr>
          <p:cNvPr id="39" name="Rectangle 50"/>
          <p:cNvSpPr/>
          <p:nvPr/>
        </p:nvSpPr>
        <p:spPr>
          <a:xfrm>
            <a:off x="6910864" y="5561874"/>
            <a:ext cx="2309233" cy="280935"/>
          </a:xfrm>
          <a:prstGeom prst="rect">
            <a:avLst/>
          </a:prstGeom>
          <a:noFill/>
          <a:ln w="34925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86">
              <a:latin typeface="+mj-lt"/>
            </a:endParaRPr>
          </a:p>
        </p:txBody>
      </p:sp>
      <p:sp>
        <p:nvSpPr>
          <p:cNvPr id="40" name="Rounded Rectangle 41"/>
          <p:cNvSpPr/>
          <p:nvPr/>
        </p:nvSpPr>
        <p:spPr>
          <a:xfrm>
            <a:off x="1414725" y="4546457"/>
            <a:ext cx="1357246" cy="64186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7131"/>
            <a:r>
              <a:rPr lang="ru-RU" sz="588" dirty="0">
                <a:solidFill>
                  <a:schemeClr val="tx1"/>
                </a:solidFill>
              </a:rPr>
              <a:t>Консилиум и работа с индивидуальными планами по выходу из сложной жизненной ситуации (составление, контроль выполнения и пересмотр)</a:t>
            </a:r>
          </a:p>
        </p:txBody>
      </p:sp>
      <p:sp>
        <p:nvSpPr>
          <p:cNvPr id="41" name="Rectangle 42"/>
          <p:cNvSpPr/>
          <p:nvPr/>
        </p:nvSpPr>
        <p:spPr>
          <a:xfrm>
            <a:off x="1455726" y="4576205"/>
            <a:ext cx="1275243" cy="57695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88">
              <a:latin typeface="+mj-lt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2940616" y="4546457"/>
            <a:ext cx="1336740" cy="64186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7131"/>
            <a:r>
              <a:rPr lang="ru-RU" sz="588" dirty="0">
                <a:solidFill>
                  <a:schemeClr val="tx1"/>
                </a:solidFill>
              </a:rPr>
              <a:t>Восстановление отношений с социальным окружением (родственниками и знакомыми, внешними специалистами) и выстраивание отношений </a:t>
            </a:r>
            <a:r>
              <a:rPr lang="ru-RU" sz="588" dirty="0" err="1">
                <a:solidFill>
                  <a:schemeClr val="tx1"/>
                </a:solidFill>
              </a:rPr>
              <a:t>взаимоподдержки</a:t>
            </a:r>
            <a:r>
              <a:rPr lang="ru-RU" sz="588" dirty="0">
                <a:solidFill>
                  <a:schemeClr val="tx1"/>
                </a:solidFill>
              </a:rPr>
              <a:t> внутри ТД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981616" y="4576205"/>
            <a:ext cx="1254738" cy="57695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88">
              <a:latin typeface="+mj-lt"/>
            </a:endParaRPr>
          </a:p>
        </p:txBody>
      </p:sp>
      <p:sp>
        <p:nvSpPr>
          <p:cNvPr id="44" name="Rounded Rectangle 41"/>
          <p:cNvSpPr/>
          <p:nvPr/>
        </p:nvSpPr>
        <p:spPr>
          <a:xfrm>
            <a:off x="4431339" y="4546457"/>
            <a:ext cx="748072" cy="64186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7131"/>
            <a:r>
              <a:rPr lang="ru-RU" sz="588" dirty="0">
                <a:solidFill>
                  <a:schemeClr val="tx1"/>
                </a:solidFill>
              </a:rPr>
              <a:t>Юридическая помощь</a:t>
            </a:r>
          </a:p>
        </p:txBody>
      </p:sp>
      <p:sp>
        <p:nvSpPr>
          <p:cNvPr id="45" name="Rectangle 42"/>
          <p:cNvSpPr/>
          <p:nvPr/>
        </p:nvSpPr>
        <p:spPr>
          <a:xfrm>
            <a:off x="4472339" y="4576205"/>
            <a:ext cx="666070" cy="57695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88">
              <a:latin typeface="+mj-lt"/>
            </a:endParaRPr>
          </a:p>
        </p:txBody>
      </p:sp>
      <p:sp>
        <p:nvSpPr>
          <p:cNvPr id="46" name="Rounded Rectangle 41"/>
          <p:cNvSpPr/>
          <p:nvPr/>
        </p:nvSpPr>
        <p:spPr>
          <a:xfrm>
            <a:off x="5354771" y="4546457"/>
            <a:ext cx="837983" cy="64186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7131"/>
            <a:r>
              <a:rPr lang="ru-RU" sz="588" dirty="0">
                <a:solidFill>
                  <a:schemeClr val="tx1"/>
                </a:solidFill>
              </a:rPr>
              <a:t>Психологическое сопровождение мам</a:t>
            </a:r>
          </a:p>
        </p:txBody>
      </p:sp>
      <p:sp>
        <p:nvSpPr>
          <p:cNvPr id="47" name="Rectangle 42"/>
          <p:cNvSpPr/>
          <p:nvPr/>
        </p:nvSpPr>
        <p:spPr>
          <a:xfrm>
            <a:off x="5395771" y="4576205"/>
            <a:ext cx="755981" cy="57695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88">
              <a:latin typeface="+mj-lt"/>
            </a:endParaRPr>
          </a:p>
        </p:txBody>
      </p:sp>
      <p:sp>
        <p:nvSpPr>
          <p:cNvPr id="48" name="Rounded Rectangle 41"/>
          <p:cNvSpPr/>
          <p:nvPr/>
        </p:nvSpPr>
        <p:spPr>
          <a:xfrm>
            <a:off x="6522475" y="4546457"/>
            <a:ext cx="1216652" cy="64186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7131"/>
            <a:r>
              <a:rPr lang="ru-RU" sz="588" dirty="0">
                <a:solidFill>
                  <a:schemeClr val="tx1"/>
                </a:solidFill>
              </a:rPr>
              <a:t>Психолого-педагогическое сопровождение детско-родительских отношений</a:t>
            </a:r>
          </a:p>
        </p:txBody>
      </p:sp>
      <p:sp>
        <p:nvSpPr>
          <p:cNvPr id="49" name="Rectangle 42"/>
          <p:cNvSpPr/>
          <p:nvPr/>
        </p:nvSpPr>
        <p:spPr>
          <a:xfrm>
            <a:off x="6563476" y="4576205"/>
            <a:ext cx="1128791" cy="57695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88">
              <a:latin typeface="+mj-lt"/>
            </a:endParaRPr>
          </a:p>
        </p:txBody>
      </p:sp>
      <p:sp>
        <p:nvSpPr>
          <p:cNvPr id="50" name="Rounded Rectangle 41"/>
          <p:cNvSpPr/>
          <p:nvPr/>
        </p:nvSpPr>
        <p:spPr>
          <a:xfrm>
            <a:off x="7927012" y="4546457"/>
            <a:ext cx="1098277" cy="64186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7131"/>
            <a:r>
              <a:rPr lang="ru-RU" sz="588" dirty="0">
                <a:solidFill>
                  <a:schemeClr val="tx1"/>
                </a:solidFill>
              </a:rPr>
              <a:t>Поддержка в организации грудного вскармливания</a:t>
            </a:r>
          </a:p>
        </p:txBody>
      </p:sp>
      <p:sp>
        <p:nvSpPr>
          <p:cNvPr id="51" name="Rectangle 42"/>
          <p:cNvSpPr/>
          <p:nvPr/>
        </p:nvSpPr>
        <p:spPr>
          <a:xfrm>
            <a:off x="7968012" y="4576205"/>
            <a:ext cx="1007050" cy="57695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88">
              <a:latin typeface="+mj-lt"/>
            </a:endParaRPr>
          </a:p>
        </p:txBody>
      </p:sp>
      <p:sp>
        <p:nvSpPr>
          <p:cNvPr id="53" name="Rounded Rectangle 41"/>
          <p:cNvSpPr/>
          <p:nvPr/>
        </p:nvSpPr>
        <p:spPr>
          <a:xfrm>
            <a:off x="9220097" y="4546457"/>
            <a:ext cx="1220237" cy="641865"/>
          </a:xfrm>
          <a:prstGeom prst="roundRect">
            <a:avLst>
              <a:gd name="adj" fmla="val 0"/>
            </a:avLst>
          </a:prstGeom>
          <a:solidFill>
            <a:srgbClr val="CBD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4810" rIns="35283" bIns="4481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7131"/>
            <a:r>
              <a:rPr lang="ru-RU" sz="588" dirty="0">
                <a:solidFill>
                  <a:schemeClr val="tx1"/>
                </a:solidFill>
              </a:rPr>
              <a:t>Организация доступа к медицинской помощи</a:t>
            </a:r>
          </a:p>
        </p:txBody>
      </p:sp>
      <p:sp>
        <p:nvSpPr>
          <p:cNvPr id="54" name="Rectangle 42"/>
          <p:cNvSpPr/>
          <p:nvPr/>
        </p:nvSpPr>
        <p:spPr>
          <a:xfrm>
            <a:off x="9261097" y="4576205"/>
            <a:ext cx="1131474" cy="57695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88">
              <a:latin typeface="+mj-lt"/>
            </a:endParaRPr>
          </a:p>
        </p:txBody>
      </p:sp>
      <p:cxnSp>
        <p:nvCxnSpPr>
          <p:cNvPr id="65" name="Прямая соединительная линия 64"/>
          <p:cNvCxnSpPr>
            <a:stCxn id="36" idx="0"/>
          </p:cNvCxnSpPr>
          <p:nvPr/>
        </p:nvCxnSpPr>
        <p:spPr>
          <a:xfrm flipV="1">
            <a:off x="3677789" y="5345171"/>
            <a:ext cx="2094" cy="151703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ot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flipV="1">
            <a:off x="3460264" y="5188322"/>
            <a:ext cx="0" cy="15685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ot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V="1">
            <a:off x="4822821" y="5185174"/>
            <a:ext cx="0" cy="15685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ot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V="1">
            <a:off x="8474968" y="5185174"/>
            <a:ext cx="0" cy="15685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ot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ounded Rectangle 161"/>
          <p:cNvSpPr/>
          <p:nvPr/>
        </p:nvSpPr>
        <p:spPr>
          <a:xfrm>
            <a:off x="1414725" y="3748735"/>
            <a:ext cx="1357246" cy="581841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Проведен консилиум</a:t>
            </a:r>
          </a:p>
        </p:txBody>
      </p:sp>
      <p:sp>
        <p:nvSpPr>
          <p:cNvPr id="72" name="Right Triangle 16"/>
          <p:cNvSpPr/>
          <p:nvPr/>
        </p:nvSpPr>
        <p:spPr>
          <a:xfrm rot="10800000">
            <a:off x="1417934" y="4324715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73" name="Right Triangle 17"/>
          <p:cNvSpPr/>
          <p:nvPr/>
        </p:nvSpPr>
        <p:spPr>
          <a:xfrm rot="10800000" flipH="1">
            <a:off x="2634046" y="4324715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74" name="Rounded Rectangle 161"/>
          <p:cNvSpPr/>
          <p:nvPr/>
        </p:nvSpPr>
        <p:spPr>
          <a:xfrm>
            <a:off x="2928902" y="3750865"/>
            <a:ext cx="1357246" cy="586540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Составлена карта социальных контактов</a:t>
            </a:r>
          </a:p>
        </p:txBody>
      </p:sp>
      <p:sp>
        <p:nvSpPr>
          <p:cNvPr id="75" name="Right Triangle 16"/>
          <p:cNvSpPr/>
          <p:nvPr/>
        </p:nvSpPr>
        <p:spPr>
          <a:xfrm rot="10800000">
            <a:off x="2932110" y="4331543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76" name="Right Triangle 17"/>
          <p:cNvSpPr/>
          <p:nvPr/>
        </p:nvSpPr>
        <p:spPr>
          <a:xfrm rot="10800000" flipH="1">
            <a:off x="4148222" y="4331543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77" name="Rounded Rectangle 161"/>
          <p:cNvSpPr/>
          <p:nvPr/>
        </p:nvSpPr>
        <p:spPr>
          <a:xfrm>
            <a:off x="4416515" y="3750112"/>
            <a:ext cx="762896" cy="584879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Проведены юридические консультации</a:t>
            </a:r>
          </a:p>
        </p:txBody>
      </p:sp>
      <p:sp>
        <p:nvSpPr>
          <p:cNvPr id="78" name="Right Triangle 16"/>
          <p:cNvSpPr/>
          <p:nvPr/>
        </p:nvSpPr>
        <p:spPr>
          <a:xfrm rot="10800000">
            <a:off x="4419723" y="4329129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79" name="Right Triangle 17"/>
          <p:cNvSpPr/>
          <p:nvPr/>
        </p:nvSpPr>
        <p:spPr>
          <a:xfrm rot="10800000" flipH="1">
            <a:off x="5038278" y="4335484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80" name="Rounded Rectangle 161"/>
          <p:cNvSpPr/>
          <p:nvPr/>
        </p:nvSpPr>
        <p:spPr>
          <a:xfrm>
            <a:off x="5380187" y="3749037"/>
            <a:ext cx="812567" cy="582506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r>
              <a:rPr lang="ru-RU" sz="588" dirty="0"/>
              <a:t>- Проведены индивидуальные консультации психолога</a:t>
            </a:r>
          </a:p>
          <a:p>
            <a:r>
              <a:rPr lang="ru-RU" sz="588" dirty="0"/>
              <a:t>- Проведены групповые занятия</a:t>
            </a:r>
          </a:p>
        </p:txBody>
      </p:sp>
      <p:sp>
        <p:nvSpPr>
          <p:cNvPr id="81" name="Right Triangle 16"/>
          <p:cNvSpPr/>
          <p:nvPr/>
        </p:nvSpPr>
        <p:spPr>
          <a:xfrm rot="10800000">
            <a:off x="5383396" y="4325681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82" name="Right Triangle 17"/>
          <p:cNvSpPr/>
          <p:nvPr/>
        </p:nvSpPr>
        <p:spPr>
          <a:xfrm rot="10800000" flipH="1">
            <a:off x="6057756" y="4331544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83" name="Rounded Rectangle 161"/>
          <p:cNvSpPr/>
          <p:nvPr/>
        </p:nvSpPr>
        <p:spPr>
          <a:xfrm>
            <a:off x="6522475" y="3751747"/>
            <a:ext cx="1216652" cy="582506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r>
              <a:rPr lang="ru-RU" sz="588" dirty="0"/>
              <a:t>Мамы получили обратную связь по поводу взаимодействия с ребенком и получили навыки по уходу за ним</a:t>
            </a:r>
          </a:p>
        </p:txBody>
      </p:sp>
      <p:sp>
        <p:nvSpPr>
          <p:cNvPr id="84" name="Right Triangle 16"/>
          <p:cNvSpPr/>
          <p:nvPr/>
        </p:nvSpPr>
        <p:spPr>
          <a:xfrm rot="10800000">
            <a:off x="6525685" y="4328391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85" name="Right Triangle 17"/>
          <p:cNvSpPr/>
          <p:nvPr/>
        </p:nvSpPr>
        <p:spPr>
          <a:xfrm rot="10800000" flipH="1">
            <a:off x="7594196" y="4335461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86" name="Rounded Rectangle 161"/>
          <p:cNvSpPr/>
          <p:nvPr/>
        </p:nvSpPr>
        <p:spPr>
          <a:xfrm>
            <a:off x="7893557" y="3749037"/>
            <a:ext cx="1131731" cy="582506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>
              <a:spcAft>
                <a:spcPts val="392"/>
              </a:spcAft>
            </a:pPr>
            <a:r>
              <a:rPr lang="ru-RU" sz="588" dirty="0"/>
              <a:t>Мамы обучились навыкам грудного вскармливания </a:t>
            </a:r>
          </a:p>
        </p:txBody>
      </p:sp>
      <p:sp>
        <p:nvSpPr>
          <p:cNvPr id="87" name="Right Triangle 16"/>
          <p:cNvSpPr/>
          <p:nvPr/>
        </p:nvSpPr>
        <p:spPr>
          <a:xfrm rot="10800000">
            <a:off x="7896768" y="4325681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88" name="Right Triangle 17"/>
          <p:cNvSpPr/>
          <p:nvPr/>
        </p:nvSpPr>
        <p:spPr>
          <a:xfrm rot="10800000" flipH="1">
            <a:off x="8884155" y="4325681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89" name="Rounded Rectangle 161"/>
          <p:cNvSpPr/>
          <p:nvPr/>
        </p:nvSpPr>
        <p:spPr>
          <a:xfrm>
            <a:off x="9228958" y="3741000"/>
            <a:ext cx="1216652" cy="582506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>
              <a:spcAft>
                <a:spcPts val="392"/>
              </a:spcAft>
            </a:pPr>
            <a:r>
              <a:rPr lang="ru-RU" sz="588" dirty="0"/>
              <a:t>Дети и мамы получили доступ к медицинской помощи</a:t>
            </a:r>
            <a:endParaRPr lang="ru-RU" sz="490" dirty="0"/>
          </a:p>
        </p:txBody>
      </p:sp>
      <p:sp>
        <p:nvSpPr>
          <p:cNvPr id="90" name="Right Triangle 16"/>
          <p:cNvSpPr/>
          <p:nvPr/>
        </p:nvSpPr>
        <p:spPr>
          <a:xfrm rot="10800000">
            <a:off x="9232168" y="4317644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567"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94" name="Rounded Rectangle 161"/>
          <p:cNvSpPr/>
          <p:nvPr/>
        </p:nvSpPr>
        <p:spPr>
          <a:xfrm>
            <a:off x="1417447" y="3038571"/>
            <a:ext cx="1357246" cy="488447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Совместно с мамой составлен индивидуальный план </a:t>
            </a:r>
          </a:p>
        </p:txBody>
      </p:sp>
      <p:sp>
        <p:nvSpPr>
          <p:cNvPr id="95" name="Right Triangle 16"/>
          <p:cNvSpPr/>
          <p:nvPr/>
        </p:nvSpPr>
        <p:spPr>
          <a:xfrm rot="10800000">
            <a:off x="1420656" y="3521155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97" name="Rounded Rectangle 161"/>
          <p:cNvSpPr/>
          <p:nvPr/>
        </p:nvSpPr>
        <p:spPr>
          <a:xfrm>
            <a:off x="2937725" y="3039969"/>
            <a:ext cx="1357246" cy="492648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Родные, знакомые, внешние специалисты привлечены к решению проблем семьи </a:t>
            </a:r>
          </a:p>
        </p:txBody>
      </p:sp>
      <p:sp>
        <p:nvSpPr>
          <p:cNvPr id="100" name="Rounded Rectangle 161"/>
          <p:cNvSpPr/>
          <p:nvPr/>
        </p:nvSpPr>
        <p:spPr>
          <a:xfrm>
            <a:off x="4416515" y="3041044"/>
            <a:ext cx="762896" cy="495878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У мамы и ребенка собран полный пакет стандартных документов</a:t>
            </a:r>
            <a:endParaRPr lang="ru-RU" sz="588" baseline="30000" dirty="0"/>
          </a:p>
        </p:txBody>
      </p:sp>
      <p:sp>
        <p:nvSpPr>
          <p:cNvPr id="101" name="Right Triangle 16"/>
          <p:cNvSpPr/>
          <p:nvPr/>
        </p:nvSpPr>
        <p:spPr>
          <a:xfrm rot="10800000">
            <a:off x="4419723" y="3531060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03" name="Rounded Rectangle 161"/>
          <p:cNvSpPr/>
          <p:nvPr/>
        </p:nvSpPr>
        <p:spPr>
          <a:xfrm>
            <a:off x="5369943" y="3036740"/>
            <a:ext cx="813289" cy="495878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У мам возникло доверие к сотрудникам ТД и запрос на помощь</a:t>
            </a:r>
          </a:p>
        </p:txBody>
      </p:sp>
      <p:sp>
        <p:nvSpPr>
          <p:cNvPr id="106" name="Right Triangle 16"/>
          <p:cNvSpPr/>
          <p:nvPr/>
        </p:nvSpPr>
        <p:spPr>
          <a:xfrm rot="10800000">
            <a:off x="6531973" y="3525198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07" name="Right Triangle 17"/>
          <p:cNvSpPr/>
          <p:nvPr/>
        </p:nvSpPr>
        <p:spPr>
          <a:xfrm rot="10800000" flipH="1">
            <a:off x="7581047" y="3524295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08" name="Rounded Rectangle 161"/>
          <p:cNvSpPr/>
          <p:nvPr/>
        </p:nvSpPr>
        <p:spPr>
          <a:xfrm>
            <a:off x="6528763" y="3035183"/>
            <a:ext cx="1206566" cy="495878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Мамы взаимодействуют с детьми и применяют рекомендации по уходу</a:t>
            </a:r>
          </a:p>
        </p:txBody>
      </p:sp>
      <p:sp>
        <p:nvSpPr>
          <p:cNvPr id="109" name="Right Triangle 16"/>
          <p:cNvSpPr/>
          <p:nvPr/>
        </p:nvSpPr>
        <p:spPr>
          <a:xfrm rot="10800000">
            <a:off x="7923201" y="3531060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10" name="Right Triangle 17"/>
          <p:cNvSpPr/>
          <p:nvPr/>
        </p:nvSpPr>
        <p:spPr>
          <a:xfrm rot="10800000" flipH="1">
            <a:off x="8884154" y="3531060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11" name="Rounded Rectangle 161"/>
          <p:cNvSpPr/>
          <p:nvPr/>
        </p:nvSpPr>
        <p:spPr>
          <a:xfrm>
            <a:off x="7919992" y="3041044"/>
            <a:ext cx="1105297" cy="495878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Мамы кормят детей грудью (при отсутствии противопоказаний)</a:t>
            </a:r>
          </a:p>
        </p:txBody>
      </p:sp>
      <p:sp>
        <p:nvSpPr>
          <p:cNvPr id="112" name="Right Triangle 16"/>
          <p:cNvSpPr/>
          <p:nvPr/>
        </p:nvSpPr>
        <p:spPr>
          <a:xfrm rot="10800000">
            <a:off x="9223306" y="3522687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13" name="Right Triangle 17"/>
          <p:cNvSpPr/>
          <p:nvPr/>
        </p:nvSpPr>
        <p:spPr>
          <a:xfrm rot="10800000" flipH="1">
            <a:off x="10293672" y="3520661"/>
            <a:ext cx="141133" cy="5675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14" name="Rounded Rectangle 161"/>
          <p:cNvSpPr/>
          <p:nvPr/>
        </p:nvSpPr>
        <p:spPr>
          <a:xfrm>
            <a:off x="9220097" y="3032672"/>
            <a:ext cx="1220237" cy="495878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Дети получают лечение и профилактические рекомендации по уходу, адекватные их уровню развития и состоянию здоровья</a:t>
            </a:r>
          </a:p>
        </p:txBody>
      </p:sp>
      <p:sp>
        <p:nvSpPr>
          <p:cNvPr id="119" name="Right Triangle 16"/>
          <p:cNvSpPr/>
          <p:nvPr/>
        </p:nvSpPr>
        <p:spPr>
          <a:xfrm rot="10800000">
            <a:off x="2923691" y="2820369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21" name="Right Triangle 17"/>
          <p:cNvSpPr/>
          <p:nvPr/>
        </p:nvSpPr>
        <p:spPr>
          <a:xfrm rot="10800000" flipH="1">
            <a:off x="5032748" y="2824674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22" name="Right Triangle 17"/>
          <p:cNvSpPr/>
          <p:nvPr/>
        </p:nvSpPr>
        <p:spPr>
          <a:xfrm rot="10800000" flipH="1">
            <a:off x="2631239" y="2814768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23" name="Right Triangle 17"/>
          <p:cNvSpPr/>
          <p:nvPr/>
        </p:nvSpPr>
        <p:spPr>
          <a:xfrm rot="10800000" flipH="1">
            <a:off x="4151517" y="2820369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25" name="Rounded Rectangle 161"/>
          <p:cNvSpPr/>
          <p:nvPr/>
        </p:nvSpPr>
        <p:spPr>
          <a:xfrm>
            <a:off x="1411918" y="2235492"/>
            <a:ext cx="1357246" cy="585139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В ситуации мамы произошли изменения, значимые для успешного выхода в самостоятельную жизнь вместе с ребенком</a:t>
            </a:r>
          </a:p>
        </p:txBody>
      </p:sp>
      <p:sp>
        <p:nvSpPr>
          <p:cNvPr id="126" name="Right Triangle 16"/>
          <p:cNvSpPr/>
          <p:nvPr/>
        </p:nvSpPr>
        <p:spPr>
          <a:xfrm rot="10800000">
            <a:off x="1415127" y="2814768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27" name="Rounded Rectangle 161"/>
          <p:cNvSpPr/>
          <p:nvPr/>
        </p:nvSpPr>
        <p:spPr>
          <a:xfrm>
            <a:off x="2932197" y="2237148"/>
            <a:ext cx="1357246" cy="589082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Восстановлены контакты с родными и знакомыми</a:t>
            </a:r>
          </a:p>
          <a:p>
            <a:r>
              <a:rPr lang="ru-RU" sz="588" dirty="0"/>
              <a:t>Мамы получили опыт конструктивного сотрудничества друг с другом</a:t>
            </a:r>
            <a:endParaRPr lang="ru-RU" sz="588" baseline="30000" dirty="0"/>
          </a:p>
        </p:txBody>
      </p:sp>
      <p:sp>
        <p:nvSpPr>
          <p:cNvPr id="128" name="Rounded Rectangle 161"/>
          <p:cNvSpPr/>
          <p:nvPr/>
        </p:nvSpPr>
        <p:spPr>
          <a:xfrm>
            <a:off x="4410986" y="2236494"/>
            <a:ext cx="762896" cy="594041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У семей увеличился уровень правовой и материальной защищенности</a:t>
            </a:r>
          </a:p>
        </p:txBody>
      </p:sp>
      <p:sp>
        <p:nvSpPr>
          <p:cNvPr id="129" name="Right Triangle 16"/>
          <p:cNvSpPr/>
          <p:nvPr/>
        </p:nvSpPr>
        <p:spPr>
          <a:xfrm rot="10800000">
            <a:off x="4414195" y="2824673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31" name="Right Triangle 16"/>
          <p:cNvSpPr/>
          <p:nvPr/>
        </p:nvSpPr>
        <p:spPr>
          <a:xfrm rot="10800000">
            <a:off x="7235190" y="2689951"/>
            <a:ext cx="141149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32" name="Right Triangle 17"/>
          <p:cNvSpPr/>
          <p:nvPr/>
        </p:nvSpPr>
        <p:spPr>
          <a:xfrm rot="10800000" flipH="1">
            <a:off x="8284265" y="2689047"/>
            <a:ext cx="141133" cy="75644"/>
          </a:xfrm>
          <a:prstGeom prst="rtTriangle">
            <a:avLst/>
          </a:prstGeom>
          <a:solidFill>
            <a:srgbClr val="02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68">
              <a:latin typeface="+mj-lt"/>
            </a:endParaRPr>
          </a:p>
        </p:txBody>
      </p:sp>
      <p:sp>
        <p:nvSpPr>
          <p:cNvPr id="133" name="Rounded Rectangle 161"/>
          <p:cNvSpPr/>
          <p:nvPr/>
        </p:nvSpPr>
        <p:spPr>
          <a:xfrm>
            <a:off x="7231981" y="2228121"/>
            <a:ext cx="1206566" cy="467691"/>
          </a:xfrm>
          <a:prstGeom prst="roundRect">
            <a:avLst>
              <a:gd name="adj" fmla="val 0"/>
            </a:avLst>
          </a:prstGeom>
          <a:solidFill>
            <a:srgbClr val="039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588" dirty="0"/>
              <a:t>Улучшилось детско-родительское взаимодействие</a:t>
            </a:r>
          </a:p>
        </p:txBody>
      </p:sp>
      <p:sp>
        <p:nvSpPr>
          <p:cNvPr id="139" name="Rounded Rectangle 161"/>
          <p:cNvSpPr/>
          <p:nvPr/>
        </p:nvSpPr>
        <p:spPr>
          <a:xfrm>
            <a:off x="9214569" y="2228121"/>
            <a:ext cx="1220237" cy="594041"/>
          </a:xfrm>
          <a:prstGeom prst="roundRect">
            <a:avLst>
              <a:gd name="adj" fmla="val 0"/>
            </a:avLst>
          </a:prstGeom>
          <a:solidFill>
            <a:srgbClr val="039192">
              <a:alpha val="4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575"/>
            <a:r>
              <a:rPr lang="ru-RU" sz="588" dirty="0">
                <a:solidFill>
                  <a:schemeClr val="tx1"/>
                </a:solidFill>
                <a:ea typeface="Roboto" pitchFamily="2" charset="0"/>
                <a:cs typeface="Lato" panose="020F0502020204030203" pitchFamily="34" charset="0"/>
              </a:rPr>
              <a:t>Мамы понимают и выполняют медицинские рекомендации</a:t>
            </a:r>
          </a:p>
        </p:txBody>
      </p:sp>
      <p:grpSp>
        <p:nvGrpSpPr>
          <p:cNvPr id="140" name="Group 5"/>
          <p:cNvGrpSpPr/>
          <p:nvPr/>
        </p:nvGrpSpPr>
        <p:grpSpPr>
          <a:xfrm>
            <a:off x="5113737" y="1521207"/>
            <a:ext cx="464202" cy="328703"/>
            <a:chOff x="6613702" y="2640793"/>
            <a:chExt cx="473631" cy="359553"/>
          </a:xfrm>
        </p:grpSpPr>
        <p:sp>
          <p:nvSpPr>
            <p:cNvPr id="141" name="Chevron 16"/>
            <p:cNvSpPr/>
            <p:nvPr/>
          </p:nvSpPr>
          <p:spPr>
            <a:xfrm rot="10800000">
              <a:off x="6613702" y="2640794"/>
              <a:ext cx="473631" cy="359552"/>
            </a:xfrm>
            <a:prstGeom prst="chevron">
              <a:avLst>
                <a:gd name="adj" fmla="val 32524"/>
              </a:avLst>
            </a:prstGeom>
            <a:solidFill>
              <a:srgbClr val="294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142" name="Rectangle 17"/>
            <p:cNvSpPr/>
            <p:nvPr/>
          </p:nvSpPr>
          <p:spPr>
            <a:xfrm rot="10800000">
              <a:off x="6622748" y="2640793"/>
              <a:ext cx="187516" cy="359552"/>
            </a:xfrm>
            <a:prstGeom prst="rect">
              <a:avLst/>
            </a:prstGeom>
            <a:solidFill>
              <a:srgbClr val="294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</p:grpSp>
      <p:grpSp>
        <p:nvGrpSpPr>
          <p:cNvPr id="143" name="Group 18"/>
          <p:cNvGrpSpPr/>
          <p:nvPr/>
        </p:nvGrpSpPr>
        <p:grpSpPr>
          <a:xfrm>
            <a:off x="2883850" y="1516400"/>
            <a:ext cx="464202" cy="328702"/>
            <a:chOff x="1607176" y="1018951"/>
            <a:chExt cx="795568" cy="503373"/>
          </a:xfrm>
          <a:solidFill>
            <a:srgbClr val="29486D"/>
          </a:solidFill>
        </p:grpSpPr>
        <p:sp>
          <p:nvSpPr>
            <p:cNvPr id="144" name="Chevron 19"/>
            <p:cNvSpPr/>
            <p:nvPr/>
          </p:nvSpPr>
          <p:spPr>
            <a:xfrm>
              <a:off x="1607176" y="1018951"/>
              <a:ext cx="795568" cy="503373"/>
            </a:xfrm>
            <a:prstGeom prst="chevron">
              <a:avLst>
                <a:gd name="adj" fmla="val 3252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145" name="Rectangle 20"/>
            <p:cNvSpPr/>
            <p:nvPr/>
          </p:nvSpPr>
          <p:spPr>
            <a:xfrm>
              <a:off x="2084289" y="1018951"/>
              <a:ext cx="314975" cy="50337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</p:grpSp>
      <p:sp>
        <p:nvSpPr>
          <p:cNvPr id="146" name="Right Triangle 21"/>
          <p:cNvSpPr/>
          <p:nvPr/>
        </p:nvSpPr>
        <p:spPr>
          <a:xfrm rot="10800000">
            <a:off x="3203610" y="1786515"/>
            <a:ext cx="142411" cy="61287"/>
          </a:xfrm>
          <a:prstGeom prst="rt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47" name="Rectangle 22"/>
          <p:cNvSpPr/>
          <p:nvPr/>
        </p:nvSpPr>
        <p:spPr>
          <a:xfrm>
            <a:off x="3203610" y="1321343"/>
            <a:ext cx="2057740" cy="460825"/>
          </a:xfrm>
          <a:prstGeom prst="rect">
            <a:avLst/>
          </a:prstGeom>
          <a:solidFill>
            <a:srgbClr val="3158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4262"/>
            <a:r>
              <a:rPr lang="ru-RU" sz="686" dirty="0"/>
              <a:t>Мама с ребёнком проживает самостоятельно (вне социальных приютов / кризисных центров</a:t>
            </a:r>
            <a:endParaRPr lang="ru-RU" sz="686" dirty="0">
              <a:solidFill>
                <a:schemeClr val="bg1"/>
              </a:solidFill>
              <a:latin typeface="+mj-lt"/>
              <a:ea typeface="Roboto" pitchFamily="2" charset="0"/>
              <a:cs typeface="Lato" panose="020F0502020204030203" pitchFamily="34" charset="0"/>
            </a:endParaRPr>
          </a:p>
        </p:txBody>
      </p:sp>
      <p:sp>
        <p:nvSpPr>
          <p:cNvPr id="148" name="Right Triangle 23"/>
          <p:cNvSpPr/>
          <p:nvPr/>
        </p:nvSpPr>
        <p:spPr>
          <a:xfrm rot="10800000" flipH="1">
            <a:off x="5122603" y="1790412"/>
            <a:ext cx="130038" cy="49470"/>
          </a:xfrm>
          <a:prstGeom prst="rt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grpSp>
        <p:nvGrpSpPr>
          <p:cNvPr id="159" name="Group 5"/>
          <p:cNvGrpSpPr/>
          <p:nvPr/>
        </p:nvGrpSpPr>
        <p:grpSpPr>
          <a:xfrm>
            <a:off x="8590556" y="1517801"/>
            <a:ext cx="464202" cy="328703"/>
            <a:chOff x="6613702" y="2640793"/>
            <a:chExt cx="473631" cy="359553"/>
          </a:xfrm>
        </p:grpSpPr>
        <p:sp>
          <p:nvSpPr>
            <p:cNvPr id="160" name="Chevron 16"/>
            <p:cNvSpPr/>
            <p:nvPr/>
          </p:nvSpPr>
          <p:spPr>
            <a:xfrm rot="10800000">
              <a:off x="6613702" y="2640794"/>
              <a:ext cx="473631" cy="359552"/>
            </a:xfrm>
            <a:prstGeom prst="chevron">
              <a:avLst>
                <a:gd name="adj" fmla="val 32524"/>
              </a:avLst>
            </a:prstGeom>
            <a:solidFill>
              <a:srgbClr val="294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161" name="Rectangle 17"/>
            <p:cNvSpPr/>
            <p:nvPr/>
          </p:nvSpPr>
          <p:spPr>
            <a:xfrm rot="10800000">
              <a:off x="6622748" y="2640793"/>
              <a:ext cx="187516" cy="359552"/>
            </a:xfrm>
            <a:prstGeom prst="rect">
              <a:avLst/>
            </a:prstGeom>
            <a:solidFill>
              <a:srgbClr val="294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</p:grpSp>
      <p:grpSp>
        <p:nvGrpSpPr>
          <p:cNvPr id="162" name="Group 18"/>
          <p:cNvGrpSpPr/>
          <p:nvPr/>
        </p:nvGrpSpPr>
        <p:grpSpPr>
          <a:xfrm>
            <a:off x="6360669" y="1512995"/>
            <a:ext cx="464202" cy="328702"/>
            <a:chOff x="1607176" y="1018951"/>
            <a:chExt cx="795568" cy="503373"/>
          </a:xfrm>
          <a:solidFill>
            <a:srgbClr val="29486D"/>
          </a:solidFill>
        </p:grpSpPr>
        <p:sp>
          <p:nvSpPr>
            <p:cNvPr id="163" name="Chevron 19"/>
            <p:cNvSpPr/>
            <p:nvPr/>
          </p:nvSpPr>
          <p:spPr>
            <a:xfrm>
              <a:off x="1607176" y="1018951"/>
              <a:ext cx="795568" cy="503373"/>
            </a:xfrm>
            <a:prstGeom prst="chevron">
              <a:avLst>
                <a:gd name="adj" fmla="val 3252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164" name="Rectangle 20"/>
            <p:cNvSpPr/>
            <p:nvPr/>
          </p:nvSpPr>
          <p:spPr>
            <a:xfrm>
              <a:off x="2084289" y="1018951"/>
              <a:ext cx="314975" cy="50337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4">
                <a:solidFill>
                  <a:schemeClr val="bg1"/>
                </a:solidFill>
                <a:latin typeface="+mj-lt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</p:grpSp>
      <p:sp>
        <p:nvSpPr>
          <p:cNvPr id="165" name="Right Triangle 21"/>
          <p:cNvSpPr/>
          <p:nvPr/>
        </p:nvSpPr>
        <p:spPr>
          <a:xfrm rot="10800000">
            <a:off x="6680429" y="1783109"/>
            <a:ext cx="142411" cy="61287"/>
          </a:xfrm>
          <a:prstGeom prst="rt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sp>
        <p:nvSpPr>
          <p:cNvPr id="166" name="Rectangle 22"/>
          <p:cNvSpPr/>
          <p:nvPr/>
        </p:nvSpPr>
        <p:spPr>
          <a:xfrm>
            <a:off x="6680428" y="1317937"/>
            <a:ext cx="2057740" cy="460825"/>
          </a:xfrm>
          <a:prstGeom prst="rect">
            <a:avLst/>
          </a:prstGeom>
          <a:solidFill>
            <a:srgbClr val="3158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4262"/>
            <a:r>
              <a:rPr lang="ru-RU" sz="686" dirty="0"/>
              <a:t>Ребенок находится в безопасности, его базовые потребности удовлетворяются в кровной семье</a:t>
            </a:r>
          </a:p>
        </p:txBody>
      </p:sp>
      <p:sp>
        <p:nvSpPr>
          <p:cNvPr id="167" name="Right Triangle 23"/>
          <p:cNvSpPr/>
          <p:nvPr/>
        </p:nvSpPr>
        <p:spPr>
          <a:xfrm rot="10800000" flipH="1">
            <a:off x="8599422" y="1787006"/>
            <a:ext cx="130038" cy="49470"/>
          </a:xfrm>
          <a:prstGeom prst="rt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72">
              <a:latin typeface="+mj-lt"/>
            </a:endParaRPr>
          </a:p>
        </p:txBody>
      </p:sp>
      <p:cxnSp>
        <p:nvCxnSpPr>
          <p:cNvPr id="182" name="Прямая со стрелкой 181"/>
          <p:cNvCxnSpPr>
            <a:stCxn id="40" idx="0"/>
            <a:endCxn id="71" idx="2"/>
          </p:cNvCxnSpPr>
          <p:nvPr/>
        </p:nvCxnSpPr>
        <p:spPr>
          <a:xfrm flipV="1">
            <a:off x="2093348" y="4330576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Прямая со стрелкой 183"/>
          <p:cNvCxnSpPr>
            <a:stCxn id="42" idx="0"/>
            <a:endCxn id="74" idx="2"/>
          </p:cNvCxnSpPr>
          <p:nvPr/>
        </p:nvCxnSpPr>
        <p:spPr>
          <a:xfrm flipH="1" flipV="1">
            <a:off x="3607525" y="4337405"/>
            <a:ext cx="1461" cy="209052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Прямая со стрелкой 185"/>
          <p:cNvCxnSpPr/>
          <p:nvPr/>
        </p:nvCxnSpPr>
        <p:spPr>
          <a:xfrm flipH="1" flipV="1">
            <a:off x="4798844" y="4333990"/>
            <a:ext cx="1461" cy="209052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Прямая со стрелкой 186"/>
          <p:cNvCxnSpPr/>
          <p:nvPr/>
        </p:nvCxnSpPr>
        <p:spPr>
          <a:xfrm flipH="1" flipV="1">
            <a:off x="5781899" y="4331995"/>
            <a:ext cx="1461" cy="209052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Прямая со стрелкой 187"/>
          <p:cNvCxnSpPr/>
          <p:nvPr/>
        </p:nvCxnSpPr>
        <p:spPr>
          <a:xfrm flipH="1" flipV="1">
            <a:off x="7126124" y="4329647"/>
            <a:ext cx="1461" cy="209052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Прямая со стрелкой 188"/>
          <p:cNvCxnSpPr/>
          <p:nvPr/>
        </p:nvCxnSpPr>
        <p:spPr>
          <a:xfrm flipH="1" flipV="1">
            <a:off x="8430408" y="4327100"/>
            <a:ext cx="1461" cy="209052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Прямая со стрелкой 189"/>
          <p:cNvCxnSpPr/>
          <p:nvPr/>
        </p:nvCxnSpPr>
        <p:spPr>
          <a:xfrm flipH="1" flipV="1">
            <a:off x="9793009" y="4317977"/>
            <a:ext cx="1461" cy="209052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Прямая со стрелкой 190"/>
          <p:cNvCxnSpPr/>
          <p:nvPr/>
        </p:nvCxnSpPr>
        <p:spPr>
          <a:xfrm flipV="1">
            <a:off x="2090541" y="3532854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Прямая со стрелкой 191"/>
          <p:cNvCxnSpPr/>
          <p:nvPr/>
        </p:nvCxnSpPr>
        <p:spPr>
          <a:xfrm flipV="1">
            <a:off x="3607525" y="3536922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Прямая со стрелкой 192"/>
          <p:cNvCxnSpPr/>
          <p:nvPr/>
        </p:nvCxnSpPr>
        <p:spPr>
          <a:xfrm flipV="1">
            <a:off x="4780994" y="3537285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Прямая со стрелкой 193"/>
          <p:cNvCxnSpPr/>
          <p:nvPr/>
        </p:nvCxnSpPr>
        <p:spPr>
          <a:xfrm flipV="1">
            <a:off x="5787897" y="3532854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Прямая со стрелкой 195"/>
          <p:cNvCxnSpPr/>
          <p:nvPr/>
        </p:nvCxnSpPr>
        <p:spPr>
          <a:xfrm flipV="1">
            <a:off x="8596258" y="3532854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Прямая со стрелкой 196"/>
          <p:cNvCxnSpPr/>
          <p:nvPr/>
        </p:nvCxnSpPr>
        <p:spPr>
          <a:xfrm flipV="1">
            <a:off x="9785780" y="3527018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Прямая со стрелкой 197"/>
          <p:cNvCxnSpPr/>
          <p:nvPr/>
        </p:nvCxnSpPr>
        <p:spPr>
          <a:xfrm flipV="1">
            <a:off x="2090541" y="2824087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Прямая со стрелкой 200"/>
          <p:cNvCxnSpPr/>
          <p:nvPr/>
        </p:nvCxnSpPr>
        <p:spPr>
          <a:xfrm flipV="1">
            <a:off x="3596670" y="2827609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Прямая со стрелкой 201"/>
          <p:cNvCxnSpPr/>
          <p:nvPr/>
        </p:nvCxnSpPr>
        <p:spPr>
          <a:xfrm flipV="1">
            <a:off x="4770140" y="2827971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Прямая со стрелкой 202"/>
          <p:cNvCxnSpPr/>
          <p:nvPr/>
        </p:nvCxnSpPr>
        <p:spPr>
          <a:xfrm flipV="1">
            <a:off x="5777043" y="2823540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Соединительная линия уступом 204"/>
          <p:cNvCxnSpPr>
            <a:stCxn id="108" idx="0"/>
            <a:endCxn id="111" idx="0"/>
          </p:cNvCxnSpPr>
          <p:nvPr/>
        </p:nvCxnSpPr>
        <p:spPr>
          <a:xfrm rot="16200000" flipH="1">
            <a:off x="7799412" y="2367816"/>
            <a:ext cx="5862" cy="1340594"/>
          </a:xfrm>
          <a:prstGeom prst="bentConnector3">
            <a:avLst>
              <a:gd name="adj1" fmla="val -2023458"/>
            </a:avLst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Прямая со стрелкой 207"/>
          <p:cNvCxnSpPr>
            <a:endCxn id="133" idx="2"/>
          </p:cNvCxnSpPr>
          <p:nvPr/>
        </p:nvCxnSpPr>
        <p:spPr>
          <a:xfrm flipH="1" flipV="1">
            <a:off x="7835264" y="2695812"/>
            <a:ext cx="3440" cy="22122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Прямая со стрелкой 210"/>
          <p:cNvCxnSpPr/>
          <p:nvPr/>
        </p:nvCxnSpPr>
        <p:spPr>
          <a:xfrm flipV="1">
            <a:off x="9804184" y="2814948"/>
            <a:ext cx="0" cy="215881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Соединительная линия уступом 213"/>
          <p:cNvCxnSpPr>
            <a:stCxn id="130" idx="0"/>
            <a:endCxn id="139" idx="0"/>
          </p:cNvCxnSpPr>
          <p:nvPr/>
        </p:nvCxnSpPr>
        <p:spPr>
          <a:xfrm rot="5400000" flipH="1" flipV="1">
            <a:off x="7827060" y="235940"/>
            <a:ext cx="5447" cy="3989808"/>
          </a:xfrm>
          <a:prstGeom prst="bentConnector3">
            <a:avLst>
              <a:gd name="adj1" fmla="val 4212990"/>
            </a:avLst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Прямая со стрелкой 215"/>
          <p:cNvCxnSpPr/>
          <p:nvPr/>
        </p:nvCxnSpPr>
        <p:spPr>
          <a:xfrm flipH="1" flipV="1">
            <a:off x="7691719" y="1785376"/>
            <a:ext cx="547" cy="212115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Прямая соединительная линия 219"/>
          <p:cNvCxnSpPr>
            <a:stCxn id="133" idx="0"/>
          </p:cNvCxnSpPr>
          <p:nvPr/>
        </p:nvCxnSpPr>
        <p:spPr>
          <a:xfrm flipH="1" flipV="1">
            <a:off x="7835263" y="2004105"/>
            <a:ext cx="1" cy="224016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Соединительная линия уступом 223"/>
          <p:cNvCxnSpPr/>
          <p:nvPr/>
        </p:nvCxnSpPr>
        <p:spPr>
          <a:xfrm rot="5400000" flipH="1" flipV="1">
            <a:off x="3862177" y="362361"/>
            <a:ext cx="1924" cy="3744338"/>
          </a:xfrm>
          <a:prstGeom prst="bentConnector3">
            <a:avLst>
              <a:gd name="adj1" fmla="val 12049924"/>
            </a:avLst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Прямая со стрелкой 226"/>
          <p:cNvCxnSpPr>
            <a:endCxn id="147" idx="2"/>
          </p:cNvCxnSpPr>
          <p:nvPr/>
        </p:nvCxnSpPr>
        <p:spPr>
          <a:xfrm flipV="1">
            <a:off x="4232480" y="1782168"/>
            <a:ext cx="0" cy="215574"/>
          </a:xfrm>
          <a:prstGeom prst="straightConnector1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Соединительная линия уступом 231"/>
          <p:cNvCxnSpPr>
            <a:stCxn id="80" idx="3"/>
            <a:endCxn id="108" idx="1"/>
          </p:cNvCxnSpPr>
          <p:nvPr/>
        </p:nvCxnSpPr>
        <p:spPr>
          <a:xfrm flipV="1">
            <a:off x="6192754" y="3283121"/>
            <a:ext cx="336009" cy="757169"/>
          </a:xfrm>
          <a:prstGeom prst="bentConnector3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Соединительная линия уступом 233"/>
          <p:cNvCxnSpPr/>
          <p:nvPr/>
        </p:nvCxnSpPr>
        <p:spPr>
          <a:xfrm rot="10800000">
            <a:off x="6192754" y="4145724"/>
            <a:ext cx="329721" cy="827099"/>
          </a:xfrm>
          <a:prstGeom prst="bentConnector3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Соединительная линия уступом 235"/>
          <p:cNvCxnSpPr>
            <a:stCxn id="108" idx="2"/>
            <a:endCxn id="111" idx="2"/>
          </p:cNvCxnSpPr>
          <p:nvPr/>
        </p:nvCxnSpPr>
        <p:spPr>
          <a:xfrm rot="16200000" flipH="1">
            <a:off x="7799413" y="2863694"/>
            <a:ext cx="5862" cy="1340594"/>
          </a:xfrm>
          <a:prstGeom prst="bentConnector3">
            <a:avLst>
              <a:gd name="adj1" fmla="val 2023541"/>
            </a:avLst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triangle" w="sm" len="med"/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Прямая соединительная линия 238"/>
          <p:cNvCxnSpPr/>
          <p:nvPr/>
        </p:nvCxnSpPr>
        <p:spPr>
          <a:xfrm>
            <a:off x="7372753" y="3652749"/>
            <a:ext cx="0" cy="102624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Прямая соединительная линия 242"/>
          <p:cNvCxnSpPr>
            <a:stCxn id="127" idx="0"/>
          </p:cNvCxnSpPr>
          <p:nvPr/>
        </p:nvCxnSpPr>
        <p:spPr>
          <a:xfrm flipH="1" flipV="1">
            <a:off x="3607525" y="2004105"/>
            <a:ext cx="3295" cy="233043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Прямая соединительная линия 245"/>
          <p:cNvCxnSpPr/>
          <p:nvPr/>
        </p:nvCxnSpPr>
        <p:spPr>
          <a:xfrm flipH="1" flipV="1">
            <a:off x="4777699" y="2008791"/>
            <a:ext cx="3295" cy="233043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Rounded Rectangle 161"/>
          <p:cNvSpPr/>
          <p:nvPr/>
        </p:nvSpPr>
        <p:spPr>
          <a:xfrm>
            <a:off x="5262043" y="2233568"/>
            <a:ext cx="1145672" cy="594041"/>
          </a:xfrm>
          <a:prstGeom prst="roundRect">
            <a:avLst>
              <a:gd name="adj" fmla="val 0"/>
            </a:avLst>
          </a:prstGeom>
          <a:solidFill>
            <a:srgbClr val="039192">
              <a:alpha val="4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575"/>
            <a:r>
              <a:rPr lang="ru-RU" sz="588" dirty="0">
                <a:solidFill>
                  <a:schemeClr val="tx1"/>
                </a:solidFill>
                <a:ea typeface="Roboto" pitchFamily="2" charset="0"/>
                <a:cs typeface="Lato" panose="020F0502020204030203" pitchFamily="34" charset="0"/>
              </a:rPr>
              <a:t>Эмоциональное состояние и уровень мотивации мам позволяют им предпринимать активные действия по изменению ситуации</a:t>
            </a:r>
          </a:p>
        </p:txBody>
      </p:sp>
    </p:spTree>
    <p:extLst>
      <p:ext uri="{BB962C8B-B14F-4D97-AF65-F5344CB8AC3E}">
        <p14:creationId xmlns:p14="http://schemas.microsoft.com/office/powerpoint/2010/main" val="3532640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Исследования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В 2020 г. были проведены телефонные интервью с 16 выпускницами (вышедшими из «Теплого дома» в 2014 – 1 полугодии 2019)</a:t>
            </a:r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16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r>
              <a:rPr lang="ru-RU" sz="1600" dirty="0"/>
              <a:t>15 из 16 женщин проживают самостоятельно: аренда квартиры /комнаты – 7; собственное жилье – 3 (2 покупки на материнский капитал, 1 получение жилья как лицо из числа детей-сирот); работа с проживанием – 2; проживание с родственниками – 2; проживание у друзей – 1</a:t>
            </a:r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В 2020 г. проведен экономический анализ и рассчитана стоимость социальных результатов (соотношение социального результата и вложенных ресурсов) в рамках проекта «Стандарт 2.0: комплексная поддержка СО НКО на пути повышения доказательности практик в сфере детства» реализуется «АНО «Эволюция и Филантропия»</a:t>
            </a:r>
          </a:p>
        </p:txBody>
      </p:sp>
    </p:spTree>
    <p:extLst>
      <p:ext uri="{BB962C8B-B14F-4D97-AF65-F5344CB8AC3E}">
        <p14:creationId xmlns:p14="http://schemas.microsoft.com/office/powerpoint/2010/main" val="130044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Публикации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 err="1"/>
              <a:t>Арчакова</a:t>
            </a:r>
            <a:r>
              <a:rPr lang="ru-RU" sz="2000" dirty="0"/>
              <a:t> Т.О. Структурированное наблюдение за детско-родительским взаимодействием: от работы психолога до мониторинга проекта // Доклад на межрегиональной конференции «Общество будущего: координация </a:t>
            </a:r>
            <a:r>
              <a:rPr lang="ru-RU" sz="2000" dirty="0" err="1"/>
              <a:t>межинституционального</a:t>
            </a:r>
            <a:r>
              <a:rPr lang="ru-RU" sz="2000" dirty="0"/>
              <a:t> взаимодействия по защите семьи, материнства и детства». – Иваново, 2017.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 err="1"/>
              <a:t>Арчакова</a:t>
            </a:r>
            <a:r>
              <a:rPr lang="ru-RU" sz="2000" dirty="0"/>
              <a:t> Т.О., Нерсесян А.А. Специфика работы психолога в Центре временного пребывания для мам с детьми // Профилактика социального сиротства. Опыт благотворительного фонда «Дети наши» и  других организаций / под ред. Т.О. </a:t>
            </a:r>
            <a:r>
              <a:rPr lang="ru-RU" sz="2000" dirty="0" err="1"/>
              <a:t>Арчаковой</a:t>
            </a:r>
            <a:r>
              <a:rPr lang="ru-RU" sz="2000" dirty="0"/>
              <a:t> — М.: БФ  «Дети наши», 2020. с. 116-127</a:t>
            </a:r>
            <a:r>
              <a:rPr lang="ru-RU" dirty="0"/>
              <a:t>. </a:t>
            </a:r>
            <a:r>
              <a:rPr lang="ru-RU" dirty="0">
                <a:hlinkClick r:id="rId3"/>
              </a:rPr>
              <a:t>https://detinashi.ru/wp-content/uploads/2020/10/СБОРНИК%20СОЕДИНЕННЫЙ%20ДЛЯ%20САЙТА.pdf</a:t>
            </a:r>
            <a:r>
              <a:rPr lang="ru-RU" dirty="0"/>
              <a:t>  </a:t>
            </a:r>
            <a:endParaRPr lang="ru-RU" sz="12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Практика вовлечения благополучателей центра временного проживания для мам с детьми «Теплый дом» // Вовлекай. – М.: АНО «Эволюция и филантропия», 2020</a:t>
            </a:r>
            <a:r>
              <a:rPr lang="ru-RU" dirty="0"/>
              <a:t>. </a:t>
            </a:r>
            <a:r>
              <a:rPr lang="ru-RU" dirty="0">
                <a:hlinkClick r:id="rId4"/>
              </a:rPr>
              <a:t>https://base.socialvalue.ru/upload/files/Кейс%20Проекта%20Теплый%20дом.pdf</a:t>
            </a:r>
            <a:endParaRPr lang="ru-RU" sz="12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66730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Данные о достижении результата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BB490F8-4E95-3D4B-A6A1-0053427BB2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23948"/>
              </p:ext>
            </p:extLst>
          </p:nvPr>
        </p:nvGraphicFramePr>
        <p:xfrm>
          <a:off x="855023" y="1045071"/>
          <a:ext cx="9298380" cy="1639736"/>
        </p:xfrm>
        <a:graphic>
          <a:graphicData uri="http://schemas.openxmlformats.org/drawingml/2006/table">
            <a:tbl>
              <a:tblPr firstRow="1" firstCol="1" bandRow="1">
                <a:tableStyleId>{8B3AF261-D38C-489B-8C65-3574395D864F}</a:tableStyleId>
              </a:tblPr>
              <a:tblGrid>
                <a:gridCol w="2475022">
                  <a:extLst>
                    <a:ext uri="{9D8B030D-6E8A-4147-A177-3AD203B41FA5}">
                      <a16:colId xmlns:a16="http://schemas.microsoft.com/office/drawing/2014/main" val="2941023960"/>
                    </a:ext>
                  </a:extLst>
                </a:gridCol>
                <a:gridCol w="2388376">
                  <a:extLst>
                    <a:ext uri="{9D8B030D-6E8A-4147-A177-3AD203B41FA5}">
                      <a16:colId xmlns:a16="http://schemas.microsoft.com/office/drawing/2014/main" val="2286970191"/>
                    </a:ext>
                  </a:extLst>
                </a:gridCol>
                <a:gridCol w="2217491">
                  <a:extLst>
                    <a:ext uri="{9D8B030D-6E8A-4147-A177-3AD203B41FA5}">
                      <a16:colId xmlns:a16="http://schemas.microsoft.com/office/drawing/2014/main" val="1120706046"/>
                    </a:ext>
                  </a:extLst>
                </a:gridCol>
                <a:gridCol w="2217491">
                  <a:extLst>
                    <a:ext uri="{9D8B030D-6E8A-4147-A177-3AD203B41FA5}">
                      <a16:colId xmlns:a16="http://schemas.microsoft.com/office/drawing/2014/main" val="3729517403"/>
                    </a:ext>
                  </a:extLst>
                </a:gridCol>
              </a:tblGrid>
              <a:tr h="232956">
                <a:tc>
                  <a:txBody>
                    <a:bodyPr/>
                    <a:lstStyle/>
                    <a:p>
                      <a:pPr marR="76200" algn="ctr">
                        <a:lnSpc>
                          <a:spcPct val="10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Социальный результат</a:t>
                      </a:r>
                      <a:endParaRPr lang="ru-RU" sz="15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Показатель</a:t>
                      </a:r>
                      <a:endParaRPr lang="ru-RU" sz="15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Значение в 2018 г.</a:t>
                      </a:r>
                      <a:endParaRPr lang="ru-RU" sz="15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ctr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Значение в 2019 г.</a:t>
                      </a:r>
                      <a:endParaRPr lang="ru-RU" sz="15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4632537"/>
                  </a:ext>
                </a:extLst>
              </a:tr>
              <a:tr h="611364">
                <a:tc rowSpan="2">
                  <a:txBody>
                    <a:bodyPr/>
                    <a:lstStyle/>
                    <a:p>
                      <a:pPr marR="76200" algn="just">
                        <a:lnSpc>
                          <a:spcPct val="10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Мама с ребёнком проживает самостоятельно (вне социальных приютов / кризисных центров)</a:t>
                      </a:r>
                      <a:endParaRPr lang="ru-RU" sz="15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Количество семей, вышедших в самостоятельную жизнь</a:t>
                      </a:r>
                      <a:endParaRPr lang="ru-RU" sz="15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2 (из 3 семей)</a:t>
                      </a:r>
                      <a:endParaRPr lang="ru-RU" sz="15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11 (из 14 семей)</a:t>
                      </a:r>
                      <a:endParaRPr lang="ru-RU" sz="15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7396204"/>
                  </a:ext>
                </a:extLst>
              </a:tr>
              <a:tr h="6229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Количество детей в семьях, вышедших в самостоятельную жизнь</a:t>
                      </a:r>
                      <a:endParaRPr lang="ru-RU" sz="15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3 (из 4 детей)</a:t>
                      </a:r>
                      <a:endParaRPr lang="ru-RU" sz="15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12 (из 15 детей)</a:t>
                      </a:r>
                      <a:endParaRPr lang="ru-RU" sz="15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6215660"/>
                  </a:ext>
                </a:extLst>
              </a:tr>
            </a:tbl>
          </a:graphicData>
        </a:graphic>
      </p:graphicFrame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1480D4B9-295A-574E-A481-ACCA1BA79D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649101"/>
              </p:ext>
            </p:extLst>
          </p:nvPr>
        </p:nvGraphicFramePr>
        <p:xfrm>
          <a:off x="855023" y="2694135"/>
          <a:ext cx="9298380" cy="2896616"/>
        </p:xfrm>
        <a:graphic>
          <a:graphicData uri="http://schemas.openxmlformats.org/drawingml/2006/table">
            <a:tbl>
              <a:tblPr firstRow="1" firstCol="1" bandRow="1">
                <a:tableStyleId>{8B3AF261-D38C-489B-8C65-3574395D864F}</a:tableStyleId>
              </a:tblPr>
              <a:tblGrid>
                <a:gridCol w="2475022">
                  <a:extLst>
                    <a:ext uri="{9D8B030D-6E8A-4147-A177-3AD203B41FA5}">
                      <a16:colId xmlns:a16="http://schemas.microsoft.com/office/drawing/2014/main" val="1627348430"/>
                    </a:ext>
                  </a:extLst>
                </a:gridCol>
                <a:gridCol w="2388376">
                  <a:extLst>
                    <a:ext uri="{9D8B030D-6E8A-4147-A177-3AD203B41FA5}">
                      <a16:colId xmlns:a16="http://schemas.microsoft.com/office/drawing/2014/main" val="3257465156"/>
                    </a:ext>
                  </a:extLst>
                </a:gridCol>
                <a:gridCol w="2217491">
                  <a:extLst>
                    <a:ext uri="{9D8B030D-6E8A-4147-A177-3AD203B41FA5}">
                      <a16:colId xmlns:a16="http://schemas.microsoft.com/office/drawing/2014/main" val="134770549"/>
                    </a:ext>
                  </a:extLst>
                </a:gridCol>
                <a:gridCol w="2217491">
                  <a:extLst>
                    <a:ext uri="{9D8B030D-6E8A-4147-A177-3AD203B41FA5}">
                      <a16:colId xmlns:a16="http://schemas.microsoft.com/office/drawing/2014/main" val="127008850"/>
                    </a:ext>
                  </a:extLst>
                </a:gridCol>
              </a:tblGrid>
              <a:tr h="1021505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600" dirty="0">
                          <a:effectLst/>
                        </a:rPr>
                        <a:t>Ребенок находится в безопасности, его базовые потребности удовлетворяются</a:t>
                      </a:r>
                      <a:endParaRPr lang="ru-RU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76200" algn="just">
                        <a:lnSpc>
                          <a:spcPct val="105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Количество семей, в которых ребенку обеспечены безопасность и удовлетворение базовых потребностей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600" dirty="0">
                          <a:effectLst/>
                        </a:rPr>
                        <a:t>3 (из 3 семей)</a:t>
                      </a:r>
                      <a:endParaRPr lang="ru-RU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8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 (из 14 семей)</a:t>
                      </a:r>
                      <a:endParaRPr lang="ru-RU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3198745"/>
                  </a:ext>
                </a:extLst>
              </a:tr>
              <a:tr h="8756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600" dirty="0">
                          <a:effectLst/>
                        </a:rPr>
                        <a:t>Количество детей, которым обеспечены безопасность и удовлетворение базовых потребностей</a:t>
                      </a:r>
                      <a:endParaRPr lang="ru-RU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600" dirty="0">
                          <a:effectLst/>
                        </a:rPr>
                        <a:t>4 (из 4 детей)</a:t>
                      </a:r>
                      <a:endParaRPr lang="ru-RU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600" dirty="0">
                          <a:effectLst/>
                        </a:rPr>
                        <a:t>12 (из 15 детей)</a:t>
                      </a:r>
                      <a:endParaRPr lang="ru-RU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501668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B258570-AAA7-4A4B-B7E1-43B21399DEE0}"/>
              </a:ext>
            </a:extLst>
          </p:cNvPr>
          <p:cNvSpPr txBox="1"/>
          <p:nvPr/>
        </p:nvSpPr>
        <p:spPr>
          <a:xfrm>
            <a:off x="3716977" y="542702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595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5"/>
          <p:cNvSpPr txBox="1">
            <a:spLocks noGrp="1"/>
          </p:cNvSpPr>
          <p:nvPr>
            <p:ph type="title"/>
          </p:nvPr>
        </p:nvSpPr>
        <p:spPr>
          <a:xfrm>
            <a:off x="393699" y="384854"/>
            <a:ext cx="9047183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30225"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3000" b="1" dirty="0">
                <a:latin typeface="+mj-lt"/>
                <a:cs typeface="Lucida Grande CY"/>
                <a:sym typeface="Arial"/>
              </a:rPr>
              <a:t>Исследовательский инструментарий</a:t>
            </a:r>
            <a:endParaRPr sz="3000" b="1" dirty="0">
              <a:latin typeface="+mj-lt"/>
              <a:cs typeface="Lucida Grande CY"/>
            </a:endParaRPr>
          </a:p>
        </p:txBody>
      </p:sp>
      <p:sp>
        <p:nvSpPr>
          <p:cNvPr id="109" name="Google Shape;109;p15"/>
          <p:cNvSpPr/>
          <p:nvPr/>
        </p:nvSpPr>
        <p:spPr>
          <a:xfrm>
            <a:off x="393700" y="1035743"/>
            <a:ext cx="9593448" cy="4640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Сводная аналитическая таблица, на основе которой 1 раз в год рассчитывается значение показателей результатов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Аналитический отчет по каждому случаю с анализом выполнения Индивидуального плана выхода из сложной жизненной ситуации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Журналы специалистов для фиксации проведенной работы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Наблюдение специалистов</a:t>
            </a:r>
          </a:p>
          <a:p>
            <a:pPr marL="442912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Интервью с выпускницами 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r>
              <a:rPr lang="ru-RU" sz="2000" dirty="0"/>
              <a:t>Интервью с благополучателями на выходе из «Теплого дома»</a:t>
            </a:r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785812" indent="-342900" algn="just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  <a:tabLst>
                <a:tab pos="9556750" algn="l"/>
              </a:tabLst>
            </a:pPr>
            <a:endParaRPr lang="ru-RU" sz="2000" dirty="0"/>
          </a:p>
          <a:p>
            <a:pPr marL="457200" indent="-14288" algn="just">
              <a:buClr>
                <a:schemeClr val="dk1"/>
              </a:buClr>
              <a:buSzPts val="2400"/>
              <a:tabLst>
                <a:tab pos="9556750" algn="l"/>
              </a:tabLs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458700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8" y="1588"/>
            <a:ext cx="1587" cy="1587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34"/>
          <p:cNvSpPr txBox="1">
            <a:spLocks noGrp="1"/>
          </p:cNvSpPr>
          <p:nvPr>
            <p:ph type="ctrTitle"/>
          </p:nvPr>
        </p:nvSpPr>
        <p:spPr>
          <a:xfrm>
            <a:off x="6626431" y="3299080"/>
            <a:ext cx="4572000" cy="7984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spcBef>
                <a:spcPct val="0"/>
              </a:spcBef>
            </a:pPr>
            <a:br>
              <a:rPr lang="ru-RU" sz="4400" dirty="0">
                <a:solidFill>
                  <a:schemeClr val="lt1"/>
                </a:solidFill>
              </a:rPr>
            </a:br>
            <a:r>
              <a:rPr lang="ru-RU" altLang="ru-RU" sz="2000" dirty="0">
                <a:solidFill>
                  <a:schemeClr val="lt1"/>
                </a:solidFill>
                <a:latin typeface="+mn-lt"/>
              </a:rPr>
              <a:t>Лена Андреева, координатор проекта «Теплый дом» </a:t>
            </a:r>
            <a:br>
              <a:rPr lang="ru-RU" altLang="ru-RU" sz="2000" dirty="0">
                <a:solidFill>
                  <a:schemeClr val="lt1"/>
                </a:solidFill>
                <a:latin typeface="+mn-lt"/>
              </a:rPr>
            </a:br>
            <a:r>
              <a:rPr lang="en-US" altLang="ru-RU" sz="2000" dirty="0">
                <a:solidFill>
                  <a:schemeClr val="lt1"/>
                </a:solidFill>
                <a:latin typeface="+mn-lt"/>
              </a:rPr>
              <a:t>8(915) 445-86-01 </a:t>
            </a:r>
            <a:br>
              <a:rPr lang="ru-RU" altLang="ru-RU" sz="2000" dirty="0">
                <a:solidFill>
                  <a:schemeClr val="lt1"/>
                </a:solidFill>
                <a:latin typeface="+mn-lt"/>
              </a:rPr>
            </a:br>
            <a:r>
              <a:rPr lang="en-US" altLang="ru-RU" sz="2000" dirty="0">
                <a:solidFill>
                  <a:schemeClr val="lt1"/>
                </a:solidFill>
                <a:latin typeface="+mn-lt"/>
              </a:rPr>
              <a:t>E-mail</a:t>
            </a:r>
            <a:r>
              <a:rPr lang="ru-RU" altLang="ru-RU" sz="2000" dirty="0">
                <a:solidFill>
                  <a:schemeClr val="lt1"/>
                </a:solidFill>
                <a:latin typeface="+mn-lt"/>
              </a:rPr>
              <a:t>: </a:t>
            </a:r>
            <a:r>
              <a:rPr lang="en-US" altLang="ru-RU" sz="2000" dirty="0" err="1">
                <a:solidFill>
                  <a:schemeClr val="lt1"/>
                </a:solidFill>
                <a:latin typeface="+mn-lt"/>
              </a:rPr>
              <a:t>careser@mail.ru</a:t>
            </a:r>
            <a:r>
              <a:rPr lang="en-US" altLang="ru-RU" sz="2000" dirty="0">
                <a:solidFill>
                  <a:schemeClr val="lt1"/>
                </a:solidFill>
                <a:latin typeface="+mn-lt"/>
              </a:rPr>
              <a:t> </a:t>
            </a:r>
            <a:br>
              <a:rPr lang="ru-RU" altLang="ru-RU" sz="4400" dirty="0"/>
            </a:br>
            <a:endParaRPr sz="44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irm Format - template_Blue">
  <a:themeElements>
    <a:clrScheme name="Charity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E7E7E7"/>
      </a:accent1>
      <a:accent2>
        <a:srgbClr val="A6C622"/>
      </a:accent2>
      <a:accent3>
        <a:srgbClr val="F27F00"/>
      </a:accent3>
      <a:accent4>
        <a:srgbClr val="949494"/>
      </a:accent4>
      <a:accent5>
        <a:srgbClr val="E46A0E"/>
      </a:accent5>
      <a:accent6>
        <a:srgbClr val="808080"/>
      </a:accent6>
      <a:hlink>
        <a:srgbClr val="0065BD"/>
      </a:hlink>
      <a:folHlink>
        <a:srgbClr val="00296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D0D0D0"/>
      </a:accent2>
      <a:accent3>
        <a:srgbClr val="FFFFFF"/>
      </a:accent3>
      <a:accent4>
        <a:srgbClr val="000000"/>
      </a:accent4>
      <a:accent5>
        <a:srgbClr val="FFFFFF"/>
      </a:accent5>
      <a:accent6>
        <a:srgbClr val="BCBCBC"/>
      </a:accent6>
      <a:hlink>
        <a:srgbClr val="909090"/>
      </a:hlink>
      <a:folHlink>
        <a:srgbClr val="0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2654</TotalTime>
  <Words>1553</Words>
  <Application>Microsoft Macintosh PowerPoint</Application>
  <PresentationFormat>Произвольный</PresentationFormat>
  <Paragraphs>186</Paragraphs>
  <Slides>15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Gill Sans</vt:lpstr>
      <vt:lpstr>Arial</vt:lpstr>
      <vt:lpstr>Firm Format - template_Blue</vt:lpstr>
      <vt:lpstr>Описание практики «Теплый дом» -   центр временного пребывания для мам с новорожденными детьми   </vt:lpstr>
      <vt:lpstr>Общая информация</vt:lpstr>
      <vt:lpstr>Уникальность практики</vt:lpstr>
      <vt:lpstr>Краткое описание практики</vt:lpstr>
      <vt:lpstr>Целевые группы</vt:lpstr>
      <vt:lpstr>Социальные результаты</vt:lpstr>
      <vt:lpstr>Регламентированность практики </vt:lpstr>
      <vt:lpstr>Подготовка исполнителей</vt:lpstr>
      <vt:lpstr>Обоснованность практики с точки зрения благополучателей</vt:lpstr>
      <vt:lpstr>Презентация PowerPoint</vt:lpstr>
      <vt:lpstr>Исследования</vt:lpstr>
      <vt:lpstr>Публикации</vt:lpstr>
      <vt:lpstr>Данные о достижении результата</vt:lpstr>
      <vt:lpstr>Исследовательский инструментарий</vt:lpstr>
      <vt:lpstr> Лена Андреева, координатор проекта «Теплый дом»  8(915) 445-86-01  E-mail: careser@mail.ru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Составление и корректировка планов.  Мотивационное интервью.</dc:title>
  <cp:lastModifiedBy>Елена Андреева</cp:lastModifiedBy>
  <cp:revision>142</cp:revision>
  <dcterms:modified xsi:type="dcterms:W3CDTF">2021-03-10T20:32:53Z</dcterms:modified>
</cp:coreProperties>
</file>