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8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Количество победителей олимпиад среди одаренных во всех классах (132 чел.)</a:t>
            </a:r>
          </a:p>
        </c:rich>
      </c:tx>
      <c:layout>
        <c:manualLayout>
          <c:xMode val="edge"/>
          <c:yMode val="edge"/>
          <c:x val="0.1694214876033058"/>
          <c:y val="1.9531250000000003E-2"/>
        </c:manualLayout>
      </c:layout>
      <c:overlay val="0"/>
      <c:spPr>
        <a:noFill/>
        <a:ln w="30479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2727272727272727"/>
          <c:y val="0.41015625"/>
          <c:w val="0.54545454545454541"/>
          <c:h val="0.40625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5240">
              <a:solidFill>
                <a:srgbClr val="000000"/>
              </a:solidFill>
              <a:prstDash val="solid"/>
            </a:ln>
          </c:spPr>
          <c:explosion val="25"/>
          <c:dPt>
            <c:idx val="1"/>
            <c:bubble3D val="0"/>
            <c:spPr>
              <a:pattFill prst="wdDnDiag">
                <a:fgClr>
                  <a:srgbClr val="FFFFFF"/>
                </a:fgClr>
                <a:bgClr>
                  <a:srgbClr val="9999FF"/>
                </a:bgClr>
              </a:pattFill>
              <a:ln w="1524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3.4296491871379431E-3"/>
                  <c:y val="3.131700901195327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6000551559824658E-2"/>
                  <c:y val="-4.438414129334927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3047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numRef>
              <c:f>Лист1!$B$56:$C$56</c:f>
              <c:numCache>
                <c:formatCode>General</c:formatCode>
                <c:ptCount val="2"/>
              </c:numCache>
            </c:numRef>
          </c:cat>
          <c:val>
            <c:numRef>
              <c:f>Лист1!$B$57:$C$57</c:f>
              <c:numCache>
                <c:formatCode>General</c:formatCode>
                <c:ptCount val="2"/>
                <c:pt idx="0">
                  <c:v>97</c:v>
                </c:pt>
                <c:pt idx="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30479">
          <a:noFill/>
        </a:ln>
      </c:spPr>
    </c:plotArea>
    <c:plotVisOnly val="1"/>
    <c:dispBlanksAs val="zero"/>
    <c:showDLblsOverMax val="0"/>
  </c:chart>
  <c:spPr>
    <a:solidFill>
      <a:srgbClr val="FFFFFF"/>
    </a:solidFill>
    <a:ln w="3810">
      <a:solidFill>
        <a:srgbClr val="000000"/>
      </a:solidFill>
      <a:prstDash val="solid"/>
    </a:ln>
  </c:spPr>
  <c:txPr>
    <a:bodyPr/>
    <a:lstStyle/>
    <a:p>
      <a:pPr>
        <a:defRPr sz="114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2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Количество победителей олимпиад из общего числа одаренных учащихся</a:t>
            </a:r>
          </a:p>
        </c:rich>
      </c:tx>
      <c:layout>
        <c:manualLayout>
          <c:xMode val="edge"/>
          <c:yMode val="edge"/>
          <c:x val="0.12367491166077739"/>
          <c:y val="2.1276595744680847E-2"/>
        </c:manualLayout>
      </c:layout>
      <c:overlay val="0"/>
      <c:spPr>
        <a:noFill/>
        <a:ln w="31087">
          <a:noFill/>
        </a:ln>
      </c:spPr>
    </c:title>
    <c:autoTitleDeleted val="0"/>
    <c:view3D>
      <c:rotX val="15"/>
      <c:hPercent val="45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6537102473498226E-2"/>
          <c:y val="0.26241134751773049"/>
          <c:w val="0.7367491166077742"/>
          <c:h val="0.5106382978723403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Лист1!$B$2</c:f>
              <c:strCache>
                <c:ptCount val="1"/>
                <c:pt idx="0">
                  <c:v>Одаренные</c:v>
                </c:pt>
              </c:strCache>
            </c:strRef>
          </c:tx>
          <c:spPr>
            <a:solidFill>
              <a:srgbClr val="9999FF"/>
            </a:solidFill>
            <a:ln w="15543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Лист1!$A$3:$A$7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Лист1!$B$3:$B$7</c:f>
              <c:numCache>
                <c:formatCode>General</c:formatCode>
                <c:ptCount val="5"/>
                <c:pt idx="0">
                  <c:v>25</c:v>
                </c:pt>
                <c:pt idx="1">
                  <c:v>18</c:v>
                </c:pt>
                <c:pt idx="2">
                  <c:v>19</c:v>
                </c:pt>
                <c:pt idx="3">
                  <c:v>23</c:v>
                </c:pt>
                <c:pt idx="4">
                  <c:v>12</c:v>
                </c:pt>
              </c:numCache>
            </c:numRef>
          </c:val>
        </c:ser>
        <c:ser>
          <c:idx val="1"/>
          <c:order val="1"/>
          <c:tx>
            <c:strRef>
              <c:f>Лист1!$C$2</c:f>
              <c:strCache>
                <c:ptCount val="1"/>
                <c:pt idx="0">
                  <c:v>Победители</c:v>
                </c:pt>
              </c:strCache>
            </c:strRef>
          </c:tx>
          <c:spPr>
            <a:pattFill prst="wdDnDiag">
              <a:fgClr>
                <a:srgbClr val="FFFFFF"/>
              </a:fgClr>
              <a:bgClr>
                <a:srgbClr val="9999FF"/>
              </a:bgClr>
            </a:pattFill>
            <a:ln w="15543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Лист1!$A$3:$A$7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Лист1!$C$3:$C$7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5</c:v>
                </c:pt>
                <c:pt idx="3">
                  <c:v>4</c:v>
                </c:pt>
                <c:pt idx="4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2830464"/>
        <c:axId val="82832384"/>
        <c:axId val="0"/>
      </c:bar3DChart>
      <c:catAx>
        <c:axId val="828304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85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r>
                  <a:rPr lang="ru-RU"/>
                  <a:t>Классы</a:t>
                </a:r>
              </a:p>
            </c:rich>
          </c:tx>
          <c:layout>
            <c:manualLayout>
              <c:xMode val="edge"/>
              <c:yMode val="edge"/>
              <c:x val="0.35689045936395764"/>
              <c:y val="0.86524822695035464"/>
            </c:manualLayout>
          </c:layout>
          <c:overlay val="0"/>
          <c:spPr>
            <a:noFill/>
            <a:ln w="31087">
              <a:noFill/>
            </a:ln>
          </c:spPr>
        </c:title>
        <c:numFmt formatCode="General" sourceLinked="1"/>
        <c:majorTickMark val="out"/>
        <c:minorTickMark val="none"/>
        <c:tickLblPos val="low"/>
        <c:spPr>
          <a:ln w="388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283238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2832384"/>
        <c:scaling>
          <c:orientation val="minMax"/>
        </c:scaling>
        <c:delete val="0"/>
        <c:axPos val="l"/>
        <c:majorGridlines>
          <c:spPr>
            <a:ln w="3886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88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2830464"/>
        <c:crosses val="autoZero"/>
        <c:crossBetween val="between"/>
      </c:valAx>
      <c:spPr>
        <a:noFill/>
        <a:ln w="31087">
          <a:noFill/>
        </a:ln>
      </c:spPr>
    </c:plotArea>
    <c:legend>
      <c:legendPos val="r"/>
      <c:legendEntry>
        <c:idx val="1"/>
        <c:delete val="1"/>
      </c:legendEntry>
      <c:layout>
        <c:manualLayout>
          <c:xMode val="edge"/>
          <c:yMode val="edge"/>
          <c:x val="0.73082826846857385"/>
          <c:y val="0.57446802173720091"/>
          <c:w val="0.23544190663853437"/>
          <c:h val="8.1560283687943269E-2"/>
        </c:manualLayout>
      </c:layout>
      <c:overlay val="0"/>
      <c:spPr>
        <a:solidFill>
          <a:srgbClr val="FFFFFF"/>
        </a:solidFill>
        <a:ln w="3886">
          <a:solidFill>
            <a:srgbClr val="000000"/>
          </a:solidFill>
          <a:prstDash val="solid"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886">
      <a:solidFill>
        <a:srgbClr val="000000"/>
      </a:solidFill>
      <a:prstDash val="solid"/>
    </a:ln>
  </c:spPr>
  <c:txPr>
    <a:bodyPr/>
    <a:lstStyle/>
    <a:p>
      <a:pPr>
        <a:defRPr sz="1285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Количество победителей олимпиад среди высокомотивированных учащихся во всех классах (136 чел.)</a:t>
            </a:r>
          </a:p>
        </c:rich>
      </c:tx>
      <c:layout>
        <c:manualLayout>
          <c:xMode val="edge"/>
          <c:yMode val="edge"/>
          <c:x val="0.13005780346820808"/>
          <c:y val="1.8691588785046731E-2"/>
        </c:manualLayout>
      </c:layout>
      <c:overlay val="0"/>
      <c:spPr>
        <a:noFill/>
        <a:ln w="25634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919074796150208"/>
          <c:y val="0.3752269700399547"/>
          <c:w val="0.82080925203849797"/>
          <c:h val="0.36620616078677615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817">
              <a:solidFill>
                <a:srgbClr val="000000"/>
              </a:solidFill>
              <a:prstDash val="solid"/>
            </a:ln>
          </c:spPr>
          <c:explosion val="49"/>
          <c:dPt>
            <c:idx val="0"/>
            <c:bubble3D val="0"/>
            <c:explosion val="37"/>
          </c:dPt>
          <c:dPt>
            <c:idx val="1"/>
            <c:bubble3D val="0"/>
            <c:spPr>
              <a:pattFill prst="wdDnDiag">
                <a:fgClr>
                  <a:srgbClr val="FFFFFF"/>
                </a:fgClr>
                <a:bgClr>
                  <a:srgbClr val="9999FF"/>
                </a:bgClr>
              </a:pattFill>
              <a:ln w="12817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2.0233830728072808E-2"/>
                  <c:y val="3.623874589730626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7662886960459682E-2"/>
                  <c:y val="-3.103622083415745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634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Лист1!$B$104:$C$104</c:f>
              <c:numCache>
                <c:formatCode>General</c:formatCode>
                <c:ptCount val="2"/>
                <c:pt idx="0">
                  <c:v>118</c:v>
                </c:pt>
                <c:pt idx="1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 w="25634">
          <a:noFill/>
        </a:ln>
      </c:spPr>
    </c:plotArea>
    <c:plotVisOnly val="1"/>
    <c:dispBlanksAs val="zero"/>
    <c:showDLblsOverMax val="0"/>
  </c:chart>
  <c:spPr>
    <a:solidFill>
      <a:srgbClr val="FFFFFF"/>
    </a:solidFill>
    <a:ln w="3204">
      <a:solidFill>
        <a:srgbClr val="000000"/>
      </a:solidFill>
      <a:prstDash val="solid"/>
    </a:ln>
  </c:spPr>
  <c:txPr>
    <a:bodyPr/>
    <a:lstStyle/>
    <a:p>
      <a:pPr>
        <a:defRPr sz="807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Количество победителей олимпиад из общего числа высокомотивированных учащихся </a:t>
            </a:r>
          </a:p>
        </c:rich>
      </c:tx>
      <c:layout>
        <c:manualLayout>
          <c:xMode val="edge"/>
          <c:yMode val="edge"/>
          <c:x val="0.16833333333333336"/>
          <c:y val="1.9531250000000003E-2"/>
        </c:manualLayout>
      </c:layout>
      <c:overlay val="0"/>
      <c:spPr>
        <a:noFill/>
        <a:ln w="30490">
          <a:noFill/>
        </a:ln>
      </c:spPr>
    </c:title>
    <c:autoTitleDeleted val="0"/>
    <c:view3D>
      <c:rotX val="15"/>
      <c:hPercent val="37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05"/>
          <c:y val="0.26171875"/>
          <c:w val="0.77333333333333343"/>
          <c:h val="0.4960937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Лист1!$C$78</c:f>
              <c:strCache>
                <c:ptCount val="1"/>
                <c:pt idx="0">
                  <c:v>Высокомотивированные</c:v>
                </c:pt>
              </c:strCache>
            </c:strRef>
          </c:tx>
          <c:spPr>
            <a:solidFill>
              <a:srgbClr val="9999FF"/>
            </a:solidFill>
            <a:ln w="15245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Лист1!$B$79:$B$83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Лист1!$C$79:$C$83</c:f>
              <c:numCache>
                <c:formatCode>General</c:formatCode>
                <c:ptCount val="5"/>
                <c:pt idx="0">
                  <c:v>22</c:v>
                </c:pt>
                <c:pt idx="1">
                  <c:v>30</c:v>
                </c:pt>
                <c:pt idx="2">
                  <c:v>30</c:v>
                </c:pt>
                <c:pt idx="3">
                  <c:v>16</c:v>
                </c:pt>
                <c:pt idx="4">
                  <c:v>20</c:v>
                </c:pt>
              </c:numCache>
            </c:numRef>
          </c:val>
        </c:ser>
        <c:ser>
          <c:idx val="1"/>
          <c:order val="1"/>
          <c:tx>
            <c:strRef>
              <c:f>Лист1!$D$78</c:f>
              <c:strCache>
                <c:ptCount val="1"/>
                <c:pt idx="0">
                  <c:v>Победители</c:v>
                </c:pt>
              </c:strCache>
            </c:strRef>
          </c:tx>
          <c:spPr>
            <a:pattFill prst="wdDnDiag">
              <a:fgClr>
                <a:srgbClr val="FFFFFF"/>
              </a:fgClr>
              <a:bgClr>
                <a:srgbClr val="9999FF"/>
              </a:bgClr>
            </a:pattFill>
            <a:ln w="15245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Лист1!$B$79:$B$83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Лист1!$D$79:$D$83</c:f>
              <c:numCache>
                <c:formatCode>General</c:formatCode>
                <c:ptCount val="5"/>
                <c:pt idx="0">
                  <c:v>6</c:v>
                </c:pt>
                <c:pt idx="1">
                  <c:v>2</c:v>
                </c:pt>
                <c:pt idx="2">
                  <c:v>5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1276928"/>
        <c:axId val="81278848"/>
        <c:axId val="0"/>
      </c:bar3DChart>
      <c:catAx>
        <c:axId val="81276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r>
                  <a:rPr lang="ru-RU" sz="1400"/>
                  <a:t>Классы</a:t>
                </a:r>
              </a:p>
            </c:rich>
          </c:tx>
          <c:layout>
            <c:manualLayout>
              <c:xMode val="edge"/>
              <c:yMode val="edge"/>
              <c:x val="0.37833333333333335"/>
              <c:y val="0.85546875"/>
            </c:manualLayout>
          </c:layout>
          <c:overlay val="0"/>
          <c:spPr>
            <a:noFill/>
            <a:ln w="30490">
              <a:noFill/>
            </a:ln>
          </c:spPr>
        </c:title>
        <c:numFmt formatCode="General" sourceLinked="1"/>
        <c:majorTickMark val="out"/>
        <c:minorTickMark val="none"/>
        <c:tickLblPos val="low"/>
        <c:spPr>
          <a:ln w="3811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127884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1278848"/>
        <c:scaling>
          <c:orientation val="minMax"/>
        </c:scaling>
        <c:delete val="0"/>
        <c:axPos val="l"/>
        <c:majorGridlines>
          <c:spPr>
            <a:ln w="3811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811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1276928"/>
        <c:crosses val="autoZero"/>
        <c:crossBetween val="between"/>
      </c:valAx>
      <c:spPr>
        <a:noFill/>
        <a:ln w="30490">
          <a:noFill/>
        </a:ln>
      </c:spPr>
    </c:plotArea>
    <c:legend>
      <c:legendPos val="r"/>
      <c:legendEntry>
        <c:idx val="1"/>
        <c:delete val="1"/>
      </c:legendEntry>
      <c:layout>
        <c:manualLayout>
          <c:xMode val="edge"/>
          <c:yMode val="edge"/>
          <c:x val="0.78040839376300486"/>
          <c:y val="0.57031245977179856"/>
          <c:w val="0.17522761925398667"/>
          <c:h val="8.5937500000000014E-2"/>
        </c:manualLayout>
      </c:layout>
      <c:overlay val="0"/>
      <c:spPr>
        <a:solidFill>
          <a:srgbClr val="FFFFFF"/>
        </a:solidFill>
        <a:ln w="3811">
          <a:solidFill>
            <a:srgbClr val="000000"/>
          </a:solidFill>
          <a:prstDash val="solid"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3811">
      <a:solidFill>
        <a:srgbClr val="000000"/>
      </a:solidFill>
      <a:prstDash val="solid"/>
    </a:ln>
  </c:spPr>
  <c:txPr>
    <a:bodyPr/>
    <a:lstStyle/>
    <a:p>
      <a:pPr>
        <a:defRPr sz="114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31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Количество одаренных мальчиков и девочек среди победителей олимпиад</a:t>
            </a:r>
          </a:p>
        </c:rich>
      </c:tx>
      <c:layout>
        <c:manualLayout>
          <c:xMode val="edge"/>
          <c:yMode val="edge"/>
          <c:x val="0.11045364891518739"/>
          <c:y val="1.9531250000000003E-2"/>
        </c:manualLayout>
      </c:layout>
      <c:overlay val="0"/>
      <c:spPr>
        <a:noFill/>
        <a:ln w="36017">
          <a:noFill/>
        </a:ln>
      </c:spPr>
    </c:title>
    <c:autoTitleDeleted val="0"/>
    <c:view3D>
      <c:rotX val="15"/>
      <c:hPercent val="4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4.5364891518737696E-2"/>
          <c:y val="0.26171875"/>
          <c:w val="0.76923076923076927"/>
          <c:h val="0.5976562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Лист1!$B$30</c:f>
              <c:strCache>
                <c:ptCount val="1"/>
                <c:pt idx="0">
                  <c:v>Мальчики</c:v>
                </c:pt>
              </c:strCache>
            </c:strRef>
          </c:tx>
          <c:spPr>
            <a:solidFill>
              <a:srgbClr val="9999FF"/>
            </a:solidFill>
            <a:ln w="18008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Лист1!$A$31:$A$35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Лист1!$B$31:$B$35</c:f>
              <c:numCache>
                <c:formatCode>General</c:formatCode>
                <c:ptCount val="5"/>
                <c:pt idx="0">
                  <c:v>2</c:v>
                </c:pt>
                <c:pt idx="1">
                  <c:v>4</c:v>
                </c:pt>
                <c:pt idx="2">
                  <c:v>3</c:v>
                </c:pt>
                <c:pt idx="3">
                  <c:v>3</c:v>
                </c:pt>
                <c:pt idx="4">
                  <c:v>5</c:v>
                </c:pt>
              </c:numCache>
            </c:numRef>
          </c:val>
        </c:ser>
        <c:ser>
          <c:idx val="1"/>
          <c:order val="1"/>
          <c:tx>
            <c:strRef>
              <c:f>Лист1!$C$30</c:f>
              <c:strCache>
                <c:ptCount val="1"/>
                <c:pt idx="0">
                  <c:v>Девочки</c:v>
                </c:pt>
              </c:strCache>
            </c:strRef>
          </c:tx>
          <c:spPr>
            <a:solidFill>
              <a:srgbClr val="993366"/>
            </a:solidFill>
            <a:ln w="18008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Лист1!$A$31:$A$35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Лист1!$C$31:$C$35</c:f>
              <c:numCache>
                <c:formatCode>General</c:formatCode>
                <c:ptCount val="5"/>
                <c:pt idx="0">
                  <c:v>4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  <c:pt idx="4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4447232"/>
        <c:axId val="84448768"/>
        <c:axId val="0"/>
      </c:bar3DChart>
      <c:catAx>
        <c:axId val="84447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45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347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44487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4448768"/>
        <c:scaling>
          <c:orientation val="minMax"/>
        </c:scaling>
        <c:delete val="0"/>
        <c:axPos val="l"/>
        <c:majorGridlines>
          <c:spPr>
            <a:ln w="4502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450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347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4447232"/>
        <c:crosses val="autoZero"/>
        <c:crossBetween val="between"/>
      </c:valAx>
      <c:spPr>
        <a:noFill/>
        <a:ln w="36017">
          <a:noFill/>
        </a:ln>
      </c:spPr>
    </c:plotArea>
    <c:legend>
      <c:legendPos val="r"/>
      <c:layout>
        <c:manualLayout>
          <c:xMode val="edge"/>
          <c:yMode val="edge"/>
          <c:x val="0.78906966316710425"/>
          <c:y val="0.52766132997270432"/>
          <c:w val="0.15581854043392507"/>
          <c:h val="0.16796875000000003"/>
        </c:manualLayout>
      </c:layout>
      <c:overlay val="0"/>
      <c:spPr>
        <a:solidFill>
          <a:srgbClr val="FFFFFF"/>
        </a:solidFill>
        <a:ln w="4502">
          <a:solidFill>
            <a:srgbClr val="000000"/>
          </a:solidFill>
          <a:prstDash val="solid"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4502">
      <a:solidFill>
        <a:srgbClr val="000000"/>
      </a:solidFill>
      <a:prstDash val="solid"/>
    </a:ln>
  </c:spPr>
  <c:txPr>
    <a:bodyPr/>
    <a:lstStyle/>
    <a:p>
      <a:pPr>
        <a:defRPr sz="1347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584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Количество высокомотивированных мальчиков и девочек среди победителей олимпиад</a:t>
            </a:r>
          </a:p>
        </c:rich>
      </c:tx>
      <c:layout>
        <c:manualLayout>
          <c:xMode val="edge"/>
          <c:yMode val="edge"/>
          <c:x val="0.11157024793388433"/>
          <c:y val="1.9531250000000003E-2"/>
        </c:manualLayout>
      </c:layout>
      <c:overlay val="0"/>
      <c:spPr>
        <a:noFill/>
        <a:ln w="34982">
          <a:noFill/>
        </a:ln>
      </c:spPr>
    </c:title>
    <c:autoTitleDeleted val="0"/>
    <c:view3D>
      <c:rotX val="15"/>
      <c:hPercent val="47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3.4064741907261595E-2"/>
          <c:y val="0.21780744408355504"/>
          <c:w val="0.89576443569553821"/>
          <c:h val="0.66192503552732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Лист1!$C$128</c:f>
              <c:strCache>
                <c:ptCount val="1"/>
                <c:pt idx="0">
                  <c:v>Мальчики</c:v>
                </c:pt>
              </c:strCache>
            </c:strRef>
          </c:tx>
          <c:spPr>
            <a:solidFill>
              <a:srgbClr val="9999FF"/>
            </a:solidFill>
            <a:ln w="17491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Лист1!$B$129:$B$133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Лист1!$C$129:$C$133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Лист1!$D$128</c:f>
              <c:strCache>
                <c:ptCount val="1"/>
                <c:pt idx="0">
                  <c:v>Девочки</c:v>
                </c:pt>
              </c:strCache>
            </c:strRef>
          </c:tx>
          <c:spPr>
            <a:solidFill>
              <a:srgbClr val="993366"/>
            </a:solidFill>
            <a:ln w="17491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Лист1!$B$129:$B$133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cat>
          <c:val>
            <c:numRef>
              <c:f>Лист1!$D$129:$D$133</c:f>
              <c:numCache>
                <c:formatCode>General</c:formatCode>
                <c:ptCount val="5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87255680"/>
        <c:axId val="87257856"/>
        <c:axId val="0"/>
      </c:bar3DChart>
      <c:catAx>
        <c:axId val="872556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308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r>
                  <a:rPr lang="ru-RU"/>
                  <a:t>Классы</a:t>
                </a:r>
              </a:p>
            </c:rich>
          </c:tx>
          <c:layout>
            <c:manualLayout>
              <c:xMode val="edge"/>
              <c:yMode val="edge"/>
              <c:x val="0.75740354330708659"/>
              <c:y val="0.87394163482419607"/>
            </c:manualLayout>
          </c:layout>
          <c:overlay val="0"/>
          <c:spPr>
            <a:noFill/>
            <a:ln w="34982">
              <a:noFill/>
            </a:ln>
          </c:spPr>
        </c:title>
        <c:numFmt formatCode="General" sourceLinked="1"/>
        <c:majorTickMark val="out"/>
        <c:minorTickMark val="none"/>
        <c:tickLblPos val="low"/>
        <c:spPr>
          <a:ln w="437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308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72578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7257856"/>
        <c:scaling>
          <c:orientation val="minMax"/>
        </c:scaling>
        <c:delete val="0"/>
        <c:axPos val="l"/>
        <c:majorGridlines>
          <c:spPr>
            <a:ln w="4373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437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308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7255680"/>
        <c:crosses val="autoZero"/>
        <c:crossBetween val="between"/>
      </c:valAx>
      <c:spPr>
        <a:noFill/>
        <a:ln w="34982">
          <a:noFill/>
        </a:ln>
      </c:spPr>
    </c:plotArea>
    <c:legend>
      <c:legendPos val="r"/>
      <c:layout>
        <c:manualLayout>
          <c:xMode val="edge"/>
          <c:yMode val="edge"/>
          <c:x val="0.78823458005249347"/>
          <c:y val="0.50169352973604331"/>
          <c:w val="0.16322314049586781"/>
          <c:h val="0.16796875000000003"/>
        </c:manualLayout>
      </c:layout>
      <c:overlay val="0"/>
      <c:spPr>
        <a:solidFill>
          <a:srgbClr val="FFFFFF"/>
        </a:solidFill>
        <a:ln w="4373">
          <a:solidFill>
            <a:srgbClr val="000000"/>
          </a:solidFill>
          <a:prstDash val="solid"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 w="4373">
      <a:solidFill>
        <a:srgbClr val="000000"/>
      </a:solidFill>
      <a:prstDash val="solid"/>
    </a:ln>
  </c:spPr>
  <c:txPr>
    <a:bodyPr/>
    <a:lstStyle/>
    <a:p>
      <a:pPr>
        <a:defRPr sz="1308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9 класс</a:t>
            </a:r>
          </a:p>
        </c:rich>
      </c:tx>
      <c:layout>
        <c:manualLayout>
          <c:xMode val="edge"/>
          <c:yMode val="edge"/>
          <c:x val="0.41631837448345599"/>
          <c:y val="4.6197789953161789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37603305785123969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4.7999110058583441E-2"/>
                  <c:y val="-0.1424064985567783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8.5532426725786516E-3"/>
                  <c:y val="5.773936341468194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1.0448110577279323E-2"/>
                  <c:y val="-6.685083723651756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Лист1!$B$223:$D$223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Лист1!$B$224:$D$224</c:f>
              <c:numCache>
                <c:formatCode>General</c:formatCode>
                <c:ptCount val="3"/>
                <c:pt idx="0">
                  <c:v>10</c:v>
                </c:pt>
                <c:pt idx="1">
                  <c:v>7</c:v>
                </c:pt>
                <c:pt idx="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88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класс</a:t>
            </a:r>
          </a:p>
        </c:rich>
      </c:tx>
      <c:layout>
        <c:manualLayout>
          <c:xMode val="edge"/>
          <c:yMode val="edge"/>
          <c:x val="0.41921672167939711"/>
          <c:y val="4.9883269067019738E-2"/>
        </c:manualLayout>
      </c:layout>
      <c:overlay val="0"/>
      <c:spPr>
        <a:noFill/>
        <a:ln w="218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37603305785123969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0907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0907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0907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5.3371293669036042E-2"/>
                  <c:y val="-0.1657176374669763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5156674467210787E-2"/>
                  <c:y val="-4.02474190480027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4819390841945787E-2"/>
                  <c:y val="1.647992221124372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1814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Лист1!$B$158:$D$158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Лист1!$B$159:$D$159</c:f>
              <c:numCache>
                <c:formatCode>General</c:formatCode>
                <c:ptCount val="3"/>
                <c:pt idx="0">
                  <c:v>13</c:v>
                </c:pt>
                <c:pt idx="1">
                  <c:v>9</c:v>
                </c:pt>
                <c:pt idx="2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1814">
          <a:noFill/>
        </a:ln>
      </c:spPr>
    </c:plotArea>
    <c:plotVisOnly val="1"/>
    <c:dispBlanksAs val="zero"/>
    <c:showDLblsOverMax val="0"/>
  </c:chart>
  <c:spPr>
    <a:solidFill>
      <a:srgbClr val="FFFFFF"/>
    </a:solidFill>
    <a:ln w="2727">
      <a:solidFill>
        <a:srgbClr val="000000"/>
      </a:solidFill>
      <a:prstDash val="solid"/>
    </a:ln>
  </c:spPr>
  <c:txPr>
    <a:bodyPr/>
    <a:lstStyle/>
    <a:p>
      <a:pPr>
        <a:defRPr sz="816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 класс</a:t>
            </a:r>
          </a:p>
        </c:rich>
      </c:tx>
      <c:layout>
        <c:manualLayout>
          <c:xMode val="edge"/>
          <c:yMode val="edge"/>
          <c:x val="0.3403896658197364"/>
          <c:y val="4.5547256054883682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1.354242616864878E-2"/>
                  <c:y val="-0.1945644150581879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8843054776150086E-3"/>
                  <c:y val="1.523101389640957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7576328694141577E-3"/>
                  <c:y val="1.9815920883809192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Лист1!$B$312:$D$312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Лист1!$B$313:$D$313</c:f>
              <c:numCache>
                <c:formatCode>General</c:formatCode>
                <c:ptCount val="3"/>
                <c:pt idx="0">
                  <c:v>14</c:v>
                </c:pt>
                <c:pt idx="1">
                  <c:v>5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81818181818181834"/>
          <c:y val="0.44921875"/>
          <c:w val="0.17355371900826447"/>
          <c:h val="0.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7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8 класс</a:t>
            </a:r>
          </a:p>
        </c:rich>
      </c:tx>
      <c:layout>
        <c:manualLayout>
          <c:xMode val="edge"/>
          <c:yMode val="edge"/>
          <c:x val="0.33552099400155344"/>
          <c:y val="4.5547256054883682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4.5754878591194932E-2"/>
                  <c:y val="-8.007660062042541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1739371735840816"/>
                  <c:y val="-2.696283115019061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8876946800625797E-2"/>
                  <c:y val="1.284040262782873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Лист1!$B$288:$D$288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Лист1!$B$289:$D$289</c:f>
              <c:numCache>
                <c:formatCode>General</c:formatCode>
                <c:ptCount val="3"/>
                <c:pt idx="0">
                  <c:v>6</c:v>
                </c:pt>
                <c:pt idx="1">
                  <c:v>13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1600" dirty="0"/>
              <a:t>10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класс</a:t>
            </a:r>
          </a:p>
        </c:rich>
      </c:tx>
      <c:layout>
        <c:manualLayout>
          <c:xMode val="edge"/>
          <c:yMode val="edge"/>
          <c:x val="0.32250290596934378"/>
          <c:y val="4.6197789953161789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5.8733513816546325E-2"/>
                  <c:y val="-0.1324701766861615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193197935994575"/>
                  <c:y val="-4.121370598594013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1.4148122478093894E-3"/>
                  <c:y val="-7.452748840243346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Лист1!$B$336:$D$336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Лист1!$B$337:$D$337</c:f>
              <c:numCache>
                <c:formatCode>General</c:formatCode>
                <c:ptCount val="3"/>
                <c:pt idx="0">
                  <c:v>9</c:v>
                </c:pt>
                <c:pt idx="1">
                  <c:v>8</c:v>
                </c:pt>
                <c:pt idx="2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81818181818181834"/>
          <c:y val="0.44921875"/>
          <c:w val="0.17355371900826447"/>
          <c:h val="0.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7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Всего</a:t>
            </a:r>
          </a:p>
        </c:rich>
      </c:tx>
      <c:layout>
        <c:manualLayout>
          <c:xMode val="edge"/>
          <c:yMode val="edge"/>
          <c:x val="0.34791675866719857"/>
          <c:y val="4.6197789953161789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explosion val="1"/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9.064229220167315E-2"/>
                  <c:y val="-0.1860289568209369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4.0604980528321317E-5"/>
                  <c:y val="2.245602443537978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8.199913850078179E-2"/>
                  <c:y val="-9.495691332551296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4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Лист1!$B$265:$D$265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Лист1!$B$266:$D$266</c:f>
              <c:numCache>
                <c:formatCode>General</c:formatCode>
                <c:ptCount val="3"/>
                <c:pt idx="0">
                  <c:v>52</c:v>
                </c:pt>
                <c:pt idx="1">
                  <c:v>42</c:v>
                </c:pt>
                <c:pt idx="2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2.6072888372604779E-2"/>
          <c:y val="0.20097420958769496"/>
          <c:w val="0.22821140487244795"/>
          <c:h val="0.67222281326028099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600" b="1" i="0" u="none" strike="noStrike" baseline="0">
              <a:solidFill>
                <a:srgbClr val="000000"/>
              </a:solidFill>
              <a:latin typeface="Times New Roman" pitchFamily="18" charset="0"/>
              <a:ea typeface="Arial Cyr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6 класс</a:t>
            </a:r>
          </a:p>
        </c:rich>
      </c:tx>
      <c:layout>
        <c:manualLayout>
          <c:xMode val="edge"/>
          <c:yMode val="edge"/>
          <c:x val="0.42197672321555224"/>
          <c:y val="7.0324383847998731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37603305785123969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0.10157271910109156"/>
                  <c:y val="-0.4064246852748770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517197405009919E-3"/>
                  <c:y val="9.490647234565037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4433441897499176E-2"/>
                  <c:y val="7.2953703444478659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Лист1!$B$361:$D$361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Лист1!$B$362:$D$362</c:f>
              <c:numCache>
                <c:formatCode>General</c:formatCode>
                <c:ptCount val="3"/>
                <c:pt idx="0">
                  <c:v>17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 класс</a:t>
            </a:r>
          </a:p>
        </c:rich>
      </c:tx>
      <c:layout>
        <c:manualLayout>
          <c:xMode val="edge"/>
          <c:yMode val="edge"/>
          <c:x val="0.33692667443419905"/>
          <c:y val="7.0977930227557287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4.6813491680286923E-2"/>
                  <c:y val="0.1603956672665410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4100850968971086E-2"/>
                  <c:y val="0.1155259432998895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5.4756590745204782E-3"/>
                  <c:y val="-3.415773015916418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Лист1!$B$384:$D$384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Лист1!$B$385:$D$385</c:f>
              <c:numCache>
                <c:formatCode>General</c:formatCode>
                <c:ptCount val="3"/>
                <c:pt idx="0">
                  <c:v>18</c:v>
                </c:pt>
                <c:pt idx="1">
                  <c:v>11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81818181818181834"/>
          <c:y val="0.44921875"/>
          <c:w val="0.17355371900826447"/>
          <c:h val="0.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7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9 класс</a:t>
            </a:r>
          </a:p>
        </c:rich>
      </c:tx>
      <c:layout>
        <c:manualLayout>
          <c:xMode val="edge"/>
          <c:yMode val="edge"/>
          <c:x val="0.43080888469903028"/>
          <c:y val="7.1563920525351543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37603305785123969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7.4888225643358605E-2"/>
                  <c:y val="-6.89267836011327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8.723885620024327E-2"/>
                  <c:y val="9.21779049988835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2.10701348375445E-2"/>
                  <c:y val="-0.21029971996637684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Лист1!$B$429:$D$429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Лист1!$B$430:$D$430</c:f>
              <c:numCache>
                <c:formatCode>General</c:formatCode>
                <c:ptCount val="3"/>
                <c:pt idx="0">
                  <c:v>4</c:v>
                </c:pt>
                <c:pt idx="1">
                  <c:v>6</c:v>
                </c:pt>
                <c:pt idx="2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600" b="1" i="0" u="none" strike="noStrike" baseline="0">
          <a:solidFill>
            <a:srgbClr val="000000"/>
          </a:solidFill>
          <a:latin typeface="Times New Roman" pitchFamily="18" charset="0"/>
          <a:ea typeface="Arial Cyr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10 класс</a:t>
            </a:r>
          </a:p>
        </c:rich>
      </c:tx>
      <c:layout>
        <c:manualLayout>
          <c:xMode val="edge"/>
          <c:yMode val="edge"/>
          <c:x val="0.32330532369727194"/>
          <c:y val="7.5664591779420948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6.3036315569981127E-2"/>
                  <c:y val="-5.335740057473062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8.9037156186292502E-2"/>
                  <c:y val="0.1268463527181385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0934509372035618E-2"/>
                  <c:y val="-0.1157141769153040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Лист1!$B$451:$D$451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Лист1!$B$452:$D$452</c:f>
              <c:numCache>
                <c:formatCode>General</c:formatCode>
                <c:ptCount val="3"/>
                <c:pt idx="0">
                  <c:v>4</c:v>
                </c:pt>
                <c:pt idx="1">
                  <c:v>8</c:v>
                </c:pt>
                <c:pt idx="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81818181818181834"/>
          <c:y val="0.44921875"/>
          <c:w val="0.17355371900826447"/>
          <c:h val="0.25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7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Всего</a:t>
            </a:r>
          </a:p>
        </c:rich>
      </c:tx>
      <c:layout>
        <c:manualLayout>
          <c:xMode val="edge"/>
          <c:yMode val="edge"/>
          <c:x val="0.35903268460870857"/>
          <c:y val="7.1563920525351543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5.4275950959088784E-2"/>
                  <c:y val="-0.219119993827105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2.0581590922305947E-2"/>
                  <c:y val="2.1027104059019426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6.8434723026816871E-2"/>
                  <c:y val="-0.1309421789634044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Лист1!$B$473:$D$473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Лист1!$B$474:$D$474</c:f>
              <c:numCache>
                <c:formatCode>General</c:formatCode>
                <c:ptCount val="3"/>
                <c:pt idx="0">
                  <c:v>51</c:v>
                </c:pt>
                <c:pt idx="1">
                  <c:v>44</c:v>
                </c:pt>
                <c:pt idx="2">
                  <c:v>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2.3421780119895964E-2"/>
          <c:y val="0.17171161931269194"/>
          <c:w val="0.2305334157429681"/>
          <c:h val="0.63157244239713139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600" b="1" i="0" u="none" strike="noStrike" baseline="0">
              <a:solidFill>
                <a:srgbClr val="000000"/>
              </a:solidFill>
              <a:latin typeface="Times New Roman" pitchFamily="18" charset="0"/>
              <a:ea typeface="Arial Cyr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Times New Roman" pitchFamily="18" charset="0"/>
                <a:ea typeface="Arial Cyr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 класс</a:t>
            </a:r>
          </a:p>
        </c:rich>
      </c:tx>
      <c:layout>
        <c:manualLayout>
          <c:xMode val="edge"/>
          <c:yMode val="edge"/>
          <c:x val="0.34648021209112095"/>
          <c:y val="7.1563334127700023E-2"/>
        </c:manualLayout>
      </c:layout>
      <c:overlay val="0"/>
      <c:spPr>
        <a:noFill/>
        <a:ln w="25399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28305785123966948"/>
          <c:y val="0.33984375000000006"/>
          <c:w val="0.24793388429752075"/>
          <c:h val="0.46875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5.8585264642923143E-2"/>
                  <c:y val="-5.179828457765526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7.5734797655607908E-2"/>
                  <c:y val="4.254550594443484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3.7383432933804934E-3"/>
                  <c:y val="-6.994842534443990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spPr>
              <a:noFill/>
              <a:ln w="25399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Times New Roman" pitchFamily="18" charset="0"/>
                    <a:ea typeface="Arial Cyr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Лист1!$B$406:$D$406</c:f>
              <c:strCache>
                <c:ptCount val="3"/>
                <c:pt idx="0">
                  <c:v>≥ 4,5</c:v>
                </c:pt>
                <c:pt idx="1">
                  <c:v>от 4 до 4,5</c:v>
                </c:pt>
                <c:pt idx="2">
                  <c:v>&lt; 4</c:v>
                </c:pt>
              </c:strCache>
            </c:strRef>
          </c:cat>
          <c:val>
            <c:numRef>
              <c:f>Лист1!$B$407:$D$407</c:f>
              <c:numCache>
                <c:formatCode>General</c:formatCode>
                <c:ptCount val="3"/>
                <c:pt idx="0">
                  <c:v>8</c:v>
                </c:pt>
                <c:pt idx="1">
                  <c:v>13</c:v>
                </c:pt>
                <c:pt idx="2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 w="25399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970A3-E819-4323-ACDF-9F1938A0F3C9}" type="datetimeFigureOut">
              <a:rPr lang="ru-RU" smtClean="0"/>
              <a:t>22.05.2013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0F6CD-FEE0-4F44-90F3-CEAEB27E5DB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7" Type="http://schemas.openxmlformats.org/officeDocument/2006/relationships/chart" Target="../charts/chart12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1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7" Type="http://schemas.openxmlformats.org/officeDocument/2006/relationships/chart" Target="../charts/chart18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7.xml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428736"/>
            <a:ext cx="8429684" cy="3000396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Достижения одаренных и высокомотивированных учащихся 6-10 классов</a:t>
            </a:r>
            <a:endParaRPr lang="ru-RU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4678" y="4572008"/>
            <a:ext cx="5614982" cy="1752600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Кандидат психол. наук, старший научный сотрудник ГРЦО </a:t>
            </a: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Петрова Светлана Олеговна</a:t>
            </a: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816" y="214290"/>
            <a:ext cx="3575742" cy="1357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214282" y="142852"/>
          <a:ext cx="6534196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/>
        </p:nvGraphicFramePr>
        <p:xfrm>
          <a:off x="1857356" y="3286124"/>
          <a:ext cx="7094141" cy="3571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214282" y="82202"/>
          <a:ext cx="6500858" cy="3918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714348" y="3294366"/>
          <a:ext cx="8242604" cy="3563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2"/>
          <p:cNvGraphicFramePr>
            <a:graphicFrameLocks noChangeAspect="1"/>
          </p:cNvGraphicFramePr>
          <p:nvPr/>
        </p:nvGraphicFramePr>
        <p:xfrm>
          <a:off x="0" y="-142900"/>
          <a:ext cx="9144000" cy="35390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0" y="3420504"/>
          <a:ext cx="9144000" cy="3437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Средняя успеваемость одаренных учащихся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/>
        </p:nvGraphicFramePr>
        <p:xfrm>
          <a:off x="-1428792" y="4000504"/>
          <a:ext cx="5344172" cy="2857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-1428792" y="1071546"/>
          <a:ext cx="5477823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Object 10"/>
          <p:cNvGraphicFramePr>
            <a:graphicFrameLocks noChangeAspect="1"/>
          </p:cNvGraphicFramePr>
          <p:nvPr/>
        </p:nvGraphicFramePr>
        <p:xfrm>
          <a:off x="2214546" y="1071546"/>
          <a:ext cx="547782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/>
        </p:nvGraphicFramePr>
        <p:xfrm>
          <a:off x="5786446" y="1071546"/>
          <a:ext cx="5344217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Object 11"/>
          <p:cNvGraphicFramePr>
            <a:graphicFrameLocks noChangeAspect="1"/>
          </p:cNvGraphicFramePr>
          <p:nvPr/>
        </p:nvGraphicFramePr>
        <p:xfrm>
          <a:off x="2214546" y="4000504"/>
          <a:ext cx="5344172" cy="2857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/>
        </p:nvGraphicFramePr>
        <p:xfrm>
          <a:off x="5786446" y="4000504"/>
          <a:ext cx="5344172" cy="2857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15436" cy="10715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Средняя успеваемость высокомотивированных учащихся</a:t>
            </a:r>
            <a:endParaRPr lang="ru-RU" sz="2800" dirty="0"/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-1357354" y="1000108"/>
          <a:ext cx="5611428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Object 3"/>
          <p:cNvGraphicFramePr>
            <a:graphicFrameLocks noChangeAspect="1"/>
          </p:cNvGraphicFramePr>
          <p:nvPr/>
        </p:nvGraphicFramePr>
        <p:xfrm>
          <a:off x="2285983" y="1000108"/>
          <a:ext cx="5540155" cy="2962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-1357355" y="3929066"/>
          <a:ext cx="5477777" cy="2928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/>
        </p:nvGraphicFramePr>
        <p:xfrm>
          <a:off x="2285984" y="3916796"/>
          <a:ext cx="5500726" cy="29412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/>
        </p:nvGraphicFramePr>
        <p:xfrm>
          <a:off x="5643570" y="3929066"/>
          <a:ext cx="5572164" cy="2928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652842" y="1000109"/>
          <a:ext cx="556289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9144000" cy="5143536"/>
          </a:xfrm>
        </p:spPr>
        <p:txBody>
          <a:bodyPr>
            <a:normAutofit/>
          </a:bodyPr>
          <a:lstStyle/>
          <a:p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за </a:t>
            </a:r>
            <a:b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8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</TotalTime>
  <Words>190</Words>
  <Application>Microsoft Office PowerPoint</Application>
  <PresentationFormat>Экран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Достижения одаренных и высокомотивированных учащихся 6-10 классов</vt:lpstr>
      <vt:lpstr>Презентация PowerPoint</vt:lpstr>
      <vt:lpstr>Презентация PowerPoint</vt:lpstr>
      <vt:lpstr>Презентация PowerPoint</vt:lpstr>
      <vt:lpstr>Средняя успеваемость одаренных учащихся</vt:lpstr>
      <vt:lpstr>Средняя успеваемость высокомотивированных учащихся</vt:lpstr>
      <vt:lpstr>Спасибо  за  внимание!</vt:lpstr>
    </vt:vector>
  </TitlesOfParts>
  <Company>--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 Щебланова</dc:creator>
  <cp:lastModifiedBy>Юркевич</cp:lastModifiedBy>
  <cp:revision>11</cp:revision>
  <dcterms:created xsi:type="dcterms:W3CDTF">2013-05-20T18:12:47Z</dcterms:created>
  <dcterms:modified xsi:type="dcterms:W3CDTF">2013-05-22T06:43:40Z</dcterms:modified>
</cp:coreProperties>
</file>