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2.xml" ContentType="application/vnd.openxmlformats-officedocument.themeOverrid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692" r:id="rId2"/>
    <p:sldMasterId id="2147484977" r:id="rId3"/>
  </p:sldMasterIdLst>
  <p:notesMasterIdLst>
    <p:notesMasterId r:id="rId28"/>
  </p:notesMasterIdLst>
  <p:handoutMasterIdLst>
    <p:handoutMasterId r:id="rId29"/>
  </p:handoutMasterIdLst>
  <p:sldIdLst>
    <p:sldId id="471" r:id="rId4"/>
    <p:sldId id="501" r:id="rId5"/>
    <p:sldId id="503" r:id="rId6"/>
    <p:sldId id="505" r:id="rId7"/>
    <p:sldId id="502" r:id="rId8"/>
    <p:sldId id="508" r:id="rId9"/>
    <p:sldId id="410" r:id="rId10"/>
    <p:sldId id="472" r:id="rId11"/>
    <p:sldId id="473" r:id="rId12"/>
    <p:sldId id="475" r:id="rId13"/>
    <p:sldId id="387" r:id="rId14"/>
    <p:sldId id="509" r:id="rId15"/>
    <p:sldId id="489" r:id="rId16"/>
    <p:sldId id="458" r:id="rId17"/>
    <p:sldId id="460" r:id="rId18"/>
    <p:sldId id="497" r:id="rId19"/>
    <p:sldId id="498" r:id="rId20"/>
    <p:sldId id="493" r:id="rId21"/>
    <p:sldId id="451" r:id="rId22"/>
    <p:sldId id="455" r:id="rId23"/>
    <p:sldId id="500" r:id="rId24"/>
    <p:sldId id="506" r:id="rId25"/>
    <p:sldId id="507" r:id="rId26"/>
    <p:sldId id="487" r:id="rId27"/>
  </p:sldIdLst>
  <p:sldSz cx="9144000" cy="6858000" type="screen4x3"/>
  <p:notesSz cx="9926638" cy="67976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60" autoAdjust="0"/>
    <p:restoredTop sz="95085" autoAdjust="0"/>
  </p:normalViewPr>
  <p:slideViewPr>
    <p:cSldViewPr>
      <p:cViewPr>
        <p:scale>
          <a:sx n="80" d="100"/>
          <a:sy n="80" d="100"/>
        </p:scale>
        <p:origin x="-1554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6;&#1072;&#1073;&#1086;&#1095;&#1080;&#1081;%20&#1089;&#1090;&#1086;&#1083;\&#1050;&#1085;&#1080;&#1075;&#1072;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Admin\&#1056;&#1072;&#1073;&#1086;&#1095;&#1080;&#1081;%20&#1089;&#1090;&#1086;&#1083;\&#1050;&#1085;&#1080;&#1075;&#1072;1.xlsx" TargetMode="External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3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Admin\&#1056;&#1072;&#1073;&#1086;&#1095;&#1080;&#1081;%20&#1089;&#1090;&#1086;&#1083;\&#1050;&#1085;&#1080;&#1075;&#1072;1.xlsx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75000"/>
          </a:schemeClr>
        </a:solidFill>
      </c:spPr>
    </c:floor>
    <c:sideWall>
      <c:thickness val="0"/>
      <c:spPr>
        <a:solidFill>
          <a:schemeClr val="bg1"/>
        </a:solidFill>
        <a:effectLst>
          <a:outerShdw blurRad="50800" dist="50800" dir="5400000" algn="ctr" rotWithShape="0">
            <a:schemeClr val="bg1">
              <a:lumMod val="85000"/>
            </a:schemeClr>
          </a:outerShdw>
        </a:effectLst>
      </c:spPr>
    </c:sideWall>
    <c:backWall>
      <c:thickness val="0"/>
      <c:spPr>
        <a:solidFill>
          <a:schemeClr val="bg1"/>
        </a:solidFill>
        <a:effectLst>
          <a:outerShdw blurRad="50800" dist="50800" dir="5400000" algn="ctr" rotWithShape="0">
            <a:schemeClr val="bg1">
              <a:lumMod val="85000"/>
            </a:schemeClr>
          </a:outerShdw>
        </a:effectLst>
      </c:spPr>
    </c:backWall>
    <c:plotArea>
      <c:layout>
        <c:manualLayout>
          <c:layoutTarget val="inner"/>
          <c:xMode val="edge"/>
          <c:yMode val="edge"/>
          <c:x val="4.4329236110925076E-2"/>
          <c:y val="0.14403954945406836"/>
          <c:w val="0.74567611537235334"/>
          <c:h val="0.7284239194304671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'Слайд 9'!$B$4</c:f>
              <c:strCache>
                <c:ptCount val="1"/>
                <c:pt idx="0">
                  <c:v>Процент одаренных учеников (%)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c:spPr>
          <c:invertIfNegative val="0"/>
          <c:cat>
            <c:strRef>
              <c:f>'Слайд 9'!$C$3:$J$3</c:f>
              <c:strCache>
                <c:ptCount val="8"/>
                <c:pt idx="0">
                  <c:v>3 класс</c:v>
                </c:pt>
                <c:pt idx="1">
                  <c:v>4 класс</c:v>
                </c:pt>
                <c:pt idx="2">
                  <c:v>5класс</c:v>
                </c:pt>
                <c:pt idx="3">
                  <c:v>6 класс</c:v>
                </c:pt>
                <c:pt idx="4">
                  <c:v>7класс</c:v>
                </c:pt>
                <c:pt idx="5">
                  <c:v>8 класс</c:v>
                </c:pt>
                <c:pt idx="6">
                  <c:v>9 класс</c:v>
                </c:pt>
                <c:pt idx="7">
                  <c:v>10 класс</c:v>
                </c:pt>
              </c:strCache>
            </c:strRef>
          </c:cat>
          <c:val>
            <c:numRef>
              <c:f>'Слайд 9'!$C$4:$J$4</c:f>
              <c:numCache>
                <c:formatCode>General</c:formatCode>
                <c:ptCount val="8"/>
                <c:pt idx="0">
                  <c:v>3.9</c:v>
                </c:pt>
                <c:pt idx="1">
                  <c:v>5</c:v>
                </c:pt>
                <c:pt idx="2">
                  <c:v>3.7</c:v>
                </c:pt>
                <c:pt idx="3">
                  <c:v>6.3</c:v>
                </c:pt>
                <c:pt idx="4">
                  <c:v>5.7</c:v>
                </c:pt>
                <c:pt idx="5">
                  <c:v>6</c:v>
                </c:pt>
                <c:pt idx="6">
                  <c:v>7.1</c:v>
                </c:pt>
                <c:pt idx="7">
                  <c:v>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9784576"/>
        <c:axId val="80630144"/>
        <c:axId val="0"/>
      </c:bar3DChart>
      <c:catAx>
        <c:axId val="797845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630144"/>
        <c:crosses val="autoZero"/>
        <c:auto val="1"/>
        <c:lblAlgn val="ctr"/>
        <c:lblOffset val="100"/>
        <c:noMultiLvlLbl val="0"/>
      </c:catAx>
      <c:valAx>
        <c:axId val="80630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out"/>
        <c:tickLblPos val="nextTo"/>
        <c:crossAx val="79784576"/>
        <c:crosses val="autoZero"/>
        <c:crossBetween val="between"/>
        <c:majorUnit val="0.5"/>
        <c:minorUnit val="0.1"/>
      </c:valAx>
      <c:spPr>
        <a:noFill/>
      </c:spPr>
    </c:plotArea>
    <c:legend>
      <c:legendPos val="r"/>
      <c:layout>
        <c:manualLayout>
          <c:xMode val="edge"/>
          <c:yMode val="edge"/>
          <c:x val="0.80260854489962952"/>
          <c:y val="0.29955865086356082"/>
          <c:w val="0.17322641121472721"/>
          <c:h val="0.19198256166866309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ln w="0"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21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r>
              <a:rPr lang="ru-RU" dirty="0"/>
              <a:t>Количество победителей </a:t>
            </a:r>
            <a:r>
              <a:rPr lang="ru-RU" dirty="0" smtClean="0"/>
              <a:t> и призеров олимпиад </a:t>
            </a:r>
            <a:r>
              <a:rPr lang="ru-RU" dirty="0"/>
              <a:t>среди одаренных во всех классах (132 чел</a:t>
            </a:r>
            <a:r>
              <a:rPr lang="ru-RU" dirty="0" smtClean="0"/>
              <a:t>.)</a:t>
            </a:r>
          </a:p>
          <a:p>
            <a:pPr>
              <a:defRPr sz="1821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r>
              <a:rPr lang="ru-RU" dirty="0" smtClean="0"/>
              <a:t>(24 школы,  6-10 классы, 2128 чел)</a:t>
            </a:r>
            <a:endParaRPr lang="ru-RU" dirty="0"/>
          </a:p>
        </c:rich>
      </c:tx>
      <c:layout>
        <c:manualLayout>
          <c:xMode val="edge"/>
          <c:yMode val="edge"/>
          <c:x val="2.0366096120435408E-2"/>
          <c:y val="2.4837945271821139E-2"/>
        </c:manualLayout>
      </c:layout>
      <c:overlay val="0"/>
      <c:spPr>
        <a:noFill/>
        <a:ln w="27758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2727272727272727"/>
          <c:y val="0.41015625"/>
          <c:w val="0.54545454545454541"/>
          <c:h val="0.40625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3879">
              <a:solidFill>
                <a:srgbClr val="000000"/>
              </a:solidFill>
              <a:prstDash val="solid"/>
            </a:ln>
          </c:spPr>
          <c:explosion val="25"/>
          <c:dPt>
            <c:idx val="1"/>
            <c:bubble3D val="0"/>
            <c:spPr>
              <a:pattFill prst="wdDnDiag">
                <a:fgClr>
                  <a:srgbClr val="FFFFFF"/>
                </a:fgClr>
                <a:bgClr>
                  <a:srgbClr val="9999FF"/>
                </a:bgClr>
              </a:pattFill>
              <a:ln w="13879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3.4296491871379439E-3"/>
                  <c:y val="3.1317009011953285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6000551559824686E-2"/>
                  <c:y val="-4.438414129334929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7758">
                <a:noFill/>
              </a:ln>
            </c:spPr>
            <c:txPr>
              <a:bodyPr/>
              <a:lstStyle/>
              <a:p>
                <a:pPr>
                  <a:defRPr sz="1275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numRef>
              <c:f>Лист1!$B$56:$C$56</c:f>
              <c:numCache>
                <c:formatCode>General</c:formatCode>
                <c:ptCount val="2"/>
              </c:numCache>
            </c:numRef>
          </c:cat>
          <c:val>
            <c:numRef>
              <c:f>Лист1!$B$57:$C$57</c:f>
              <c:numCache>
                <c:formatCode>General</c:formatCode>
                <c:ptCount val="2"/>
                <c:pt idx="0">
                  <c:v>97</c:v>
                </c:pt>
                <c:pt idx="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3132">
          <a:noFill/>
        </a:ln>
      </c:spPr>
    </c:plotArea>
    <c:plotVisOnly val="1"/>
    <c:dispBlanksAs val="zero"/>
    <c:showDLblsOverMax val="0"/>
  </c:chart>
  <c:spPr>
    <a:solidFill>
      <a:srgbClr val="FFFFFF"/>
    </a:solidFill>
    <a:ln w="3470">
      <a:solidFill>
        <a:srgbClr val="000000"/>
      </a:solidFill>
      <a:prstDash val="solid"/>
    </a:ln>
  </c:spPr>
  <c:txPr>
    <a:bodyPr/>
    <a:lstStyle/>
    <a:p>
      <a:pPr>
        <a:defRPr sz="1038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39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r>
              <a:rPr lang="ru-RU" dirty="0" smtClean="0"/>
              <a:t>Количество победителей и призеров олимпиад среди высокомотивированных учащихся во </a:t>
            </a:r>
            <a:r>
              <a:rPr lang="ru-RU" dirty="0"/>
              <a:t>всех классах (136 чел.)</a:t>
            </a:r>
          </a:p>
        </c:rich>
      </c:tx>
      <c:layout>
        <c:manualLayout>
          <c:xMode val="edge"/>
          <c:yMode val="edge"/>
          <c:x val="0.22956311680422398"/>
          <c:y val="2.8706858581991127E-2"/>
        </c:manualLayout>
      </c:layout>
      <c:overlay val="0"/>
      <c:spPr>
        <a:noFill/>
        <a:ln w="21006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919074796150208"/>
          <c:y val="0.37522697003995498"/>
          <c:w val="0.82080925203849864"/>
          <c:h val="0.36620616078677626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0503">
              <a:solidFill>
                <a:srgbClr val="000000"/>
              </a:solidFill>
              <a:prstDash val="solid"/>
            </a:ln>
          </c:spPr>
          <c:explosion val="49"/>
          <c:dPt>
            <c:idx val="0"/>
            <c:bubble3D val="0"/>
            <c:explosion val="30"/>
          </c:dPt>
          <c:dPt>
            <c:idx val="1"/>
            <c:bubble3D val="0"/>
            <c:spPr>
              <a:pattFill prst="wdDnDiag">
                <a:fgClr>
                  <a:srgbClr val="FFFFFF"/>
                </a:fgClr>
                <a:bgClr>
                  <a:srgbClr val="9999FF"/>
                </a:bgClr>
              </a:pattFill>
              <a:ln w="10503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2.0233830728072826E-2"/>
                  <c:y val="3.6238745897306285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7662886960459682E-2"/>
                  <c:y val="-3.103622083415745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1006">
                <a:noFill/>
              </a:ln>
            </c:spPr>
            <c:txPr>
              <a:bodyPr/>
              <a:lstStyle/>
              <a:p>
                <a:pPr>
                  <a:defRPr sz="1147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Лист1!$B$104:$C$104</c:f>
              <c:numCache>
                <c:formatCode>General</c:formatCode>
                <c:ptCount val="2"/>
                <c:pt idx="0">
                  <c:v>118</c:v>
                </c:pt>
                <c:pt idx="1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0814">
          <a:noFill/>
        </a:ln>
      </c:spPr>
    </c:plotArea>
    <c:plotVisOnly val="1"/>
    <c:dispBlanksAs val="zero"/>
    <c:showDLblsOverMax val="0"/>
  </c:chart>
  <c:spPr>
    <a:solidFill>
      <a:srgbClr val="FFFFFF"/>
    </a:solidFill>
    <a:ln w="2626">
      <a:solidFill>
        <a:srgbClr val="000000"/>
      </a:solidFill>
      <a:prstDash val="solid"/>
    </a:ln>
  </c:spPr>
  <c:txPr>
    <a:bodyPr/>
    <a:lstStyle/>
    <a:p>
      <a:pPr>
        <a:defRPr sz="66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75000"/>
          </a:schemeClr>
        </a:solidFill>
        <a:ln>
          <a:noFill/>
        </a:ln>
      </c:spPr>
    </c:floor>
    <c:sideWall>
      <c:thickness val="0"/>
      <c:spPr>
        <a:solidFill>
          <a:schemeClr val="bg1"/>
        </a:solidFill>
        <a:effectLst>
          <a:outerShdw blurRad="50800" dist="50800" dir="5400000" algn="ctr" rotWithShape="0">
            <a:schemeClr val="bg1">
              <a:lumMod val="85000"/>
            </a:schemeClr>
          </a:outerShdw>
        </a:effectLst>
      </c:spPr>
    </c:sideWall>
    <c:backWall>
      <c:thickness val="0"/>
      <c:spPr>
        <a:solidFill>
          <a:schemeClr val="bg1"/>
        </a:solidFill>
        <a:effectLst>
          <a:outerShdw blurRad="50800" dist="50800" dir="5400000" algn="ctr" rotWithShape="0">
            <a:schemeClr val="bg1">
              <a:lumMod val="85000"/>
            </a:schemeClr>
          </a:outerShdw>
        </a:effectLst>
      </c:spPr>
    </c:backWall>
    <c:plotArea>
      <c:layout>
        <c:manualLayout>
          <c:layoutTarget val="inner"/>
          <c:xMode val="edge"/>
          <c:yMode val="edge"/>
          <c:x val="7.7895830706751171E-2"/>
          <c:y val="0.16517057448370367"/>
          <c:w val="0.76889526634591832"/>
          <c:h val="0.5675950741255896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'Слайд 13'!$D$6</c:f>
              <c:strCache>
                <c:ptCount val="1"/>
                <c:pt idx="0">
                  <c:v>Процент одаренных учеников (%)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c:spPr>
          <c:invertIfNegative val="0"/>
          <c:cat>
            <c:strRef>
              <c:f>'Слайд 13'!$E$5:$G$5</c:f>
              <c:strCache>
                <c:ptCount val="3"/>
                <c:pt idx="0">
                  <c:v>Количество одаренных учащихся  с успеваемостью        ≥ 4,5 баллов</c:v>
                </c:pt>
                <c:pt idx="1">
                  <c:v>Количество одаренных учащихся со средней успеваемостью                               от 4 до 4,5 баллов</c:v>
                </c:pt>
                <c:pt idx="2">
                  <c:v>Количество одаренных учащихся со средней успеваемостью                              &lt; 4 баллов</c:v>
                </c:pt>
              </c:strCache>
            </c:strRef>
          </c:cat>
          <c:val>
            <c:numRef>
              <c:f>'Слайд 13'!$E$6:$G$6</c:f>
              <c:numCache>
                <c:formatCode>0%</c:formatCode>
                <c:ptCount val="3"/>
                <c:pt idx="0">
                  <c:v>0.39000000000000007</c:v>
                </c:pt>
                <c:pt idx="1">
                  <c:v>0.32000000000000006</c:v>
                </c:pt>
                <c:pt idx="2">
                  <c:v>0.29000000000000004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1790464"/>
        <c:axId val="81792000"/>
        <c:axId val="0"/>
      </c:bar3DChart>
      <c:catAx>
        <c:axId val="817904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792000"/>
        <c:crosses val="autoZero"/>
        <c:auto val="1"/>
        <c:lblAlgn val="ctr"/>
        <c:lblOffset val="100"/>
        <c:noMultiLvlLbl val="0"/>
      </c:catAx>
      <c:valAx>
        <c:axId val="81792000"/>
        <c:scaling>
          <c:orientation val="minMax"/>
          <c:max val="1"/>
        </c:scaling>
        <c:delete val="0"/>
        <c:axPos val="l"/>
        <c:majorGridlines/>
        <c:numFmt formatCode="0%" sourceLinked="1"/>
        <c:majorTickMark val="out"/>
        <c:minorTickMark val="out"/>
        <c:tickLblPos val="nextTo"/>
        <c:crossAx val="81790464"/>
        <c:crosses val="autoZero"/>
        <c:crossBetween val="between"/>
        <c:majorUnit val="5.0000000000000017E-2"/>
        <c:minorUnit val="1.0000000000000004E-2"/>
      </c:valAx>
      <c:spPr>
        <a:noFill/>
      </c:spPr>
    </c:plotArea>
    <c:legend>
      <c:legendPos val="r"/>
      <c:layout>
        <c:manualLayout>
          <c:xMode val="edge"/>
          <c:yMode val="edge"/>
          <c:x val="0.81088558921170528"/>
          <c:y val="0.25123851055933694"/>
          <c:w val="0.18581568076164878"/>
          <c:h val="0.26568248896674457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4766185476815405E-2"/>
          <c:y val="5.1400554097404488E-2"/>
          <c:w val="0.89745603674540686"/>
          <c:h val="0.7761151210265383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B0F0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00B050"/>
              </a:solidFill>
            </c:spPr>
          </c:dPt>
          <c:dLbls>
            <c:numFmt formatCode="0.0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Лист1!$B$1:$C$1</c:f>
              <c:strCache>
                <c:ptCount val="2"/>
                <c:pt idx="0">
                  <c:v>Оценка общей интеллектуальной одаренности</c:v>
                </c:pt>
                <c:pt idx="1">
                  <c:v>Оценка разных видов одаренности</c:v>
                </c:pt>
              </c:strCache>
            </c:strRef>
          </c:cat>
          <c:val>
            <c:numRef>
              <c:f>Лист1!$B$2:$C$2</c:f>
              <c:numCache>
                <c:formatCode>General</c:formatCode>
                <c:ptCount val="2"/>
                <c:pt idx="0">
                  <c:v>5.1999999999999998E-2</c:v>
                </c:pt>
                <c:pt idx="1">
                  <c:v>0.15600000000000003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1814272"/>
        <c:axId val="81815808"/>
      </c:barChart>
      <c:catAx>
        <c:axId val="81814272"/>
        <c:scaling>
          <c:orientation val="minMax"/>
        </c:scaling>
        <c:delete val="0"/>
        <c:axPos val="b"/>
        <c:majorTickMark val="out"/>
        <c:minorTickMark val="none"/>
        <c:tickLblPos val="nextTo"/>
        <c:crossAx val="81815808"/>
        <c:crosses val="autoZero"/>
        <c:auto val="1"/>
        <c:lblAlgn val="ctr"/>
        <c:lblOffset val="100"/>
        <c:noMultiLvlLbl val="0"/>
      </c:catAx>
      <c:valAx>
        <c:axId val="81815808"/>
        <c:scaling>
          <c:orientation val="minMax"/>
        </c:scaling>
        <c:delete val="0"/>
        <c:axPos val="l"/>
        <c:majorGridlines/>
        <c:numFmt formatCode="0.00%" sourceLinked="0"/>
        <c:majorTickMark val="out"/>
        <c:minorTickMark val="none"/>
        <c:tickLblPos val="nextTo"/>
        <c:crossAx val="818142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75000"/>
          </a:schemeClr>
        </a:solidFill>
      </c:spPr>
    </c:floor>
    <c:sideWall>
      <c:thickness val="0"/>
      <c:spPr>
        <a:solidFill>
          <a:schemeClr val="bg1"/>
        </a:solidFill>
        <a:effectLst>
          <a:outerShdw blurRad="50800" dist="50800" dir="5400000" algn="ctr" rotWithShape="0">
            <a:schemeClr val="bg1">
              <a:lumMod val="85000"/>
            </a:schemeClr>
          </a:outerShdw>
        </a:effectLst>
      </c:spPr>
    </c:sideWall>
    <c:backWall>
      <c:thickness val="0"/>
      <c:spPr>
        <a:solidFill>
          <a:schemeClr val="bg1"/>
        </a:solidFill>
        <a:effectLst>
          <a:outerShdw blurRad="50800" dist="50800" dir="5400000" algn="ctr" rotWithShape="0">
            <a:schemeClr val="bg1">
              <a:lumMod val="85000"/>
            </a:schemeClr>
          </a:outerShdw>
        </a:effectLst>
      </c:spPr>
    </c:backWall>
    <c:plotArea>
      <c:layout>
        <c:manualLayout>
          <c:layoutTarget val="inner"/>
          <c:xMode val="edge"/>
          <c:yMode val="edge"/>
          <c:x val="4.4329236110925076E-2"/>
          <c:y val="0.14670364385106432"/>
          <c:w val="0.72655508313183848"/>
          <c:h val="0.7257598907885113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'Слайд 16'!$F$5</c:f>
              <c:strCache>
                <c:ptCount val="1"/>
                <c:pt idx="0">
                  <c:v>Процент учителей (%)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c:spPr>
          <c:invertIfNegative val="0"/>
          <c:cat>
            <c:multiLvlStrRef>
              <c:f>'Слайд 16'!$D$6:$E$8</c:f>
              <c:multiLvlStrCache>
                <c:ptCount val="3"/>
                <c:lvl>
                  <c:pt idx="0">
                    <c:v>31 человек</c:v>
                  </c:pt>
                  <c:pt idx="1">
                    <c:v>57 человек</c:v>
                  </c:pt>
                  <c:pt idx="2">
                    <c:v>9 человек</c:v>
                  </c:pt>
                </c:lvl>
                <c:lvl>
                  <c:pt idx="0">
                    <c:v>Высокий</c:v>
                  </c:pt>
                  <c:pt idx="1">
                    <c:v>Средний</c:v>
                  </c:pt>
                  <c:pt idx="2">
                    <c:v>Низкий</c:v>
                  </c:pt>
                </c:lvl>
              </c:multiLvlStrCache>
            </c:multiLvlStrRef>
          </c:cat>
          <c:val>
            <c:numRef>
              <c:f>'Слайд 16'!$F$6:$F$8</c:f>
              <c:numCache>
                <c:formatCode>0%</c:formatCode>
                <c:ptCount val="3"/>
                <c:pt idx="0">
                  <c:v>0.32000000000000006</c:v>
                </c:pt>
                <c:pt idx="1">
                  <c:v>0.59</c:v>
                </c:pt>
                <c:pt idx="2">
                  <c:v>9.0000000000000011E-2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1837440"/>
        <c:axId val="84354176"/>
        <c:axId val="0"/>
      </c:bar3DChart>
      <c:catAx>
        <c:axId val="818374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354176"/>
        <c:crosses val="autoZero"/>
        <c:auto val="1"/>
        <c:lblAlgn val="ctr"/>
        <c:lblOffset val="100"/>
        <c:noMultiLvlLbl val="0"/>
      </c:catAx>
      <c:valAx>
        <c:axId val="8435417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out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81837440"/>
        <c:crosses val="autoZero"/>
        <c:crossBetween val="between"/>
        <c:majorUnit val="5.0000000000000017E-2"/>
        <c:minorUnit val="1.0000000000000004E-2"/>
      </c:valAx>
      <c:spPr>
        <a:noFill/>
      </c:spPr>
    </c:plotArea>
    <c:legend>
      <c:legendPos val="r"/>
      <c:layout>
        <c:manualLayout>
          <c:xMode val="edge"/>
          <c:yMode val="edge"/>
          <c:x val="0.80378016250621553"/>
          <c:y val="0.28098103478698444"/>
          <c:w val="0.16959698652684765"/>
          <c:h val="0.21603134782409802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EB2DF42-D5DC-4875-91C0-42BDD0F74F88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1338" y="6456363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E2F24A3-F7A3-4469-A62F-C4765963D5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374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4EFAD7F-456E-4AD9-ABB4-97FCF38FCC5D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7DF6C7-1817-42B0-A36B-C9FB566645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031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F9633CC-1943-4012-A957-C3EE2BBB0029}" type="slidenum">
              <a:rPr lang="ru-RU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7" name="Рисунок 29" descr="mgppu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13100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7E5D9-4308-4F69-A33C-3C4EEF333056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19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7097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0E1507E-D676-42AD-995B-A7DB3DC2C9F8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337717-142C-4F77-9147-A2DC779A091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836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A22C4-1E76-4535-8ABB-68FE72BC94D9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A1FC9-EAB0-46A7-B5EA-6748E2E9C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0753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27BA7-21CD-4624-B2B5-B0B700D1B584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82E57-A074-4492-A060-4C1F2CAEBF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4958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1685F-31D4-4CA9-855D-7F4F75BCA71A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A42C1-7D8F-4673-974F-B44A5CDF0D1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3747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3D7379C-BCC7-4367-B271-80ABD9FDAE68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4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8B43AC-411C-4D09-B093-10418CD63B1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260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A3F3E-E9D3-47CB-BA94-D55A8C8695F1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5437F-EFC7-4E08-AA30-1C6BB63478F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930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Прямая соединительная линия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ая соединительная линия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1" name="Рисунок 24" descr="mgppu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13" y="5589588"/>
            <a:ext cx="7016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4D4ECBD-8D47-4BD2-A840-687F094A7F54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13" name="Нижний колонтитул 2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9297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ая соединительная линия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0" name="Прямая соединительная линия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1" name="Рисунок 24" descr="mgppu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13" y="5589588"/>
            <a:ext cx="7016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19664EF-2C45-458D-8DA5-808CE365B15D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13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F17F8E-044D-4C25-9976-DDBAECC797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2000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3307-7281-48C6-B64D-87908C05B316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5FBAD-5AE7-48AF-8646-1C4B9D54FB7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193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32A71-89FE-4713-A0DF-468C5A05D280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A4237-1DD8-4399-A84D-E6D5A78CD79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5019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820E1E5-6545-44AA-970C-1C9CC39E3D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878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43B31A1-3FCE-481F-93D6-CDEF3B4497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0179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50754AD-264C-49B2-BA33-0756FCF14C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70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7CF44C-1F8F-4C27-A333-152F10055C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546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0D8F449-BE26-45BB-A3C1-72C63483E9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5042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6E4197-9A45-4441-B687-BFEE9057F2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5149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3A7697C-5DA5-42C4-9D65-3E50EADD2C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155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F44CB52-AEE6-4292-94A2-C3406F18D2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7961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9C4980A-8EE8-48AE-BB0A-EAA18542EB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1792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EDA222-5E1A-4FCC-A7C0-4892559BAD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464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97676AD-1250-4F1B-B351-229F559BEA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570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7" name="Рисунок 29" descr="mgppu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13100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7E5D9-4308-4F69-A33C-3C4EEF333056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19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368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0E1507E-D676-42AD-995B-A7DB3DC2C9F8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337717-142C-4F77-9147-A2DC779A091B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29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A22C4-1E76-4535-8ABB-68FE72BC94D9}" type="datetime1">
              <a:rPr lang="ru-RU">
                <a:solidFill>
                  <a:srgbClr val="EEECE1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A1FC9-EAB0-46A7-B5EA-6748E2E9C851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7149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27BA7-21CD-4624-B2B5-B0B700D1B584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7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82E57-A074-4492-A060-4C1F2CAEBF72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98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1685F-31D4-4CA9-855D-7F4F75BCA71A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A42C1-7D8F-4673-974F-B44A5CDF0D17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7980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3D7379C-BCC7-4367-B271-80ABD9FDAE68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4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8B43AC-411C-4D09-B093-10418CD63B12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3062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A3F3E-E9D3-47CB-BA94-D55A8C8695F1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4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5437F-EFC7-4E08-AA30-1C6BB63478F0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201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Прямая соединительная линия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Прямая соединительная линия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ая соединительная линия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24" descr="mgppu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13" y="5589588"/>
            <a:ext cx="7016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4D4ECBD-8D47-4BD2-A840-687F094A7F54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13" name="Нижний колонтитул 2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4526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ая соединительная линия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Прямая соединительная линия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24" descr="mgppu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13" y="5589588"/>
            <a:ext cx="7016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19664EF-2C45-458D-8DA5-808CE365B15D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13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14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F17F8E-044D-4C25-9976-DDBAECC79781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6349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3307-7281-48C6-B64D-87908C05B316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5FBAD-5AE7-48AF-8646-1C4B9D54FB7F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3252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32A71-89FE-4713-A0DF-468C5A05D280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A4237-1DD8-4399-A84D-E6D5A78CD796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3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55243331-EDB9-440C-B961-42BD5A0D40D6}" type="datetime1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4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035" name="Рисунок 14" descr="mgppu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373688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Номер слайда 8"/>
          <p:cNvSpPr>
            <a:spLocks noGrp="1"/>
          </p:cNvSpPr>
          <p:nvPr>
            <p:ph type="sldNum" sz="quarter" idx="4"/>
          </p:nvPr>
        </p:nvSpPr>
        <p:spPr>
          <a:xfrm>
            <a:off x="8534400" y="6092825"/>
            <a:ext cx="609600" cy="522288"/>
          </a:xfrm>
          <a:prstGeom prst="rect">
            <a:avLst/>
          </a:prstGeom>
        </p:spPr>
        <p:txBody>
          <a:bodyPr rtlCol="0" anchor="ctr"/>
          <a:lstStyle>
            <a:lvl1pPr algn="ctr"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2E3864F-A760-4E44-9C63-53597D579C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8" r:id="rId1"/>
    <p:sldLayoutId id="2147484939" r:id="rId2"/>
    <p:sldLayoutId id="2147484940" r:id="rId3"/>
    <p:sldLayoutId id="2147484933" r:id="rId4"/>
    <p:sldLayoutId id="2147484934" r:id="rId5"/>
    <p:sldLayoutId id="2147484941" r:id="rId6"/>
    <p:sldLayoutId id="2147484935" r:id="rId7"/>
    <p:sldLayoutId id="2147484942" r:id="rId8"/>
    <p:sldLayoutId id="2147484943" r:id="rId9"/>
    <p:sldLayoutId id="2147484936" r:id="rId10"/>
    <p:sldLayoutId id="214748493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4471A6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B2C1DB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DCB3B2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2D0970A3-E819-4323-ACDF-9F1938A0F3C9}" type="datetimeFigureOut">
              <a:rPr lang="ru-RU"/>
              <a:pPr>
                <a:defRPr/>
              </a:pPr>
              <a:t>07.03.2014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6BF338A-4D8B-4619-B6C4-A6C1229BF0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44" r:id="rId1"/>
    <p:sldLayoutId id="2147484945" r:id="rId2"/>
    <p:sldLayoutId id="2147484946" r:id="rId3"/>
    <p:sldLayoutId id="2147484947" r:id="rId4"/>
    <p:sldLayoutId id="2147484948" r:id="rId5"/>
    <p:sldLayoutId id="2147484949" r:id="rId6"/>
    <p:sldLayoutId id="2147484950" r:id="rId7"/>
    <p:sldLayoutId id="2147484951" r:id="rId8"/>
    <p:sldLayoutId id="2147484952" r:id="rId9"/>
    <p:sldLayoutId id="2147484953" r:id="rId10"/>
    <p:sldLayoutId id="21474849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55243331-EDB9-440C-B961-42BD5A0D40D6}" type="datetime1">
              <a:rPr lang="ru-RU">
                <a:solidFill>
                  <a:srgbClr val="1F497D"/>
                </a:solidFill>
              </a:rPr>
              <a:pPr>
                <a:defRPr/>
              </a:pPr>
              <a:t>07.03.2014</a:t>
            </a:fld>
            <a:endParaRPr lang="ru-RU">
              <a:solidFill>
                <a:srgbClr val="1F497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1F497D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32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34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35" name="Рисунок 14" descr="mgppu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373688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Номер слайда 8"/>
          <p:cNvSpPr>
            <a:spLocks noGrp="1"/>
          </p:cNvSpPr>
          <p:nvPr>
            <p:ph type="sldNum" sz="quarter" idx="4"/>
          </p:nvPr>
        </p:nvSpPr>
        <p:spPr>
          <a:xfrm>
            <a:off x="8534400" y="6092825"/>
            <a:ext cx="609600" cy="522288"/>
          </a:xfrm>
          <a:prstGeom prst="rect">
            <a:avLst/>
          </a:prstGeom>
        </p:spPr>
        <p:txBody>
          <a:bodyPr rtlCol="0" anchor="ctr"/>
          <a:lstStyle>
            <a:lvl1pPr algn="ctr">
              <a:defRPr sz="1200" b="1" i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2E3864F-A760-4E44-9C63-53597D579CA8}" type="slidenum">
              <a:rPr lang="ru-RU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83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8" r:id="rId1"/>
    <p:sldLayoutId id="2147484979" r:id="rId2"/>
    <p:sldLayoutId id="2147484980" r:id="rId3"/>
    <p:sldLayoutId id="2147484981" r:id="rId4"/>
    <p:sldLayoutId id="2147484982" r:id="rId5"/>
    <p:sldLayoutId id="2147484983" r:id="rId6"/>
    <p:sldLayoutId id="2147484984" r:id="rId7"/>
    <p:sldLayoutId id="2147484985" r:id="rId8"/>
    <p:sldLayoutId id="2147484986" r:id="rId9"/>
    <p:sldLayoutId id="2147484987" r:id="rId10"/>
    <p:sldLayoutId id="214748498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4471A6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B2C1DB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DCB3B2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835150" y="2214554"/>
            <a:ext cx="7308850" cy="2221839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2800" b="0" cap="none" dirty="0" smtClean="0"/>
              <a:t>РЕЗУЛЬТАТЫ МОСКОВСКОГО МОНИТОРИНГА ПО ВЫЯВЛЕНИЮ  ОДАРЕННЫХ И ВЫСОКОМОТИВИРОВАННЫХ УЧАЩИХСЯ 2012 г.</a:t>
            </a:r>
            <a:endParaRPr lang="ru-RU" sz="2800" b="0" cap="none" dirty="0" smtClean="0">
              <a:solidFill>
                <a:srgbClr val="898989"/>
              </a:solidFill>
            </a:endParaRP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1619672" y="4765253"/>
            <a:ext cx="738028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b="1" dirty="0"/>
              <a:t>Юркевич Виктория Соломоновна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dirty="0"/>
              <a:t>руководитель Городского ресурсного центра одаренности МГППУ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b="1" dirty="0"/>
              <a:t>Белова Софья Сергеевна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dirty="0"/>
              <a:t>зав. лабораторией диагностики одаренности  </a:t>
            </a:r>
            <a:r>
              <a:rPr lang="ru-RU" dirty="0" smtClean="0"/>
              <a:t>МГППУ</a:t>
            </a:r>
            <a:endParaRPr lang="ru-RU" dirty="0"/>
          </a:p>
        </p:txBody>
      </p:sp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5796136" y="6444044"/>
            <a:ext cx="31684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b="1" dirty="0" smtClean="0"/>
              <a:t>МГППУ 25 февраля 2014 </a:t>
            </a:r>
            <a:r>
              <a:rPr lang="ru-RU" b="1" dirty="0"/>
              <a:t>г.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55576" y="116632"/>
            <a:ext cx="8460432" cy="1728192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 kern="1200" cap="small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Schoolbook" pitchFamily="18" charset="0"/>
              </a:defRPr>
            </a:lvl9pPr>
          </a:lstStyle>
          <a:p>
            <a:pPr algn="ctr"/>
            <a:r>
              <a:rPr lang="ru-RU" sz="1600" b="0" cap="all" dirty="0">
                <a:solidFill>
                  <a:schemeClr val="tx1"/>
                </a:solidFill>
              </a:rPr>
              <a:t>ДЕПАРТАМЕНТ ОБРАЗОВАНИЯ ГОРОДА МОСКВЫ</a:t>
            </a:r>
          </a:p>
          <a:p>
            <a:pPr algn="ctr"/>
            <a:r>
              <a:rPr lang="ru-RU" sz="1600" b="0" dirty="0">
                <a:solidFill>
                  <a:schemeClr val="tx1"/>
                </a:solidFill>
              </a:rPr>
              <a:t>Государственное бюджетное образовательное учреждение</a:t>
            </a:r>
          </a:p>
          <a:p>
            <a:pPr algn="ctr"/>
            <a:r>
              <a:rPr lang="ru-RU" sz="1600" b="0" dirty="0">
                <a:solidFill>
                  <a:schemeClr val="tx1"/>
                </a:solidFill>
              </a:rPr>
              <a:t>высшего профессионального образования города Москвы</a:t>
            </a:r>
          </a:p>
          <a:p>
            <a:pPr algn="ctr"/>
            <a:r>
              <a:rPr lang="ru-RU" sz="1600" b="0" cap="all" dirty="0">
                <a:solidFill>
                  <a:schemeClr val="tx1"/>
                </a:solidFill>
              </a:rPr>
              <a:t>МОСКОВСКИЙ ГОРОДСКОЙ </a:t>
            </a:r>
          </a:p>
          <a:p>
            <a:pPr algn="ctr"/>
            <a:r>
              <a:rPr lang="ru-RU" sz="1600" b="0" cap="all" dirty="0">
                <a:solidFill>
                  <a:schemeClr val="tx1"/>
                </a:solidFill>
              </a:rPr>
              <a:t>ПСИХОЛОГО-ПЕДАГОГИЧЕСКИЙ УНИВЕРСИТЕТ </a:t>
            </a:r>
          </a:p>
        </p:txBody>
      </p:sp>
    </p:spTree>
    <p:extLst>
      <p:ext uri="{BB962C8B-B14F-4D97-AF65-F5344CB8AC3E}">
        <p14:creationId xmlns:p14="http://schemas.microsoft.com/office/powerpoint/2010/main" val="192153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Назревшие вопросы: </a:t>
            </a:r>
            <a:br>
              <a:rPr lang="ru-RU" dirty="0" smtClean="0"/>
            </a:br>
            <a:r>
              <a:rPr lang="ru-RU" dirty="0" smtClean="0"/>
              <a:t>одаренные и высокомотивированные дети.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Известно, что одаренные дети не представляют собой однородную группу.</a:t>
            </a:r>
          </a:p>
          <a:p>
            <a:pPr marL="0" indent="0">
              <a:buNone/>
            </a:pPr>
            <a:r>
              <a:rPr lang="ru-RU" sz="3200" dirty="0" smtClean="0"/>
              <a:t>Какую их часть составляют потенциально одаренные дети, которых принято называть «высокомотивированными детьми»? 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639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560840" cy="11521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700" dirty="0" smtClean="0"/>
              <a:t>Назревшие вопросы:</a:t>
            </a:r>
            <a:br>
              <a:rPr lang="ru-RU" sz="2700" dirty="0" smtClean="0"/>
            </a:br>
            <a:r>
              <a:rPr lang="ru-RU" sz="2700" dirty="0" smtClean="0"/>
              <a:t> </a:t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Назревшие вопросы: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>олимпиады как средство выявления  одаренных детей 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В настоящее время практически единственным  методом выявления одаренных детей являются интеллектуальные соревнования (олимпиады).</a:t>
            </a:r>
          </a:p>
          <a:p>
            <a:pPr marL="0" indent="0">
              <a:buNone/>
            </a:pPr>
            <a:r>
              <a:rPr lang="ru-RU" sz="3200" dirty="0" smtClean="0"/>
              <a:t>Какую часть одаренных и высокомотивированных детей выявляют  такого рода соревнования?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097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Назревшие вопросы.</a:t>
            </a:r>
            <a:br>
              <a:rPr lang="ru-RU" dirty="0" smtClean="0"/>
            </a:br>
            <a:r>
              <a:rPr lang="ru-RU" dirty="0" smtClean="0"/>
              <a:t>О разных типах одаренности.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Внимание большинства учителей приковано к так называемой общей      (интеллектуальной) одаренности.</a:t>
            </a:r>
          </a:p>
          <a:p>
            <a:pPr marL="0" indent="0">
              <a:buNone/>
            </a:pPr>
            <a:r>
              <a:rPr lang="ru-RU" sz="3200" dirty="0" smtClean="0"/>
              <a:t>В какой мере необходимо выявлять другие типы одаренности и есть ли сертифицированный психологический инструментарий для </a:t>
            </a:r>
            <a:r>
              <a:rPr lang="ru-RU" sz="3200" dirty="0"/>
              <a:t>решения этой задачи ?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9730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Назревшие вопросы: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у</a:t>
            </a:r>
            <a:r>
              <a:rPr lang="ru-RU" dirty="0" smtClean="0"/>
              <a:t>чителя и выявление одаренных детей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В настоящее время на школьных учителей в массовых школах ложится важнейшая задача: </a:t>
            </a:r>
          </a:p>
          <a:p>
            <a:pPr marL="0" indent="0">
              <a:buNone/>
            </a:pPr>
            <a:r>
              <a:rPr lang="ru-RU" sz="3200" dirty="0" smtClean="0"/>
              <a:t>работа с одаренными и  высокомотивированными детьми.</a:t>
            </a:r>
          </a:p>
          <a:p>
            <a:pPr marL="0" indent="0">
              <a:buNone/>
            </a:pPr>
            <a:r>
              <a:rPr lang="ru-RU" sz="3200" dirty="0" smtClean="0"/>
              <a:t> </a:t>
            </a:r>
          </a:p>
          <a:p>
            <a:pPr marL="0" indent="0">
              <a:buNone/>
            </a:pPr>
            <a:r>
              <a:rPr lang="ru-RU" sz="3200" dirty="0" smtClean="0"/>
              <a:t>В какой мере учителя массовых школ подготовлены к решению этой задачи?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103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57256" cy="1008112"/>
          </a:xfrm>
        </p:spPr>
        <p:txBody>
          <a:bodyPr>
            <a:normAutofit/>
          </a:bodyPr>
          <a:lstStyle/>
          <a:p>
            <a:r>
              <a:rPr lang="ru-RU" b="1" dirty="0" smtClean="0"/>
              <a:t>Российское </a:t>
            </a:r>
            <a:r>
              <a:rPr lang="ru-RU" b="1" dirty="0"/>
              <a:t>образование в международном контексте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568952" cy="5733256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Т</a:t>
            </a:r>
            <a:r>
              <a:rPr lang="ru-RU" dirty="0"/>
              <a:t>есты PISA (</a:t>
            </a:r>
            <a:r>
              <a:rPr lang="ru-RU" dirty="0" err="1"/>
              <a:t>Programme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International </a:t>
            </a:r>
            <a:r>
              <a:rPr lang="ru-RU" dirty="0" err="1"/>
              <a:t>Student</a:t>
            </a:r>
            <a:r>
              <a:rPr lang="ru-RU" dirty="0"/>
              <a:t> </a:t>
            </a:r>
            <a:r>
              <a:rPr lang="ru-RU" dirty="0" err="1"/>
              <a:t>Assessment</a:t>
            </a:r>
            <a:r>
              <a:rPr lang="ru-RU" dirty="0"/>
              <a:t>) демонстрируют низкий  уровень обучения в российской школе.  Главными причинами, по мнению </a:t>
            </a:r>
            <a:r>
              <a:rPr lang="ru-RU" dirty="0" smtClean="0"/>
              <a:t>авторов </a:t>
            </a:r>
            <a:r>
              <a:rPr lang="ru-RU" dirty="0"/>
              <a:t>исследования,  </a:t>
            </a:r>
            <a:r>
              <a:rPr lang="ru-RU" dirty="0" smtClean="0"/>
              <a:t>являются:</a:t>
            </a:r>
          </a:p>
          <a:p>
            <a:pPr lvl="0"/>
            <a:r>
              <a:rPr lang="ru-RU" sz="2000" dirty="0"/>
              <a:t>отечественное образование основано на передаче готовых знаний, и не развивает разнообразные </a:t>
            </a:r>
            <a:r>
              <a:rPr lang="ru-RU" sz="2000" dirty="0" err="1"/>
              <a:t>общеучебные</a:t>
            </a:r>
            <a:r>
              <a:rPr lang="ru-RU" sz="2000" dirty="0"/>
              <a:t> умения, способы размышления, анализа,  коммуникаций и т.п.;</a:t>
            </a:r>
          </a:p>
          <a:p>
            <a:pPr lvl="0"/>
            <a:r>
              <a:rPr lang="ru-RU" sz="2000" dirty="0"/>
              <a:t>недостаточна  самостоятельность учащихся в процессе  получения </a:t>
            </a:r>
            <a:r>
              <a:rPr lang="ru-RU" sz="2000" dirty="0" smtClean="0"/>
              <a:t>знаний; </a:t>
            </a:r>
            <a:endParaRPr lang="ru-RU" sz="2000" dirty="0"/>
          </a:p>
          <a:p>
            <a:pPr lvl="0"/>
            <a:r>
              <a:rPr lang="ru-RU" sz="2000" dirty="0"/>
              <a:t>у школьников отсутствует право на ошибку </a:t>
            </a:r>
            <a:r>
              <a:rPr lang="ru-RU" sz="2000" dirty="0" smtClean="0"/>
              <a:t>(синдром «выученной беспомощности);</a:t>
            </a:r>
            <a:endParaRPr lang="ru-RU" sz="2000" dirty="0"/>
          </a:p>
          <a:p>
            <a:pPr lvl="0"/>
            <a:r>
              <a:rPr lang="ru-RU" sz="2000" dirty="0"/>
              <a:t>российское образование не ориентировано на мотивированных детей, и они теряют интерес к </a:t>
            </a:r>
            <a:r>
              <a:rPr lang="ru-RU" sz="2000" dirty="0" smtClean="0"/>
              <a:t>обучению; </a:t>
            </a:r>
          </a:p>
          <a:p>
            <a:pPr marL="0" lvl="0" indent="0">
              <a:buNone/>
            </a:pPr>
            <a:r>
              <a:rPr lang="ru-RU" dirty="0" smtClean="0"/>
              <a:t>Необходимо обратить повышенное внимание на высокомотивированных детей. Это весьма значительный резерв нашего образования.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196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107504" y="202630"/>
            <a:ext cx="8640960" cy="922114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altLang="ru-RU" sz="2800" cap="none" dirty="0" smtClean="0"/>
              <a:t>Задачи Московского мониторинга  одаренности</a:t>
            </a:r>
          </a:p>
        </p:txBody>
      </p:sp>
      <p:sp>
        <p:nvSpPr>
          <p:cNvPr id="48131" name="Содержимое 2"/>
          <p:cNvSpPr>
            <a:spLocks noGrp="1"/>
          </p:cNvSpPr>
          <p:nvPr>
            <p:ph idx="4294967295"/>
          </p:nvPr>
        </p:nvSpPr>
        <p:spPr>
          <a:xfrm>
            <a:off x="468312" y="1401763"/>
            <a:ext cx="7992119" cy="542131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dirty="0" smtClean="0"/>
              <a:t>Основные задачи работы: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/>
              <a:t>1.Определить конкретное количество детей с актуальной и потенциальной одаренностью (одаренных и высокомотивированных  </a:t>
            </a:r>
            <a:r>
              <a:rPr lang="ru-RU" altLang="ru-RU" dirty="0"/>
              <a:t>детей) в массовой </a:t>
            </a:r>
            <a:r>
              <a:rPr lang="ru-RU" altLang="ru-RU" dirty="0" smtClean="0"/>
              <a:t>школе.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/>
              <a:t> 2.Определить, какую часть  одаренных детей можно  выявить на основе их  учебных и внеучебных достижений (уровня успеваемости и результатов  интеллектуальных состязаний).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/>
              <a:t>3.Определить число детей  с разным типов одаренности с помощью сертифицированного инструментария.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/>
              <a:t>4. Определить уровень подготовленности школьных учителей к работе  с  одаренными  и высокомотивированными  детьми.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ru-RU" alt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285720" y="0"/>
            <a:ext cx="8640960" cy="11430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sz="2800" cap="none" dirty="0" smtClean="0"/>
              <a:t>Инструментарий мониторинга</a:t>
            </a:r>
          </a:p>
        </p:txBody>
      </p:sp>
      <p:sp>
        <p:nvSpPr>
          <p:cNvPr id="4" name="Объект 2"/>
          <p:cNvSpPr>
            <a:spLocks noGrp="1"/>
          </p:cNvSpPr>
          <p:nvPr>
            <p:ph sz="quarter" idx="1"/>
          </p:nvPr>
        </p:nvSpPr>
        <p:spPr>
          <a:xfrm>
            <a:off x="0" y="1428736"/>
            <a:ext cx="9143999" cy="5024452"/>
          </a:xfrm>
        </p:spPr>
        <p:txBody>
          <a:bodyPr/>
          <a:lstStyle/>
          <a:p>
            <a:pPr>
              <a:defRPr/>
            </a:pPr>
            <a:r>
              <a:rPr lang="ru-RU" altLang="ru-RU" b="1" dirty="0" smtClean="0"/>
              <a:t>Тесты</a:t>
            </a:r>
            <a:r>
              <a:rPr lang="ru-RU" altLang="ru-RU" dirty="0" smtClean="0"/>
              <a:t> способностей:</a:t>
            </a:r>
          </a:p>
          <a:p>
            <a:pPr marL="0" indent="0">
              <a:buNone/>
              <a:defRPr/>
            </a:pPr>
            <a:r>
              <a:rPr lang="ru-RU" altLang="ru-RU" dirty="0" smtClean="0"/>
              <a:t>- «Стандартные прогрессивные матрицы Равена», разработанные Дж. Равеном (Эдинбург, Шотландия)</a:t>
            </a:r>
          </a:p>
          <a:p>
            <a:pPr marL="0" indent="0">
              <a:buNone/>
              <a:defRPr/>
            </a:pPr>
            <a:r>
              <a:rPr lang="ru-RU" altLang="ru-RU" dirty="0" smtClean="0"/>
              <a:t>- Методика комплексной оценки одаренности «Аврора» (Йельский университет, США/ МГППУ, Москва).</a:t>
            </a:r>
          </a:p>
          <a:p>
            <a:pPr>
              <a:defRPr/>
            </a:pPr>
            <a:r>
              <a:rPr lang="ru-RU" altLang="ru-RU" b="1" dirty="0" smtClean="0"/>
              <a:t>Опросники</a:t>
            </a:r>
            <a:r>
              <a:rPr lang="ru-RU" altLang="ru-RU" dirty="0" smtClean="0"/>
              <a:t> для определения мотивации саморазвития у школьников   (МГППУ, Москва)</a:t>
            </a:r>
          </a:p>
          <a:p>
            <a:pPr>
              <a:defRPr/>
            </a:pPr>
            <a:r>
              <a:rPr lang="ru-RU" altLang="ru-RU" b="1" dirty="0" smtClean="0"/>
              <a:t>Карты</a:t>
            </a:r>
            <a:r>
              <a:rPr lang="ru-RU" altLang="ru-RU" dirty="0" smtClean="0"/>
              <a:t> учебных и внеучебных достижений школьников (МГППУ, Москва)</a:t>
            </a:r>
          </a:p>
          <a:p>
            <a:pPr>
              <a:defRPr/>
            </a:pPr>
            <a:r>
              <a:rPr lang="ru-RU" altLang="ru-RU" b="1" dirty="0" smtClean="0"/>
              <a:t>Структурированное интервью  </a:t>
            </a:r>
            <a:r>
              <a:rPr lang="ru-RU" altLang="ru-RU" dirty="0" smtClean="0"/>
              <a:t>для определения подготовленности учителей  к  выявлению одаренных детей (МГППУ, Москва).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46375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107504" y="152400"/>
            <a:ext cx="8733656" cy="1188368"/>
          </a:xfrm>
          <a:solidFill>
            <a:schemeClr val="tx2">
              <a:lumMod val="40000"/>
              <a:lumOff val="60000"/>
            </a:schemeClr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r>
              <a:rPr lang="ru-RU" sz="2600" cap="none" dirty="0"/>
              <a:t> </a:t>
            </a:r>
            <a:r>
              <a:rPr lang="ru-RU" sz="2600" cap="none" dirty="0" smtClean="0"/>
              <a:t>Тесты способностей</a:t>
            </a:r>
            <a:br>
              <a:rPr lang="ru-RU" sz="2600" cap="none" dirty="0" smtClean="0"/>
            </a:br>
            <a:r>
              <a:rPr lang="ru-RU" sz="2600" cap="none" dirty="0" smtClean="0"/>
              <a:t> Стандартные прогрессивные матрицы + Дж.Равена</a:t>
            </a:r>
            <a:endParaRPr lang="ru-RU" sz="2600" cap="none" dirty="0"/>
          </a:p>
        </p:txBody>
      </p:sp>
      <p:sp>
        <p:nvSpPr>
          <p:cNvPr id="26627" name="Содержимое 2"/>
          <p:cNvSpPr>
            <a:spLocks noGrp="1"/>
          </p:cNvSpPr>
          <p:nvPr>
            <p:ph idx="4294967295"/>
          </p:nvPr>
        </p:nvSpPr>
        <p:spPr>
          <a:xfrm>
            <a:off x="4644008" y="1484784"/>
            <a:ext cx="4248720" cy="5184576"/>
          </a:xfrm>
        </p:spPr>
        <p:txBody>
          <a:bodyPr/>
          <a:lstStyle/>
          <a:p>
            <a:endParaRPr lang="ru-RU" sz="2000" dirty="0" smtClean="0"/>
          </a:p>
          <a:p>
            <a:r>
              <a:rPr lang="ru-RU" sz="2000" dirty="0" smtClean="0"/>
              <a:t>Тест общего интеллекта с усиленной  различительной мощностью по отношению к  одаренным испытуемым</a:t>
            </a:r>
          </a:p>
          <a:p>
            <a:r>
              <a:rPr lang="ru-RU" sz="2000" dirty="0" smtClean="0"/>
              <a:t>Возрастные ограничения: от 5 лет, верхняя возрастная граница отсутствует</a:t>
            </a:r>
          </a:p>
          <a:p>
            <a:r>
              <a:rPr lang="ru-RU" sz="2000" dirty="0" smtClean="0"/>
              <a:t>Используется </a:t>
            </a:r>
            <a:r>
              <a:rPr lang="ru-RU" sz="2000" dirty="0"/>
              <a:t>в рамках правового соглашения МГППУ с фирмой «Когито- центр», являющейся представительницей Центра Равена в России</a:t>
            </a:r>
          </a:p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60 задач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8455"/>
            <a:ext cx="3794720" cy="3952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19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260351"/>
            <a:ext cx="8676133" cy="936401"/>
          </a:xfr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/>
          </a:bodyPr>
          <a:lstStyle/>
          <a:p>
            <a:r>
              <a:rPr lang="ru-RU" sz="2600" dirty="0" smtClean="0"/>
              <a:t>Тесты способностей (2):</a:t>
            </a:r>
            <a:br>
              <a:rPr lang="ru-RU" sz="2600" dirty="0" smtClean="0"/>
            </a:br>
            <a:r>
              <a:rPr lang="ru-RU" sz="2600" dirty="0" smtClean="0"/>
              <a:t>Методика </a:t>
            </a:r>
            <a:r>
              <a:rPr lang="ru-RU" sz="2600" dirty="0"/>
              <a:t>комплексной оценки одаренности</a:t>
            </a:r>
            <a:r>
              <a:rPr lang="en-US" sz="2600" dirty="0"/>
              <a:t> </a:t>
            </a:r>
            <a:r>
              <a:rPr lang="en-US" sz="2600" dirty="0" err="1"/>
              <a:t>Аврора</a:t>
            </a:r>
            <a:endParaRPr lang="en-US" sz="2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86182" y="1857364"/>
            <a:ext cx="492922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3888" indent="-273050">
              <a:spcBef>
                <a:spcPts val="600"/>
              </a:spcBef>
              <a:buClr>
                <a:srgbClr val="4F81BD"/>
              </a:buClr>
              <a:buSzPct val="70000"/>
              <a:buFont typeface="Wingdings" pitchFamily="2" charset="2"/>
              <a:buChar char=""/>
              <a:defRPr/>
            </a:pPr>
            <a:r>
              <a:rPr lang="ru-RU" sz="2000" dirty="0" smtClean="0">
                <a:solidFill>
                  <a:prstClr val="black"/>
                </a:solidFill>
                <a:latin typeface="Century Schoolbook"/>
              </a:rPr>
              <a:t>Применяется в рамках соглашения между МГППУ и Йельским университетом (США)</a:t>
            </a:r>
          </a:p>
          <a:p>
            <a:pPr marL="623888" indent="-273050">
              <a:spcBef>
                <a:spcPts val="600"/>
              </a:spcBef>
              <a:buClr>
                <a:srgbClr val="4F81BD"/>
              </a:buClr>
              <a:buSzPct val="70000"/>
              <a:buFont typeface="Wingdings" pitchFamily="2" charset="2"/>
              <a:buChar char=""/>
              <a:defRPr/>
            </a:pPr>
            <a:r>
              <a:rPr lang="ru-RU" sz="2000" dirty="0" smtClean="0">
                <a:solidFill>
                  <a:prstClr val="black"/>
                </a:solidFill>
                <a:latin typeface="Century Schoolbook"/>
              </a:rPr>
              <a:t>Измеряет три вида одаренности: интеллектуальную (аналитическую), творческую и социально-практическую</a:t>
            </a:r>
          </a:p>
          <a:p>
            <a:pPr marL="623888" indent="-273050">
              <a:spcBef>
                <a:spcPts val="600"/>
              </a:spcBef>
              <a:buClr>
                <a:srgbClr val="4F81BD"/>
              </a:buClr>
              <a:buSzPct val="70000"/>
              <a:buFont typeface="Wingdings" pitchFamily="2" charset="2"/>
              <a:buChar char=""/>
              <a:defRPr/>
            </a:pPr>
            <a:r>
              <a:rPr lang="ru-RU" sz="2000" dirty="0" smtClean="0">
                <a:solidFill>
                  <a:prstClr val="black"/>
                </a:solidFill>
                <a:latin typeface="+mn-lt"/>
              </a:rPr>
              <a:t>Возраст </a:t>
            </a:r>
            <a:r>
              <a:rPr lang="ru-RU" sz="2000" dirty="0">
                <a:solidFill>
                  <a:prstClr val="black"/>
                </a:solidFill>
                <a:latin typeface="+mn-lt"/>
              </a:rPr>
              <a:t>9-13 лет</a:t>
            </a:r>
          </a:p>
          <a:p>
            <a:pPr marL="623888" indent="-273050">
              <a:spcBef>
                <a:spcPts val="600"/>
              </a:spcBef>
              <a:buClr>
                <a:srgbClr val="4F81BD"/>
              </a:buClr>
              <a:buSzPct val="70000"/>
              <a:buFont typeface="Wingdings" pitchFamily="2" charset="2"/>
              <a:buChar char=""/>
              <a:defRPr/>
            </a:pPr>
            <a:r>
              <a:rPr lang="ru-RU" sz="2000" dirty="0">
                <a:solidFill>
                  <a:prstClr val="black"/>
                </a:solidFill>
                <a:latin typeface="Century Schoolbook"/>
              </a:rPr>
              <a:t>Тестирование групповое</a:t>
            </a:r>
          </a:p>
          <a:p>
            <a:pPr marL="623888" indent="-273050">
              <a:spcBef>
                <a:spcPts val="600"/>
              </a:spcBef>
              <a:buClr>
                <a:srgbClr val="4F81BD"/>
              </a:buClr>
              <a:buSzPct val="70000"/>
              <a:buFont typeface="Wingdings" pitchFamily="2" charset="2"/>
              <a:buChar char=""/>
              <a:defRPr/>
            </a:pPr>
            <a:r>
              <a:rPr lang="en-US" sz="2000" dirty="0" err="1" smtClean="0">
                <a:solidFill>
                  <a:prstClr val="black"/>
                </a:solidFill>
                <a:latin typeface="Century Schoolbook"/>
              </a:rPr>
              <a:t>Индивидуальный</a:t>
            </a:r>
            <a:r>
              <a:rPr lang="en-US" sz="2000" dirty="0" smtClean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Schoolbook"/>
              </a:rPr>
              <a:t>профиль</a:t>
            </a:r>
            <a:r>
              <a:rPr lang="en-US" sz="20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Schoolbook"/>
                <a:sym typeface="Gill Sans Light" charset="0"/>
              </a:rPr>
              <a:t>слабых</a:t>
            </a:r>
            <a:r>
              <a:rPr lang="en-US" sz="2000" dirty="0">
                <a:solidFill>
                  <a:prstClr val="black"/>
                </a:solidFill>
                <a:latin typeface="Century Schoolbook"/>
              </a:rPr>
              <a:t> и </a:t>
            </a:r>
            <a:r>
              <a:rPr lang="en-US" sz="2000" b="1" dirty="0" err="1">
                <a:solidFill>
                  <a:prstClr val="black"/>
                </a:solidFill>
                <a:latin typeface="Century Schoolbook"/>
              </a:rPr>
              <a:t>сильных</a:t>
            </a:r>
            <a:r>
              <a:rPr lang="en-US" sz="20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Schoolbook"/>
              </a:rPr>
              <a:t>сторон</a:t>
            </a:r>
            <a:r>
              <a:rPr lang="en-US" sz="20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Schoolbook"/>
              </a:rPr>
              <a:t>ученика</a:t>
            </a:r>
            <a:endParaRPr lang="ru-RU" sz="2000" dirty="0">
              <a:solidFill>
                <a:prstClr val="black"/>
              </a:solidFill>
              <a:latin typeface="+mn-lt"/>
            </a:endParaRPr>
          </a:p>
        </p:txBody>
      </p:sp>
      <p:pic>
        <p:nvPicPr>
          <p:cNvPr id="4" name="Picture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019112">
            <a:off x="732516" y="1985519"/>
            <a:ext cx="2121489" cy="3764275"/>
          </a:xfrm>
          <a:prstGeom prst="rect">
            <a:avLst/>
          </a:prstGeom>
          <a:noFill/>
          <a:ln>
            <a:noFill/>
          </a:ln>
          <a:effectLst>
            <a:outerShdw blurRad="127000" dist="76199" dir="2700000" algn="ctr" rotWithShape="0">
              <a:schemeClr val="bg2">
                <a:alpha val="75000"/>
              </a:scheme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96825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 bwMode="auto">
          <a:xfrm>
            <a:off x="214282" y="285728"/>
            <a:ext cx="8640960" cy="7778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z="2800" dirty="0"/>
              <a:t>Выборка </a:t>
            </a:r>
            <a:r>
              <a:rPr lang="ru-RU" sz="2800" dirty="0" smtClean="0"/>
              <a:t>испытуемых:</a:t>
            </a:r>
            <a:endParaRPr lang="ru-RU" sz="2800" cap="none" dirty="0" smtClean="0"/>
          </a:p>
        </p:txBody>
      </p:sp>
      <p:sp>
        <p:nvSpPr>
          <p:cNvPr id="50179" name="Объект 2"/>
          <p:cNvSpPr>
            <a:spLocks noGrp="1"/>
          </p:cNvSpPr>
          <p:nvPr>
            <p:ph sz="quarter" idx="1"/>
          </p:nvPr>
        </p:nvSpPr>
        <p:spPr>
          <a:xfrm>
            <a:off x="538931" y="1917626"/>
            <a:ext cx="8137525" cy="3743622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altLang="ru-RU" sz="2800" b="1" dirty="0" smtClean="0"/>
              <a:t>Выборка  массовых  школ </a:t>
            </a:r>
            <a:r>
              <a:rPr lang="ru-RU" altLang="ru-RU" sz="2800" dirty="0" smtClean="0"/>
              <a:t>–  60 школ. </a:t>
            </a:r>
          </a:p>
          <a:p>
            <a:pPr marL="0" indent="0">
              <a:buFont typeface="Wingdings" pitchFamily="2" charset="2"/>
              <a:buNone/>
            </a:pPr>
            <a:r>
              <a:rPr lang="ru-RU" altLang="ru-RU" sz="2800" b="1" dirty="0" smtClean="0"/>
              <a:t>Выборка специализированных школ  </a:t>
            </a:r>
            <a:r>
              <a:rPr lang="ru-RU" altLang="ru-RU" sz="2800" dirty="0" smtClean="0"/>
              <a:t>- 3 школы. </a:t>
            </a:r>
          </a:p>
          <a:p>
            <a:pPr marL="0" indent="0">
              <a:buFont typeface="Wingdings" pitchFamily="2" charset="2"/>
              <a:buNone/>
            </a:pPr>
            <a:r>
              <a:rPr lang="ru-RU" altLang="ru-RU" sz="2800" b="1" dirty="0" smtClean="0"/>
              <a:t>Классы</a:t>
            </a:r>
            <a:r>
              <a:rPr lang="ru-RU" altLang="ru-RU" sz="2800" dirty="0" smtClean="0"/>
              <a:t>:  учащиеся          3-10 классы</a:t>
            </a:r>
          </a:p>
          <a:p>
            <a:pPr marL="0" indent="0">
              <a:buFont typeface="Wingdings" pitchFamily="2" charset="2"/>
              <a:buNone/>
            </a:pPr>
            <a:r>
              <a:rPr lang="ru-RU" altLang="ru-RU" sz="2800" b="1" dirty="0" smtClean="0"/>
              <a:t>Обследовано -                 </a:t>
            </a:r>
            <a:r>
              <a:rPr lang="ru-RU" altLang="ru-RU" sz="2800" dirty="0" smtClean="0"/>
              <a:t>7305 школьников,:</a:t>
            </a:r>
          </a:p>
          <a:p>
            <a:pPr marL="0" indent="0">
              <a:buFont typeface="Wingdings" pitchFamily="2" charset="2"/>
              <a:buNone/>
            </a:pPr>
            <a:r>
              <a:rPr lang="ru-RU" altLang="ru-RU" sz="2800" b="1" dirty="0" smtClean="0"/>
              <a:t>Опрошено учителей </a:t>
            </a:r>
            <a:r>
              <a:rPr lang="ru-RU" altLang="ru-RU" sz="2800" dirty="0" smtClean="0"/>
              <a:t>–     97 человек </a:t>
            </a:r>
          </a:p>
          <a:p>
            <a:pPr marL="0" indent="0">
              <a:buFont typeface="Wingdings" pitchFamily="2" charset="2"/>
              <a:buNone/>
            </a:pPr>
            <a:endParaRPr lang="ru-RU" altLang="ru-RU" sz="28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79DFBB4-6274-4BF8-B317-E9068E04E1E4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Выборка испытуемых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dirty="0" smtClean="0"/>
              <a:t>В мониторинге участвовало две выборки школьников:</a:t>
            </a:r>
          </a:p>
          <a:p>
            <a:pPr marL="0" indent="0">
              <a:buNone/>
            </a:pPr>
            <a:r>
              <a:rPr lang="ru-RU" sz="2000" b="1" dirty="0" smtClean="0"/>
              <a:t>Выборка 24 школ (6-10 классы,  2128  чел)</a:t>
            </a:r>
            <a:r>
              <a:rPr lang="ru-RU" sz="2000" dirty="0" smtClean="0"/>
              <a:t>: </a:t>
            </a:r>
          </a:p>
          <a:p>
            <a:r>
              <a:rPr lang="ru-RU" sz="2000" dirty="0" smtClean="0"/>
              <a:t>интеллектуальный тест Равена;</a:t>
            </a:r>
          </a:p>
          <a:p>
            <a:r>
              <a:rPr lang="ru-RU" sz="2000" dirty="0" smtClean="0"/>
              <a:t>методики выявления  мотивированных детей;</a:t>
            </a:r>
          </a:p>
          <a:p>
            <a:r>
              <a:rPr lang="ru-RU" sz="2000" dirty="0"/>
              <a:t>в</a:t>
            </a:r>
            <a:r>
              <a:rPr lang="ru-RU" sz="2000" dirty="0" smtClean="0"/>
              <a:t>ыявление учебных (успеваемость) и внеучебных достижений (интеллектуальные состязания);</a:t>
            </a:r>
          </a:p>
          <a:p>
            <a:r>
              <a:rPr lang="ru-RU" sz="2000" dirty="0" smtClean="0"/>
              <a:t>анкетирование учителей; </a:t>
            </a:r>
          </a:p>
          <a:p>
            <a:pPr marL="0" indent="0">
              <a:buNone/>
            </a:pPr>
            <a:r>
              <a:rPr lang="ru-RU" sz="2000" b="1" dirty="0" smtClean="0"/>
              <a:t>Выборка 60 школ (3-7 классы, 5343 чел.) </a:t>
            </a:r>
          </a:p>
          <a:p>
            <a:r>
              <a:rPr lang="ru-RU" sz="2000" dirty="0" smtClean="0"/>
              <a:t>Интеллектуальный тест Аврора</a:t>
            </a:r>
          </a:p>
          <a:p>
            <a:r>
              <a:rPr lang="ru-RU" sz="2000" dirty="0" smtClean="0"/>
              <a:t>Выявление учебных </a:t>
            </a:r>
            <a:r>
              <a:rPr lang="ru-RU" sz="2000" dirty="0"/>
              <a:t>д</a:t>
            </a:r>
            <a:r>
              <a:rPr lang="ru-RU" sz="2000" dirty="0" smtClean="0"/>
              <a:t>остижений (успеваемость).</a:t>
            </a:r>
          </a:p>
          <a:p>
            <a:endParaRPr lang="ru-RU" sz="2000" dirty="0" smtClean="0"/>
          </a:p>
          <a:p>
            <a:pPr marL="0" indent="0">
              <a:buNone/>
            </a:pPr>
            <a:r>
              <a:rPr lang="ru-RU" sz="2000" b="1" dirty="0" smtClean="0"/>
              <a:t>Выборки пересекались в 6-7 классах</a:t>
            </a:r>
            <a:endParaRPr lang="ru-RU" sz="20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449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13</a:t>
            </a:fld>
            <a:endParaRPr lang="ru-RU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1301204"/>
              </p:ext>
            </p:extLst>
          </p:nvPr>
        </p:nvGraphicFramePr>
        <p:xfrm>
          <a:off x="571472" y="1142984"/>
          <a:ext cx="7344815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0" y="183480"/>
            <a:ext cx="9144000" cy="1085280"/>
          </a:xfr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 fontScale="90000"/>
          </a:bodyPr>
          <a:lstStyle/>
          <a:p>
            <a:pPr algn="ctr"/>
            <a:r>
              <a:rPr lang="ru-RU" sz="2600" cap="small" dirty="0" smtClean="0">
                <a:solidFill>
                  <a:schemeClr val="bg1"/>
                </a:solidFill>
              </a:rPr>
              <a:t/>
            </a:r>
            <a:br>
              <a:rPr lang="ru-RU" sz="2600" cap="small" dirty="0" smtClean="0">
                <a:solidFill>
                  <a:schemeClr val="bg1"/>
                </a:solidFill>
              </a:rPr>
            </a:br>
            <a:r>
              <a:rPr lang="ru-RU" sz="2600" cap="small" dirty="0" smtClean="0">
                <a:solidFill>
                  <a:schemeClr val="bg1"/>
                </a:solidFill>
              </a:rPr>
              <a:t>Результаты</a:t>
            </a:r>
            <a:r>
              <a:rPr lang="ru-RU" sz="2600" cap="small" dirty="0">
                <a:solidFill>
                  <a:schemeClr val="bg1"/>
                </a:solidFill>
              </a:rPr>
              <a:t/>
            </a:r>
            <a:br>
              <a:rPr lang="ru-RU" sz="2600" cap="small" dirty="0">
                <a:solidFill>
                  <a:schemeClr val="bg1"/>
                </a:solidFill>
              </a:rPr>
            </a:br>
            <a:r>
              <a:rPr lang="ru-RU" sz="2600" cap="small" dirty="0" smtClean="0">
                <a:solidFill>
                  <a:schemeClr val="bg1"/>
                </a:solidFill>
              </a:rPr>
              <a:t>Количество одаренных детей в массовых </a:t>
            </a:r>
            <a:r>
              <a:rPr lang="ru-RU" sz="2600" cap="small" dirty="0" smtClean="0">
                <a:solidFill>
                  <a:schemeClr val="bg1"/>
                </a:solidFill>
              </a:rPr>
              <a:t>школах</a:t>
            </a:r>
            <a:br>
              <a:rPr lang="ru-RU" sz="2600" cap="small" dirty="0" smtClean="0">
                <a:solidFill>
                  <a:schemeClr val="bg1"/>
                </a:solidFill>
              </a:rPr>
            </a:br>
            <a:r>
              <a:rPr lang="ru-RU" sz="2600" cap="small" dirty="0" smtClean="0">
                <a:solidFill>
                  <a:schemeClr val="bg1"/>
                </a:solidFill>
              </a:rPr>
              <a:t>(</a:t>
            </a:r>
            <a:r>
              <a:rPr lang="ru-RU" sz="2600" dirty="0" smtClean="0"/>
              <a:t>для 60 школ, 7305 чел., тест Равена и тест «Аврора»)</a:t>
            </a:r>
            <a:endParaRPr lang="ru-RU" sz="2600" cap="sm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38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4941602"/>
              </p:ext>
            </p:extLst>
          </p:nvPr>
        </p:nvGraphicFramePr>
        <p:xfrm>
          <a:off x="0" y="1428736"/>
          <a:ext cx="8946339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-36512" y="183480"/>
            <a:ext cx="9180512" cy="941264"/>
          </a:xfr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 fontScale="90000"/>
          </a:bodyPr>
          <a:lstStyle/>
          <a:p>
            <a:r>
              <a:rPr lang="ru-RU" sz="2600" cap="small" dirty="0" smtClean="0">
                <a:solidFill>
                  <a:schemeClr val="bg1"/>
                </a:solidFill>
              </a:rPr>
              <a:t>Результаты</a:t>
            </a:r>
            <a:r>
              <a:rPr lang="ru-RU" sz="2600" cap="small" dirty="0">
                <a:solidFill>
                  <a:schemeClr val="bg1"/>
                </a:solidFill>
              </a:rPr>
              <a:t/>
            </a:r>
            <a:br>
              <a:rPr lang="ru-RU" sz="2600" cap="small" dirty="0">
                <a:solidFill>
                  <a:schemeClr val="bg1"/>
                </a:solidFill>
              </a:rPr>
            </a:br>
            <a:r>
              <a:rPr lang="ru-RU" sz="2600" cap="small" dirty="0" smtClean="0">
                <a:solidFill>
                  <a:schemeClr val="bg1"/>
                </a:solidFill>
              </a:rPr>
              <a:t>Количество победителей и призеров олимпиад среди одаренных </a:t>
            </a:r>
            <a:r>
              <a:rPr lang="ru-RU" sz="2600" cap="small" dirty="0" smtClean="0">
                <a:solidFill>
                  <a:schemeClr val="bg1"/>
                </a:solidFill>
              </a:rPr>
              <a:t>детей</a:t>
            </a:r>
            <a:br>
              <a:rPr lang="ru-RU" sz="2600" cap="small" dirty="0" smtClean="0">
                <a:solidFill>
                  <a:schemeClr val="bg1"/>
                </a:solidFill>
              </a:rPr>
            </a:br>
            <a:endParaRPr lang="ru-RU" sz="2600" cap="smal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0402772"/>
              </p:ext>
            </p:extLst>
          </p:nvPr>
        </p:nvGraphicFramePr>
        <p:xfrm>
          <a:off x="539552" y="1916832"/>
          <a:ext cx="8434909" cy="5072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-214378" y="0"/>
            <a:ext cx="9358378" cy="1285860"/>
          </a:xfr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 fontScale="90000"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Результаты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/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Количество </a:t>
            </a:r>
            <a:r>
              <a:rPr lang="ru-RU" sz="2800" dirty="0" smtClean="0">
                <a:solidFill>
                  <a:schemeClr val="bg1"/>
                </a:solidFill>
              </a:rPr>
              <a:t>победителей и призеров олимпиад среди высокомотивированных </a:t>
            </a:r>
            <a:r>
              <a:rPr lang="ru-RU" sz="2800" dirty="0" smtClean="0">
                <a:solidFill>
                  <a:schemeClr val="bg1"/>
                </a:solidFill>
              </a:rPr>
              <a:t>учащихся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(</a:t>
            </a:r>
            <a:r>
              <a:rPr lang="ru-RU" sz="2800" dirty="0" smtClean="0">
                <a:solidFill>
                  <a:schemeClr val="bg1"/>
                </a:solidFill>
              </a:rPr>
              <a:t>для 24 школ)</a:t>
            </a:r>
            <a:endParaRPr lang="ru-RU" sz="2600" cap="smal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16</a:t>
            </a:fld>
            <a:endParaRPr lang="ru-RU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7943494"/>
              </p:ext>
            </p:extLst>
          </p:nvPr>
        </p:nvGraphicFramePr>
        <p:xfrm>
          <a:off x="500034" y="857232"/>
          <a:ext cx="7643866" cy="6261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214378" y="0"/>
            <a:ext cx="9358378" cy="1285860"/>
          </a:xfrm>
          <a:solidFill>
            <a:schemeClr val="tx2">
              <a:lumMod val="40000"/>
              <a:lumOff val="60000"/>
            </a:schemeClr>
          </a:solidFill>
        </p:spPr>
        <p:txBody>
          <a:bodyPr vert="horz" anchor="b"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Результаты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Связь одаренности и </a:t>
            </a:r>
            <a:r>
              <a:rPr lang="ru-RU" sz="2800" dirty="0" smtClean="0">
                <a:solidFill>
                  <a:schemeClr val="bg1"/>
                </a:solidFill>
              </a:rPr>
              <a:t>успеваемости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/>
              <a:t>( для 24 школ)</a:t>
            </a:r>
            <a:endParaRPr lang="ru-RU" sz="2600" cap="sm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67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4C9A480-063C-4A6F-8EC8-29D7A30D244A}" type="slidenum">
              <a:rPr lang="ru-RU" smtClean="0">
                <a:solidFill>
                  <a:srgbClr val="4F81BD">
                    <a:lumMod val="75000"/>
                  </a:srgbClr>
                </a:solidFill>
              </a:rPr>
              <a:pPr>
                <a:defRPr/>
              </a:pPr>
              <a:t>17</a:t>
            </a:fld>
            <a:endParaRPr lang="ru-RU" dirty="0">
              <a:solidFill>
                <a:srgbClr val="4F81BD">
                  <a:lumMod val="75000"/>
                </a:srgbClr>
              </a:solidFill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7569176"/>
              </p:ext>
            </p:extLst>
          </p:nvPr>
        </p:nvGraphicFramePr>
        <p:xfrm>
          <a:off x="1142976" y="1428736"/>
          <a:ext cx="676875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7504" y="5877272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При учете разнообразия видов одаренности расширяется круг учащихся, к которым может быть проявлено особое внимание 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(826 человек против 264, </a:t>
            </a:r>
            <a:r>
              <a:rPr lang="en-US" dirty="0" smtClean="0">
                <a:solidFill>
                  <a:prstClr val="black"/>
                </a:solidFill>
              </a:rPr>
              <a:t>N=5289</a:t>
            </a:r>
            <a:r>
              <a:rPr lang="ru-RU" dirty="0" smtClean="0">
                <a:solidFill>
                  <a:prstClr val="black"/>
                </a:solidFill>
              </a:rPr>
              <a:t>)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40960" cy="1210146"/>
          </a:xfrm>
        </p:spPr>
        <p:txBody>
          <a:bodyPr>
            <a:noAutofit/>
          </a:bodyPr>
          <a:lstStyle/>
          <a:p>
            <a:pPr algn="ctr"/>
            <a:r>
              <a:rPr lang="ru-RU" sz="2600" dirty="0" smtClean="0"/>
              <a:t>Результаты</a:t>
            </a:r>
            <a:br>
              <a:rPr lang="ru-RU" sz="2600" dirty="0" smtClean="0"/>
            </a:br>
            <a:r>
              <a:rPr lang="ru-RU" sz="2600" dirty="0" smtClean="0"/>
              <a:t>Количество учащихся с разными видами </a:t>
            </a:r>
            <a:r>
              <a:rPr lang="ru-RU" sz="2600" dirty="0" smtClean="0"/>
              <a:t>одаренности</a:t>
            </a:r>
            <a:br>
              <a:rPr lang="ru-RU" sz="2600" dirty="0" smtClean="0"/>
            </a:br>
            <a:r>
              <a:rPr lang="ru-RU" sz="2600" dirty="0" smtClean="0"/>
              <a:t>(для 60 школ, тест «аврора»)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50679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18</a:t>
            </a:fld>
            <a:endParaRPr lang="ru-RU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7684227"/>
              </p:ext>
            </p:extLst>
          </p:nvPr>
        </p:nvGraphicFramePr>
        <p:xfrm>
          <a:off x="857224" y="1169368"/>
          <a:ext cx="7488832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40960" cy="1210146"/>
          </a:xfrm>
        </p:spPr>
        <p:txBody>
          <a:bodyPr>
            <a:noAutofit/>
          </a:bodyPr>
          <a:lstStyle/>
          <a:p>
            <a:pPr algn="ctr"/>
            <a:r>
              <a:rPr lang="ru-RU" sz="2600" dirty="0" smtClean="0"/>
              <a:t>Результаты</a:t>
            </a:r>
            <a:br>
              <a:rPr lang="ru-RU" sz="2600" dirty="0" smtClean="0"/>
            </a:br>
            <a:r>
              <a:rPr lang="ru-RU" sz="2600" dirty="0" smtClean="0"/>
              <a:t>Подготовленность учителей к выявлению одаренных и высокомотивированных </a:t>
            </a:r>
            <a:r>
              <a:rPr lang="ru-RU" sz="2600" dirty="0" smtClean="0"/>
              <a:t>детей</a:t>
            </a:r>
            <a:br>
              <a:rPr lang="ru-RU" sz="2600" dirty="0" smtClean="0"/>
            </a:br>
            <a:r>
              <a:rPr lang="ru-RU" sz="2600" dirty="0" smtClean="0"/>
              <a:t>( для 24 школ)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36400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640960" cy="63408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600" dirty="0" smtClean="0"/>
              <a:t>Выводы. </a:t>
            </a:r>
            <a:endParaRPr lang="ru-RU" sz="2600" dirty="0"/>
          </a:p>
        </p:txBody>
      </p:sp>
      <p:sp>
        <p:nvSpPr>
          <p:cNvPr id="59395" name="Объект 2"/>
          <p:cNvSpPr>
            <a:spLocks noGrp="1"/>
          </p:cNvSpPr>
          <p:nvPr>
            <p:ph sz="quarter" idx="1"/>
          </p:nvPr>
        </p:nvSpPr>
        <p:spPr>
          <a:xfrm>
            <a:off x="107504" y="980728"/>
            <a:ext cx="8136903" cy="5544615"/>
          </a:xfrm>
        </p:spPr>
        <p:txBody>
          <a:bodyPr/>
          <a:lstStyle/>
          <a:p>
            <a:r>
              <a:rPr lang="ru-RU" altLang="ru-RU" sz="2000" dirty="0" smtClean="0">
                <a:cs typeface="Times New Roman" pitchFamily="18" charset="0"/>
              </a:rPr>
              <a:t>Практически  в каждой школе есть одаренные и высокомотивированные дети. В среднем количество одаренных и высокомотивированных  школьников в массовых школах  составляет примерно по 5-6% (в общей сложности около 10-12 %). </a:t>
            </a:r>
          </a:p>
          <a:p>
            <a:r>
              <a:rPr lang="ru-RU" altLang="ru-RU" sz="2000" dirty="0" smtClean="0">
                <a:cs typeface="Times New Roman" pitchFamily="18" charset="0"/>
              </a:rPr>
              <a:t>Две трети одаренных учащихся не имеют высоких достижений в интеллектуальных соревнованиях, а  почти треть этих детей имеют низкую учебную успеваемость Таким образом, успехи на олимпиадах и в школьном обучении не могут служить единственным или даже основным способом выявления одаренности.</a:t>
            </a:r>
          </a:p>
          <a:p>
            <a:r>
              <a:rPr lang="ru-RU" altLang="ru-RU" sz="2000" dirty="0" smtClean="0">
                <a:cs typeface="Times New Roman" pitchFamily="18" charset="0"/>
              </a:rPr>
              <a:t>Выявление разных видов одаренности, в частности, интеллектуальной, творческой, социально- практической увеличивает выборку одаренных детей почти в 3 раза.</a:t>
            </a:r>
          </a:p>
          <a:p>
            <a:r>
              <a:rPr lang="ru-RU" altLang="ru-RU" sz="2000" dirty="0" smtClean="0">
                <a:cs typeface="Times New Roman" pitchFamily="18" charset="0"/>
              </a:rPr>
              <a:t>Только треть учителей может в достаточной  степени определять одаренных и мотивированных детей среди своих учеников. </a:t>
            </a:r>
            <a:endParaRPr lang="ru-RU" altLang="ru-RU" sz="20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5D72DFE-A4AE-40E6-89E5-D250134357DF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568952" cy="10081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/>
              <a:t/>
            </a:r>
            <a:br>
              <a:rPr lang="ru-RU" sz="2600" dirty="0"/>
            </a:b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/>
              <a:t/>
            </a:r>
            <a:br>
              <a:rPr lang="ru-RU" sz="2600" dirty="0"/>
            </a:br>
            <a:r>
              <a:rPr lang="ru-RU" sz="2200" dirty="0" smtClean="0"/>
              <a:t>Предложения к организации работы с одаренными детьми в массовых школах.</a:t>
            </a:r>
            <a:br>
              <a:rPr lang="ru-RU" sz="2200" dirty="0" smtClean="0"/>
            </a:br>
            <a:r>
              <a:rPr lang="ru-RU" sz="2200" dirty="0" smtClean="0"/>
              <a:t>Необходимость регулярного  мониторинга одаренности. </a:t>
            </a:r>
            <a:endParaRPr lang="ru-RU" sz="2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09E8F84-6B86-4796-BD18-2C36967FCCEE}" type="slidenum">
              <a:rPr lang="ru-RU" smtClean="0"/>
              <a:pPr>
                <a:defRPr/>
              </a:pPr>
              <a:t>20</a:t>
            </a:fld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424936" cy="4801617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altLang="ru-RU" dirty="0" smtClean="0"/>
              <a:t>С </a:t>
            </a:r>
            <a:r>
              <a:rPr lang="ru-RU" altLang="ru-RU" dirty="0"/>
              <a:t>целью создания для </a:t>
            </a:r>
            <a:r>
              <a:rPr lang="ru-RU" altLang="ru-RU" dirty="0" smtClean="0"/>
              <a:t>одаренных детей </a:t>
            </a:r>
            <a:r>
              <a:rPr lang="ru-RU" altLang="ru-RU" dirty="0"/>
              <a:t>благоприятных образовательных </a:t>
            </a:r>
            <a:r>
              <a:rPr lang="ru-RU" altLang="ru-RU" dirty="0" smtClean="0"/>
              <a:t>условий необходима организация системы регулярного выявления  одаренности в каждой московской школе </a:t>
            </a:r>
          </a:p>
          <a:p>
            <a:pPr marL="0" indent="0">
              <a:buNone/>
              <a:defRPr/>
            </a:pPr>
            <a:r>
              <a:rPr lang="ru-RU" altLang="ru-RU" dirty="0" smtClean="0"/>
              <a:t>К настоящему времени МГППУ имеет </a:t>
            </a:r>
            <a:r>
              <a:rPr lang="ru-RU" altLang="ru-RU" dirty="0"/>
              <a:t>сертифицированный </a:t>
            </a:r>
            <a:r>
              <a:rPr lang="ru-RU" altLang="ru-RU" dirty="0" smtClean="0"/>
              <a:t>компьютеризированный  </a:t>
            </a:r>
            <a:r>
              <a:rPr lang="ru-RU" altLang="ru-RU" dirty="0"/>
              <a:t>психологический </a:t>
            </a:r>
            <a:r>
              <a:rPr lang="ru-RU" altLang="ru-RU" dirty="0" smtClean="0"/>
              <a:t>инструментарий, позволяющий:</a:t>
            </a:r>
          </a:p>
          <a:p>
            <a:pPr>
              <a:defRPr/>
            </a:pPr>
            <a:r>
              <a:rPr lang="ru-RU" altLang="ru-RU" dirty="0" smtClean="0"/>
              <a:t>дистанционно проводить массовые обследования,</a:t>
            </a:r>
          </a:p>
          <a:p>
            <a:pPr>
              <a:defRPr/>
            </a:pPr>
            <a:r>
              <a:rPr lang="ru-RU" altLang="ru-RU" dirty="0" smtClean="0"/>
              <a:t> автоматически обрабатывать данные, </a:t>
            </a:r>
          </a:p>
          <a:p>
            <a:pPr>
              <a:defRPr/>
            </a:pPr>
            <a:r>
              <a:rPr lang="ru-RU" altLang="ru-RU" dirty="0" smtClean="0"/>
              <a:t>гарантировать защиту персональных данных учащихся.</a:t>
            </a:r>
          </a:p>
          <a:p>
            <a:pPr>
              <a:defRPr/>
            </a:pP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27168" cy="1417638"/>
          </a:xfrm>
        </p:spPr>
        <p:txBody>
          <a:bodyPr>
            <a:normAutofit fontScale="90000"/>
          </a:bodyPr>
          <a:lstStyle/>
          <a:p>
            <a:r>
              <a:rPr lang="ru-RU" sz="2200" dirty="0"/>
              <a:t>Предложения к организации работы с одаренными детьми в массовых </a:t>
            </a:r>
            <a:r>
              <a:rPr lang="ru-RU" sz="2200" dirty="0" smtClean="0"/>
              <a:t>школах</a:t>
            </a:r>
            <a:br>
              <a:rPr lang="ru-RU" sz="2200" dirty="0" smtClean="0"/>
            </a:br>
            <a:r>
              <a:rPr lang="ru-RU" sz="2200" b="1" dirty="0"/>
              <a:t>Разработка и апробация комплексной модели по выявлению и поддержке одаренных </a:t>
            </a:r>
            <a:r>
              <a:rPr lang="ru-RU" sz="2200" b="1" dirty="0" smtClean="0"/>
              <a:t>школьников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Необходима </a:t>
            </a:r>
            <a:r>
              <a:rPr lang="ru-RU" dirty="0"/>
              <a:t>р</a:t>
            </a:r>
            <a:r>
              <a:rPr lang="ru-RU" dirty="0" smtClean="0"/>
              <a:t>азработка </a:t>
            </a:r>
            <a:r>
              <a:rPr lang="ru-RU" dirty="0"/>
              <a:t>и апробация комплексной модели по выявлению и поддержке одаренных и высокомотивированных </a:t>
            </a:r>
            <a:r>
              <a:rPr lang="ru-RU" dirty="0" smtClean="0"/>
              <a:t>обучающихся, пригодная для широкого использования в массовых школах.</a:t>
            </a:r>
          </a:p>
          <a:p>
            <a:pPr marL="0" indent="0">
              <a:buNone/>
            </a:pPr>
            <a:r>
              <a:rPr lang="ru-RU" dirty="0" smtClean="0"/>
              <a:t>При этом необходимо использование  инновационных стратегий обучения детей, позволяющих в достаточной мере реализовать задачи создания </a:t>
            </a:r>
            <a:r>
              <a:rPr lang="ru-RU" dirty="0"/>
              <a:t>индивидуальных образовательных маршрутов для одаренных и </a:t>
            </a:r>
            <a:r>
              <a:rPr lang="ru-RU" dirty="0" smtClean="0"/>
              <a:t>высокомотивированных детей ( например, методы «смешанного обучения»)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04931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/>
              <a:t>Предложения к организации работы с одаренными детьми в массовых </a:t>
            </a:r>
            <a:r>
              <a:rPr lang="ru-RU" sz="2400" dirty="0" smtClean="0"/>
              <a:t>школах.</a:t>
            </a:r>
            <a:br>
              <a:rPr lang="ru-RU" sz="2400" dirty="0" smtClean="0"/>
            </a:br>
            <a:r>
              <a:rPr lang="ru-RU" sz="2400" dirty="0" smtClean="0"/>
              <a:t>Выявление разных типов ( видов) одаренности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Хотя работа с   интеллектуально одаренными детьми имеет  первостепенную важность, тем не менее необходимо выявлять и другие виды ( типы) одаренности. </a:t>
            </a:r>
            <a:r>
              <a:rPr lang="ru-RU" dirty="0"/>
              <a:t>Э</a:t>
            </a:r>
            <a:r>
              <a:rPr lang="ru-RU" dirty="0" smtClean="0"/>
              <a:t>то </a:t>
            </a:r>
            <a:r>
              <a:rPr lang="ru-RU" altLang="ru-RU" dirty="0" smtClean="0">
                <a:cs typeface="Times New Roman" pitchFamily="18" charset="0"/>
              </a:rPr>
              <a:t>позволит:</a:t>
            </a:r>
          </a:p>
          <a:p>
            <a:r>
              <a:rPr lang="ru-RU" altLang="ru-RU" dirty="0" smtClean="0">
                <a:cs typeface="Times New Roman" pitchFamily="18" charset="0"/>
              </a:rPr>
              <a:t>значительно </a:t>
            </a:r>
            <a:r>
              <a:rPr lang="ru-RU" altLang="ru-RU" dirty="0">
                <a:cs typeface="Times New Roman" pitchFamily="18" charset="0"/>
              </a:rPr>
              <a:t>расширить охват способных учащихся и оптимизировать образовательный процесс в связи с их потребностями и интересами.</a:t>
            </a:r>
          </a:p>
          <a:p>
            <a:r>
              <a:rPr lang="ru-RU" dirty="0"/>
              <a:t>э</a:t>
            </a:r>
            <a:r>
              <a:rPr lang="ru-RU" dirty="0" smtClean="0"/>
              <a:t>ффективным  образом реагировать на общественные запросы, касающиеся развития разных видов высоких способностей, прежде всего социальной одаренности  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3257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/>
              <a:t>Предложения к организации работы с одаренными детьми в массовых </a:t>
            </a:r>
            <a:r>
              <a:rPr lang="ru-RU" sz="2400" dirty="0" smtClean="0"/>
              <a:t>школах.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подготовка учителей к работе с одаренными детьми.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340768"/>
            <a:ext cx="8496944" cy="5133184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Необходимо,  чтобы большинство школьных учителей  прошли подготовку к работе с одаренными и высокомотивированными детьми.</a:t>
            </a:r>
          </a:p>
          <a:p>
            <a:pPr marL="0" indent="0">
              <a:buNone/>
            </a:pPr>
            <a:r>
              <a:rPr lang="ru-RU" sz="2800" dirty="0" smtClean="0"/>
              <a:t>В этом направлении в  МГППУ уже несколько лет осуществляется подготовка магистров по направлению  «Психология и педагогика образования одаренных детей».</a:t>
            </a:r>
          </a:p>
          <a:p>
            <a:pPr marL="0" indent="0">
              <a:buNone/>
            </a:pPr>
            <a:r>
              <a:rPr lang="ru-RU" sz="2800" dirty="0" smtClean="0"/>
              <a:t>Особое </a:t>
            </a:r>
            <a:r>
              <a:rPr lang="ru-RU" sz="2800" dirty="0"/>
              <a:t>значение в этом </a:t>
            </a:r>
            <a:r>
              <a:rPr lang="ru-RU" sz="2800" dirty="0" smtClean="0"/>
              <a:t>отношении имеет </a:t>
            </a:r>
            <a:r>
              <a:rPr lang="ru-RU" sz="2800" dirty="0"/>
              <a:t>организация стажировочных </a:t>
            </a:r>
            <a:r>
              <a:rPr lang="ru-RU" sz="2800" dirty="0" smtClean="0"/>
              <a:t>баз, где может </a:t>
            </a:r>
            <a:r>
              <a:rPr lang="ru-RU" sz="2800" dirty="0"/>
              <a:t>транслироваться </a:t>
            </a:r>
            <a:r>
              <a:rPr lang="ru-RU" sz="2800" dirty="0" smtClean="0"/>
              <a:t> успешный опыт работы с этим контингентом детей. </a:t>
            </a:r>
            <a:endParaRPr lang="ru-RU" sz="2800" dirty="0"/>
          </a:p>
          <a:p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337717-142C-4F77-9147-A2DC779A091B}" type="slidenum">
              <a:rPr lang="ru-RU" smtClean="0"/>
              <a:pPr>
                <a:defRPr/>
              </a:pPr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2860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Объект 2"/>
          <p:cNvSpPr>
            <a:spLocks noGrp="1"/>
          </p:cNvSpPr>
          <p:nvPr>
            <p:ph sz="quarter" idx="1"/>
          </p:nvPr>
        </p:nvSpPr>
        <p:spPr>
          <a:xfrm>
            <a:off x="179512" y="2276872"/>
            <a:ext cx="8867775" cy="1871662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endParaRPr lang="ru-RU" altLang="ru-RU" sz="3600" dirty="0" smtClean="0"/>
          </a:p>
          <a:p>
            <a:pPr marL="0" indent="0" algn="ctr">
              <a:buFont typeface="Wingdings" pitchFamily="2" charset="2"/>
              <a:buNone/>
            </a:pPr>
            <a:r>
              <a:rPr lang="ru-RU" altLang="ru-RU" sz="3200" dirty="0" smtClean="0"/>
              <a:t>Спасибо за внимание!</a:t>
            </a:r>
            <a:endParaRPr lang="ru-RU" altLang="ru-RU" sz="3200" b="1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70E3B-116F-43CB-B592-CFE4A9199880}" type="slidenum">
              <a:rPr lang="ru-RU" smtClean="0"/>
              <a:pPr>
                <a:defRPr/>
              </a:pPr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565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_NIR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y_NIR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5454</TotalTime>
  <Words>1089</Words>
  <Application>Microsoft Office PowerPoint</Application>
  <PresentationFormat>Экран (4:3)</PresentationFormat>
  <Paragraphs>134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My_NIR</vt:lpstr>
      <vt:lpstr>Тема Office</vt:lpstr>
      <vt:lpstr>1_My_NIR</vt:lpstr>
      <vt:lpstr>РЕЗУЛЬТАТЫ МОСКОВСКОГО МОНИТОРИНГА ПО ВЫЯВЛЕНИЮ  ОДАРЕННЫХ И ВЫСОКОМОТИВИРОВАННЫХ УЧАЩИХСЯ 2012 г.</vt:lpstr>
      <vt:lpstr>Назревшие вопросы:  одаренные и высокомотивированные дети.</vt:lpstr>
      <vt:lpstr>              Назревшие вопросы:                   Назревшие вопросы: олимпиады как средство выявления  одаренных детей </vt:lpstr>
      <vt:lpstr>Назревшие вопросы. О разных типах одаренности.</vt:lpstr>
      <vt:lpstr>   Назревшие вопросы:  учителя и выявление одаренных детей </vt:lpstr>
      <vt:lpstr>Российское образование в международном контексте </vt:lpstr>
      <vt:lpstr>Задачи Московского мониторинга  одаренности</vt:lpstr>
      <vt:lpstr>Инструментарий мониторинга</vt:lpstr>
      <vt:lpstr> Тесты способностей  Стандартные прогрессивные матрицы + Дж.Равена</vt:lpstr>
      <vt:lpstr>Тесты способностей (2): Методика комплексной оценки одаренности Аврора</vt:lpstr>
      <vt:lpstr>Выборка испытуемых:</vt:lpstr>
      <vt:lpstr>Выборка испытуемых  </vt:lpstr>
      <vt:lpstr> Результаты Количество одаренных детей в массовых школах (для 60 школ, 7305 чел., тест Равена и тест «Аврора»)</vt:lpstr>
      <vt:lpstr>Результаты Количество победителей и призеров олимпиад среди одаренных детей </vt:lpstr>
      <vt:lpstr>Результаты    Количество победителей и призеров олимпиад среди высокомотивированных учащихся (для 24 школ)</vt:lpstr>
      <vt:lpstr>Результаты Связь одаренности и успеваемости ( для 24 школ)</vt:lpstr>
      <vt:lpstr>Результаты Количество учащихся с разными видами одаренности (для 60 школ, тест «аврора»)</vt:lpstr>
      <vt:lpstr>Результаты Подготовленность учителей к выявлению одаренных и высокомотивированных детей ( для 24 школ)</vt:lpstr>
      <vt:lpstr>Выводы. </vt:lpstr>
      <vt:lpstr>    Предложения к организации работы с одаренными детьми в массовых школах. Необходимость регулярного  мониторинга одаренности. </vt:lpstr>
      <vt:lpstr>Предложения к организации работы с одаренными детьми в массовых школах Разработка и апробация комплексной модели по выявлению и поддержке одаренных школьников </vt:lpstr>
      <vt:lpstr>Предложения к организации работы с одаренными детьми в массовых школах. Выявление разных типов ( видов) одаренности </vt:lpstr>
      <vt:lpstr>Предложения к организации работы с одаренными детьми в массовых школах.  подготовка учителей к работе с одаренными детьми.</vt:lpstr>
      <vt:lpstr>Презентация PowerPoint</vt:lpstr>
    </vt:vector>
  </TitlesOfParts>
  <Company>МГППУ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Тыркова</dc:creator>
  <cp:lastModifiedBy>Юркевич</cp:lastModifiedBy>
  <cp:revision>531</cp:revision>
  <dcterms:created xsi:type="dcterms:W3CDTF">2011-05-13T10:29:41Z</dcterms:created>
  <dcterms:modified xsi:type="dcterms:W3CDTF">2014-03-07T08:00:41Z</dcterms:modified>
</cp:coreProperties>
</file>