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6" r:id="rId4"/>
    <p:sldMasterId id="2147483699" r:id="rId5"/>
    <p:sldMasterId id="2147483712" r:id="rId6"/>
  </p:sldMasterIdLst>
  <p:notesMasterIdLst>
    <p:notesMasterId r:id="rId22"/>
  </p:notesMasterIdLst>
  <p:sldIdLst>
    <p:sldId id="256" r:id="rId7"/>
    <p:sldId id="258" r:id="rId8"/>
    <p:sldId id="259" r:id="rId9"/>
    <p:sldId id="257" r:id="rId10"/>
    <p:sldId id="260" r:id="rId11"/>
    <p:sldId id="269" r:id="rId12"/>
    <p:sldId id="261" r:id="rId13"/>
    <p:sldId id="263" r:id="rId14"/>
    <p:sldId id="264" r:id="rId15"/>
    <p:sldId id="270" r:id="rId16"/>
    <p:sldId id="265" r:id="rId17"/>
    <p:sldId id="266" r:id="rId18"/>
    <p:sldId id="267" r:id="rId19"/>
    <p:sldId id="268" r:id="rId20"/>
    <p:sldId id="26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1304" autoAdjust="0"/>
  </p:normalViewPr>
  <p:slideViewPr>
    <p:cSldViewPr>
      <p:cViewPr varScale="1">
        <p:scale>
          <a:sx n="91" d="100"/>
          <a:sy n="91" d="100"/>
        </p:scale>
        <p:origin x="-62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FC26D-CBAC-43F9-A9CA-842EE5A28152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73737-7A41-4E8D-974F-911E8379D6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391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116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Первая книга по социальной работе.  Цитата из </a:t>
            </a:r>
            <a:r>
              <a:rPr lang="ru-RU" dirty="0" err="1" smtClean="0"/>
              <a:t>Халберта</a:t>
            </a:r>
            <a:r>
              <a:rPr lang="ru-RU" dirty="0" smtClean="0"/>
              <a:t>: «Социальная </a:t>
            </a:r>
            <a:r>
              <a:rPr lang="ru-RU" dirty="0" smtClean="0"/>
              <a:t>работа похожа на работу отдела по ремонту или «Департамент беды» нашей социальной машины , и в определенной мере лаборатория социальных изобретений. Каждому человеку, который не соответствует или не может соответствовать обычным требованиям цивилизованного общества, должно быть уделено определенное внимание и каждого, находящемуся в неблагоприятном состояние, требуется вмешательство . Мы должны подготовить людей для выполнения ими своих стандартных функций в обществе , если это возможно,</a:t>
            </a:r>
            <a:r>
              <a:rPr lang="ru-RU" baseline="0" dirty="0" smtClean="0"/>
              <a:t> </a:t>
            </a:r>
            <a:r>
              <a:rPr lang="ru-RU" dirty="0" smtClean="0"/>
              <a:t>осуществлять уход за неизлечимыми и изменить любые плохие промышленные или социальные практики , которые разрушают или сокращают человеческую </a:t>
            </a:r>
            <a:r>
              <a:rPr lang="ru-RU" dirty="0" smtClean="0"/>
              <a:t>жизнь».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447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Карл Р. Поппер утверждал о " социальной инженерии " в его литературе в 1940 году. Поппер критиковал идею, что, что конечной целью политики является "идеальное" общество, и что можно изменить все общество раз и навсегда. Он отрицал идею полного преобразования общества по четырем причинам : (1) для человека невозможно понять всё общество; ( 2) изменение всего общества требует постоянных изменений, и существует риск, что эти изменения превратятся в бесконечный регресс; (3) трудно предсказать последствия политики , и, кроме того , действия общества зависит от множества установленных различные политики, таким образом, не представляется возможным принимать рациональные коррективы в политике; (4) невозможно, создать работающую модель для всего общества, для этого просто не хватит научных и практических знаний. Следовательно,</a:t>
            </a:r>
            <a:r>
              <a:rPr lang="ru-RU" baseline="0" dirty="0" smtClean="0"/>
              <a:t> </a:t>
            </a:r>
            <a:r>
              <a:rPr lang="ru-RU" dirty="0" smtClean="0"/>
              <a:t>социальную технологию можно применять только по частям. Он утверждал, что имеет смысл бороться против отдельных актуальных и практических социальных злоупотреблений и страданий.</a:t>
            </a:r>
          </a:p>
          <a:p>
            <a:r>
              <a:rPr lang="ru-RU" dirty="0" smtClean="0"/>
              <a:t>Кроме того, Поппер считал, что метод исследования в "социальной инженерии " можно реформировать непрерывно и постепенно , применяя концепцию </a:t>
            </a:r>
            <a:r>
              <a:rPr lang="ru-RU" dirty="0" err="1" smtClean="0"/>
              <a:t>фальсифицируемости</a:t>
            </a:r>
            <a:r>
              <a:rPr lang="ru-RU" dirty="0" smtClean="0"/>
              <a:t> , </a:t>
            </a:r>
            <a:r>
              <a:rPr lang="ru-RU" dirty="0" err="1" smtClean="0"/>
              <a:t>т.е.теория</a:t>
            </a:r>
            <a:r>
              <a:rPr lang="ru-RU" dirty="0" smtClean="0"/>
              <a:t> должна быть проверяемым. Поэтому , кажется, что Поппер добавил слово "по частям" , чтобы устранить стигматизацию термина «социальная инженерия», возникающую</a:t>
            </a:r>
            <a:r>
              <a:rPr lang="ru-RU" baseline="0" dirty="0" smtClean="0"/>
              <a:t> в силу технократического понимания и </a:t>
            </a:r>
            <a:r>
              <a:rPr lang="ru-RU" baseline="0" dirty="0" err="1" smtClean="0"/>
              <a:t>поним</a:t>
            </a:r>
            <a:endParaRPr lang="ru-RU" baseline="0" dirty="0" smtClean="0"/>
          </a:p>
          <a:p>
            <a:r>
              <a:rPr lang="ru-RU" baseline="0" dirty="0" err="1" smtClean="0"/>
              <a:t>ания</a:t>
            </a:r>
            <a:r>
              <a:rPr lang="ru-RU" baseline="0" dirty="0" smtClean="0"/>
              <a:t> того, что этот применим якобы только к большим группам. </a:t>
            </a:r>
          </a:p>
          <a:p>
            <a:endParaRPr lang="ru-RU" baseline="0" dirty="0" smtClean="0"/>
          </a:p>
          <a:p>
            <a:r>
              <a:rPr lang="ru-RU" dirty="0" smtClean="0"/>
              <a:t>Сейчас «социальная инженерия» применяется в основном для решения социально-экономических задача: развитие городов, разработка транспортных систем…</a:t>
            </a:r>
          </a:p>
          <a:p>
            <a:r>
              <a:rPr lang="ru-RU" dirty="0" smtClean="0"/>
              <a:t>Неудача социального инжиниринга связана</a:t>
            </a:r>
            <a:r>
              <a:rPr lang="ru-RU" baseline="0" dirty="0" smtClean="0"/>
              <a:t> с игнорированием спонтанных социальных изменений, возникающих при попытках произвести масштабное воздействие на общество.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3235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оценке проектов и программ принято определение, сформированное теми, кто управлял и реализовывал проекты</a:t>
            </a:r>
            <a:r>
              <a:rPr lang="ru-RU" baseline="0" dirty="0" smtClean="0"/>
              <a:t> и программы.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580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оценке проектов и программ принято определение, сформированное теми, кто управлял и реализовывал проекты и программы.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5584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67E7256-710D-4F1E-857D-14CF25E7F04F}" type="slidenum">
              <a:rPr lang="ru-RU" altLang="ru-RU">
                <a:solidFill>
                  <a:prstClr val="black"/>
                </a:solidFill>
              </a:rPr>
              <a:pPr/>
              <a:t>8</a:t>
            </a:fld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altLang="ru-RU" dirty="0" smtClean="0"/>
              <a:t>Как описать процесс?</a:t>
            </a:r>
            <a:r>
              <a:rPr lang="ru-RU" altLang="ru-RU" baseline="0" dirty="0" smtClean="0"/>
              <a:t> Система причинно-следственных связей между действиями и самим запланированным изменением, ожидаемыми результатами проекта.</a:t>
            </a:r>
          </a:p>
          <a:p>
            <a:pPr>
              <a:spcBef>
                <a:spcPct val="0"/>
              </a:spcBef>
            </a:pPr>
            <a:endParaRPr lang="ru-RU" altLang="ru-RU" baseline="0" dirty="0" smtClean="0"/>
          </a:p>
          <a:p>
            <a:pPr>
              <a:spcBef>
                <a:spcPct val="0"/>
              </a:spcBef>
            </a:pPr>
            <a:r>
              <a:rPr lang="ru-RU" altLang="ru-RU" baseline="0" dirty="0" smtClean="0"/>
              <a:t>Существует не одна а несколько форм описания проекта, логика проекта, логическая рамка, теория изменений, </a:t>
            </a:r>
            <a:r>
              <a:rPr lang="ru-RU" altLang="ru-RU" baseline="0" dirty="0" smtClean="0"/>
              <a:t>ФЦП… </a:t>
            </a:r>
            <a:r>
              <a:rPr lang="ru-RU" altLang="ru-RU" baseline="0" dirty="0" smtClean="0"/>
              <a:t>У каждой из них есть свои преимущества и ограничения. Это определенный язык описания проекта, важно, понимать, где и как его применять.</a:t>
            </a:r>
            <a:endParaRPr lang="ru-RU" alt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Цепочка причинно-следственных</a:t>
            </a:r>
            <a:r>
              <a:rPr lang="ru-RU" baseline="0" dirty="0" smtClean="0"/>
              <a:t> связей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570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Цепочка причинно-следственных</a:t>
            </a:r>
            <a:r>
              <a:rPr lang="ru-RU" baseline="0" dirty="0" smtClean="0"/>
              <a:t> связей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5707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Проект на этапах</a:t>
            </a:r>
            <a:r>
              <a:rPr lang="ru-RU" baseline="0" dirty="0" smtClean="0"/>
              <a:t> разработки и поиска финансирования – это гипотеза.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838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Строго определения «программа», такого же строгого как «проекта», не существует. Данное определение используется в практике оценки программ, для разделения сложных многоцелевых логик проектов.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835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ru-RU" dirty="0" smtClean="0"/>
              <a:t>Региональные проекты, направленные на преодоление социального</a:t>
            </a:r>
            <a:r>
              <a:rPr lang="ru-RU" baseline="0" dirty="0" smtClean="0"/>
              <a:t> сиротства. В чем именно состоит проблема? Какие уровни определения существуют? За что следует браться, на что направлять свои усилия в настоящий момент? Примеры: программы развития семейного устройства в регионах. Профилактика употребления наркотиков молодежью.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Хорошо, выбор сделан. Какая цель? Что мы хотим достичь? Что именно нужно сделать для решения проблемы? Результаты нашего проекта действия приведут к ее достижению? Пример: дифференциация целевой группы Помощь освободившимся из заключения в НН.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Когда мы выстраиваем логику, на какое понимание природы человека, оснований его поведения мы ориентируемся?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Как разорвать связь между </a:t>
            </a:r>
            <a:r>
              <a:rPr lang="ru-RU" baseline="0" dirty="0" err="1" smtClean="0"/>
              <a:t>недостижением</a:t>
            </a:r>
            <a:r>
              <a:rPr lang="ru-RU" baseline="0" dirty="0" smtClean="0"/>
              <a:t> запланированных целей и последствиями для исполнителей проекта?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473737-7A41-4E8D-974F-911E8379D6A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818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904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051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76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554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389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21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4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165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33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73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594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F2D35-CEC2-4C6C-87EC-FA7057F63BE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C8596-7CF3-40C0-97AC-F735B105995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37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08937-4002-4E98-9326-DFB4A0EAFA6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BC38-C4F5-4E54-9249-8CD129F3435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638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E0D2D-CD35-4646-8488-43F2C9B68D8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7A438-1177-4AD4-B460-AF5F0FAC1EE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2623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BA8EE-A6DC-44D2-91CC-CBAEDDB3E5D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A1F3B-FE3C-4237-9CBC-932ED6E349A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032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35701-C96D-468F-A259-7118ABEA9F3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937-C817-4AEB-BDF1-EEB430940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501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5193-30C3-4EDB-993F-6B9B90D4C18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86538-A932-4076-82AA-658439F03F8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9625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6781-1747-41F5-9247-B8D57A373F5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7279-3080-452C-A9F6-A531B1AB952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185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5DD78-E73E-4DED-86BA-74AF560D58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4BD2-3219-4BF4-BEC9-96E3F97601C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499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BCC5D-8725-4720-BA67-A2A218428F1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DE5EA-769B-43EA-B61A-121A5CB7A3A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9697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2EB3D-B677-423C-8CDA-848A3523BB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ED2C-7A5D-422D-9825-FA5FEB20161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840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07722-E01D-402F-9BFE-37FDCDEDE7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BEC9-8EC2-44A3-9E24-CF10BD9B2C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5189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24000" y="1905000"/>
            <a:ext cx="70104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629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2766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5240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5FEB5-3E92-4A91-970B-F2018C4E91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2074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F2D35-CEC2-4C6C-87EC-FA7057F63BE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C8596-7CF3-40C0-97AC-F735B105995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7877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08937-4002-4E98-9326-DFB4A0EAFA6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BC38-C4F5-4E54-9249-8CD129F3435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8469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E0D2D-CD35-4646-8488-43F2C9B68D8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7A438-1177-4AD4-B460-AF5F0FAC1EE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2234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BA8EE-A6DC-44D2-91CC-CBAEDDB3E5D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A1F3B-FE3C-4237-9CBC-932ED6E349A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8046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35701-C96D-468F-A259-7118ABEA9F3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937-C817-4AEB-BDF1-EEB430940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599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5193-30C3-4EDB-993F-6B9B90D4C18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86538-A932-4076-82AA-658439F03F8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6107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6781-1747-41F5-9247-B8D57A373F5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7279-3080-452C-A9F6-A531B1AB952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9929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5DD78-E73E-4DED-86BA-74AF560D58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4BD2-3219-4BF4-BEC9-96E3F97601C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34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BCC5D-8725-4720-BA67-A2A218428F1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DE5EA-769B-43EA-B61A-121A5CB7A3A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3537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2EB3D-B677-423C-8CDA-848A3523BB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ED2C-7A5D-422D-9825-FA5FEB20161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339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07722-E01D-402F-9BFE-37FDCDEDE7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BEC9-8EC2-44A3-9E24-CF10BD9B2C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4582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24000" y="1905000"/>
            <a:ext cx="70104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629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2766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5240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5FEB5-3E92-4A91-970B-F2018C4E91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4967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F2D35-CEC2-4C6C-87EC-FA7057F63BE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C8596-7CF3-40C0-97AC-F735B105995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1498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08937-4002-4E98-9326-DFB4A0EAFA6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BC38-C4F5-4E54-9249-8CD129F3435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234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E0D2D-CD35-4646-8488-43F2C9B68D8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7A438-1177-4AD4-B460-AF5F0FAC1EE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037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BA8EE-A6DC-44D2-91CC-CBAEDDB3E5D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A1F3B-FE3C-4237-9CBC-932ED6E349A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9956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35701-C96D-468F-A259-7118ABEA9F3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937-C817-4AEB-BDF1-EEB430940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6886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5193-30C3-4EDB-993F-6B9B90D4C18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86538-A932-4076-82AA-658439F03F8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8185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6781-1747-41F5-9247-B8D57A373F5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7279-3080-452C-A9F6-A531B1AB952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8732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5DD78-E73E-4DED-86BA-74AF560D58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4BD2-3219-4BF4-BEC9-96E3F97601C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3204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BCC5D-8725-4720-BA67-A2A218428F1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DE5EA-769B-43EA-B61A-121A5CB7A3A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6303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2EB3D-B677-423C-8CDA-848A3523BB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ED2C-7A5D-422D-9825-FA5FEB20161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0185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07722-E01D-402F-9BFE-37FDCDEDE7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BEC9-8EC2-44A3-9E24-CF10BD9B2C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154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24000" y="1905000"/>
            <a:ext cx="70104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629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2766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5240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5FEB5-3E92-4A91-970B-F2018C4E91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68636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F2D35-CEC2-4C6C-87EC-FA7057F63BE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C8596-7CF3-40C0-97AC-F735B105995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6818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08937-4002-4E98-9326-DFB4A0EAFA6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BC38-C4F5-4E54-9249-8CD129F3435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9932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E0D2D-CD35-4646-8488-43F2C9B68D8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7A438-1177-4AD4-B460-AF5F0FAC1EE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52891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BA8EE-A6DC-44D2-91CC-CBAEDDB3E5D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A1F3B-FE3C-4237-9CBC-932ED6E349A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6199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35701-C96D-468F-A259-7118ABEA9F3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937-C817-4AEB-BDF1-EEB430940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1122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5193-30C3-4EDB-993F-6B9B90D4C18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86538-A932-4076-82AA-658439F03F8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7601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6781-1747-41F5-9247-B8D57A373F5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7279-3080-452C-A9F6-A531B1AB952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10966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5DD78-E73E-4DED-86BA-74AF560D58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4BD2-3219-4BF4-BEC9-96E3F97601C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79334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BCC5D-8725-4720-BA67-A2A218428F1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DE5EA-769B-43EA-B61A-121A5CB7A3A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45909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2EB3D-B677-423C-8CDA-848A3523BB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ED2C-7A5D-422D-9825-FA5FEB20161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90292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07722-E01D-402F-9BFE-37FDCDEDE7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BEC9-8EC2-44A3-9E24-CF10BD9B2C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29837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24000" y="1905000"/>
            <a:ext cx="70104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629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2766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5240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5FEB5-3E92-4A91-970B-F2018C4E91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3293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F2D35-CEC2-4C6C-87EC-FA7057F63BE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C8596-7CF3-40C0-97AC-F735B105995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19070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08937-4002-4E98-9326-DFB4A0EAFA6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BC38-C4F5-4E54-9249-8CD129F3435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0965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E0D2D-CD35-4646-8488-43F2C9B68D8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7A438-1177-4AD4-B460-AF5F0FAC1EE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8868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BA8EE-A6DC-44D2-91CC-CBAEDDB3E5D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A1F3B-FE3C-4237-9CBC-932ED6E349A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6025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35701-C96D-468F-A259-7118ABEA9F3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937-C817-4AEB-BDF1-EEB430940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82919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5193-30C3-4EDB-993F-6B9B90D4C18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86538-A932-4076-82AA-658439F03F8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00388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6781-1747-41F5-9247-B8D57A373F5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7279-3080-452C-A9F6-A531B1AB952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6265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5DD78-E73E-4DED-86BA-74AF560D58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4BD2-3219-4BF4-BEC9-96E3F97601C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6064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BCC5D-8725-4720-BA67-A2A218428F1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DE5EA-769B-43EA-B61A-121A5CB7A3A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76644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2EB3D-B677-423C-8CDA-848A3523BB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8ED2C-7A5D-422D-9825-FA5FEB20161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44747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07722-E01D-402F-9BFE-37FDCDEDE73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BEC9-8EC2-44A3-9E24-CF10BD9B2C2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89301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24000" y="1905000"/>
            <a:ext cx="70104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629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2766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5240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5FEB5-3E92-4A91-970B-F2018C4E91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044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5741B-2E7F-47B5-8149-DE30CE59F9D4}" type="datetimeFigureOut">
              <a:rPr lang="ru-RU" smtClean="0"/>
              <a:t>03.03.2014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D36F7-8EBD-4115-B4C7-FA5EA31275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971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C0A9DE-7B82-4FA4-B1B4-D4E87E9D2C4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873C92-D251-4AE4-9712-2881214E3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216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C0A9DE-7B82-4FA4-B1B4-D4E87E9D2C4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873C92-D251-4AE4-9712-2881214E3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349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C0A9DE-7B82-4FA4-B1B4-D4E87E9D2C4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873C92-D251-4AE4-9712-2881214E3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758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C0A9DE-7B82-4FA4-B1B4-D4E87E9D2C4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873C92-D251-4AE4-9712-2881214E3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042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C0A9DE-7B82-4FA4-B1B4-D4E87E9D2C4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3/3/2014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D873C92-D251-4AE4-9712-2881214E34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553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1971650"/>
          </a:xfrm>
        </p:spPr>
        <p:txBody>
          <a:bodyPr/>
          <a:lstStyle/>
          <a:p>
            <a:r>
              <a:rPr lang="ru-RU" dirty="0" smtClean="0"/>
              <a:t>Проект как предмет оценки проектов и программ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3886200"/>
            <a:ext cx="4752528" cy="1752600"/>
          </a:xfrm>
        </p:spPr>
        <p:txBody>
          <a:bodyPr/>
          <a:lstStyle/>
          <a:p>
            <a:pPr algn="r"/>
            <a:r>
              <a:rPr lang="ru-RU" dirty="0" smtClean="0"/>
              <a:t>Владимир Балакирев </a:t>
            </a:r>
          </a:p>
          <a:p>
            <a:pPr algn="r"/>
            <a:r>
              <a:rPr lang="ru-RU" dirty="0" smtClean="0"/>
              <a:t>компания «Процесс Консалтинг»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280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b="1" dirty="0" smtClean="0"/>
              <a:t>К истории появления «проекта»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Поиск способов управляемого изменения материального мира и осуществления управляемых социальных изменений</a:t>
            </a:r>
          </a:p>
          <a:p>
            <a:r>
              <a:rPr lang="ru-RU" dirty="0" smtClean="0"/>
              <a:t>Стройного систематического описания истории появления проекта(</a:t>
            </a:r>
            <a:r>
              <a:rPr lang="ru-RU" dirty="0" err="1" smtClean="0"/>
              <a:t>ов</a:t>
            </a:r>
            <a:r>
              <a:rPr lang="ru-RU" dirty="0" smtClean="0"/>
              <a:t>) не существует. Различные версии первых практик: строительство пирамид в Древнем Египте, строительство мостов в Англии, создание атомного оружия, освоение космоса…</a:t>
            </a:r>
          </a:p>
          <a:p>
            <a:r>
              <a:rPr lang="ru-RU" dirty="0" smtClean="0"/>
              <a:t>Социальные проекты. Также не существует систематического описания истории. Развитие социальных практик, появление социальной работы как профессиональной деятельности(«Что такое социальная работа» </a:t>
            </a:r>
            <a:r>
              <a:rPr lang="ru-RU" dirty="0" err="1" smtClean="0"/>
              <a:t>Халберт</a:t>
            </a:r>
            <a:r>
              <a:rPr lang="ru-RU" dirty="0" smtClean="0"/>
              <a:t>, 1910 г.), идеи Джона </a:t>
            </a:r>
            <a:r>
              <a:rPr lang="ru-RU" dirty="0" err="1" smtClean="0"/>
              <a:t>Дьюи</a:t>
            </a:r>
            <a:r>
              <a:rPr lang="ru-RU" dirty="0" smtClean="0"/>
              <a:t> – направленное изменение общества и преобразование общественного опыта и Уильяма </a:t>
            </a:r>
            <a:r>
              <a:rPr lang="ru-RU" dirty="0" err="1" smtClean="0"/>
              <a:t>Килпатрика</a:t>
            </a:r>
            <a:r>
              <a:rPr lang="ru-RU" dirty="0" smtClean="0"/>
              <a:t> – обучение через практическое действие (Метод проектов, 1918).</a:t>
            </a:r>
          </a:p>
        </p:txBody>
      </p:sp>
    </p:spTree>
    <p:extLst>
      <p:ext uri="{BB962C8B-B14F-4D97-AF65-F5344CB8AC3E}">
        <p14:creationId xmlns:p14="http://schemas.microsoft.com/office/powerpoint/2010/main" val="418334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2348880"/>
            <a:ext cx="4181475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70" y="1484784"/>
            <a:ext cx="4457700" cy="501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60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ru-RU" dirty="0" smtClean="0"/>
              <a:t>К истории появления «проекта»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Достижения наук, изучающих человека</a:t>
            </a:r>
          </a:p>
          <a:p>
            <a:r>
              <a:rPr lang="ru-RU" dirty="0" smtClean="0"/>
              <a:t>Социальный инжиниринг – применение социологических знаний об обществе для целенаправленного развития общества. 1899 – 1901 гг. </a:t>
            </a:r>
            <a:r>
              <a:rPr lang="ru-RU" dirty="0" err="1" smtClean="0"/>
              <a:t>Фабиан</a:t>
            </a:r>
            <a:r>
              <a:rPr lang="ru-RU" dirty="0" smtClean="0"/>
              <a:t>, Беатрис </a:t>
            </a:r>
            <a:r>
              <a:rPr lang="ru-RU" dirty="0" err="1" smtClean="0"/>
              <a:t>Уэбб</a:t>
            </a:r>
            <a:r>
              <a:rPr lang="ru-RU" dirty="0"/>
              <a:t>.</a:t>
            </a:r>
            <a:endParaRPr lang="ru-RU" dirty="0" smtClean="0"/>
          </a:p>
          <a:p>
            <a:r>
              <a:rPr lang="ru-RU" dirty="0" smtClean="0"/>
              <a:t>Карл Поппер – критика глобальности подхода «социальной инженерии»</a:t>
            </a:r>
          </a:p>
          <a:p>
            <a:r>
              <a:rPr lang="ru-RU" dirty="0" smtClean="0"/>
              <a:t>1960 «</a:t>
            </a:r>
            <a:r>
              <a:rPr lang="en-US" dirty="0" smtClean="0"/>
              <a:t>Rand corporation</a:t>
            </a:r>
            <a:r>
              <a:rPr lang="ru-RU" dirty="0" smtClean="0"/>
              <a:t>». Успех космических программ - перенос использованных технологий на решение социальных проблем. Постепенное. разочарование в социальном инжиниринге.</a:t>
            </a:r>
          </a:p>
          <a:p>
            <a:r>
              <a:rPr lang="ru-RU" b="1" dirty="0" smtClean="0"/>
              <a:t>Основа формирования проектного подхода – осмысление практики, попытка найти оптимальные способы управления деятельностью, направленной на социальные изменения. </a:t>
            </a:r>
          </a:p>
          <a:p>
            <a:r>
              <a:rPr lang="ru-RU" dirty="0" smtClean="0"/>
              <a:t>Институт проектного управления (PMI), основан в 1969 г. основная задача – определить общие практики управления проектами в различных сферах деятельности. Первое издание </a:t>
            </a:r>
            <a:r>
              <a:rPr lang="ru-RU" dirty="0" err="1" smtClean="0"/>
              <a:t>PMIbok</a:t>
            </a:r>
            <a:r>
              <a:rPr lang="ru-RU" dirty="0" smtClean="0"/>
              <a:t> вышло в 1987 г. , 5-ое последнее издание в 2013 г.</a:t>
            </a:r>
          </a:p>
        </p:txBody>
      </p:sp>
    </p:spTree>
    <p:extLst>
      <p:ext uri="{BB962C8B-B14F-4D97-AF65-F5344CB8AC3E}">
        <p14:creationId xmlns:p14="http://schemas.microsoft.com/office/powerpoint/2010/main" val="231114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Проект. Определение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Особый способ управления деятельностью</a:t>
            </a:r>
          </a:p>
          <a:p>
            <a:r>
              <a:rPr lang="ru-RU" dirty="0" smtClean="0"/>
              <a:t>Проект – это </a:t>
            </a:r>
            <a:r>
              <a:rPr lang="ru-RU" b="1" dirty="0" smtClean="0"/>
              <a:t>временное</a:t>
            </a:r>
            <a:r>
              <a:rPr lang="ru-RU" dirty="0" smtClean="0"/>
              <a:t> предприятие, предназначенное для создания </a:t>
            </a:r>
            <a:r>
              <a:rPr lang="ru-RU" b="1" dirty="0" smtClean="0"/>
              <a:t>уникальных</a:t>
            </a:r>
            <a:r>
              <a:rPr lang="ru-RU" dirty="0" smtClean="0"/>
              <a:t> продуктов, услуг или результатов (</a:t>
            </a:r>
            <a:r>
              <a:rPr lang="en-US" dirty="0" err="1" smtClean="0"/>
              <a:t>PMIbok</a:t>
            </a:r>
            <a:r>
              <a:rPr lang="ru-RU" dirty="0" smtClean="0"/>
              <a:t>, 2004)</a:t>
            </a:r>
          </a:p>
          <a:p>
            <a:pPr marL="0" indent="0">
              <a:buNone/>
            </a:pPr>
            <a:r>
              <a:rPr lang="ru-RU" sz="1900" dirty="0" smtClean="0"/>
              <a:t>Ср. Федеральная целевая программа (ФЦП) в России — это увязанный по ресурсам, ис­полнителям и срокам осуществления комплекс научно-исследовательских, опытно-конструкторских, производственных, социально-экономичес­ких, организационно-хозяйственных и других мероприятий, обеспе­чивающих эффективное решение целевых задач и требующих госу­дарственной поддержки.</a:t>
            </a:r>
          </a:p>
          <a:p>
            <a:r>
              <a:rPr lang="ru-RU" dirty="0" smtClean="0"/>
              <a:t>Запланированное изменение</a:t>
            </a:r>
          </a:p>
          <a:p>
            <a:r>
              <a:rPr lang="ru-RU" dirty="0" smtClean="0"/>
              <a:t>Имеет конкретную цель</a:t>
            </a:r>
          </a:p>
          <a:p>
            <a:r>
              <a:rPr lang="ru-RU" dirty="0" smtClean="0"/>
              <a:t>Включает взаимосвязанные виды деятельности</a:t>
            </a:r>
          </a:p>
          <a:p>
            <a:r>
              <a:rPr lang="ru-RU" dirty="0" smtClean="0"/>
              <a:t>Выполняется в определенной последовательности</a:t>
            </a:r>
          </a:p>
          <a:p>
            <a:r>
              <a:rPr lang="ru-RU" dirty="0" smtClean="0"/>
              <a:t>Ограниченные и заранее определенные ресурсы</a:t>
            </a:r>
          </a:p>
          <a:p>
            <a:r>
              <a:rPr lang="ru-RU" dirty="0" smtClean="0"/>
              <a:t>Ограниченное и заранее определенное время выполнения</a:t>
            </a:r>
          </a:p>
          <a:p>
            <a:r>
              <a:rPr lang="ru-RU" dirty="0" smtClean="0"/>
              <a:t>Новизна, уникальность (не рутинная работа)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087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Социальный проект как способ управления деятельностью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Воплощение огромного опыта применения проектного способа управления деятельностью</a:t>
            </a:r>
          </a:p>
          <a:p>
            <a:r>
              <a:rPr lang="ru-RU" dirty="0" smtClean="0"/>
              <a:t>Опыт достижения запланированных социальных изменений</a:t>
            </a:r>
          </a:p>
          <a:p>
            <a:r>
              <a:rPr lang="ru-RU" dirty="0" smtClean="0"/>
              <a:t>Принятие сложности природы человека, динамичности и трудной предсказуемости общественных изменений</a:t>
            </a:r>
          </a:p>
          <a:p>
            <a:r>
              <a:rPr lang="ru-RU" dirty="0" smtClean="0"/>
              <a:t>Постепенное накопление гуманитарных научных знаний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69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социальных проектов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В самом общем виде – преодоление социальной проблемы.  Любая ситуация, которая, с точки зрения значительного числа людей  требует обязательного изменения. 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Человеческие качества, свойства (установки, знания, навыки)</a:t>
            </a:r>
          </a:p>
          <a:p>
            <a:r>
              <a:rPr lang="ru-RU" dirty="0" smtClean="0"/>
              <a:t>Качество взаимоотношений и взаимодействия между людьми</a:t>
            </a:r>
          </a:p>
          <a:p>
            <a:r>
              <a:rPr lang="ru-RU" dirty="0" smtClean="0"/>
              <a:t>Социальные институты (обычаи и модели поведения)</a:t>
            </a:r>
          </a:p>
          <a:p>
            <a:r>
              <a:rPr lang="ru-RU" dirty="0" smtClean="0"/>
              <a:t>Поведение людей и/или организаций</a:t>
            </a:r>
          </a:p>
          <a:p>
            <a:r>
              <a:rPr lang="ru-RU" dirty="0" smtClean="0"/>
              <a:t>Условия жизни </a:t>
            </a:r>
            <a:r>
              <a:rPr lang="ru-RU" dirty="0" smtClean="0"/>
              <a:t>человека (???)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546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2D607-03D0-41AE-A6FC-812B2E26429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6404" name="Group 20"/>
          <p:cNvGrpSpPr>
            <a:grpSpLocks/>
          </p:cNvGrpSpPr>
          <p:nvPr/>
        </p:nvGrpSpPr>
        <p:grpSpPr bwMode="auto">
          <a:xfrm>
            <a:off x="990600" y="2286000"/>
            <a:ext cx="7620000" cy="1828800"/>
            <a:chOff x="624" y="1440"/>
            <a:chExt cx="4800" cy="1152"/>
          </a:xfrm>
        </p:grpSpPr>
        <p:sp>
          <p:nvSpPr>
            <p:cNvPr id="5122" name="Rectangle 2"/>
            <p:cNvSpPr>
              <a:spLocks noChangeArrowheads="1"/>
            </p:cNvSpPr>
            <p:nvPr/>
          </p:nvSpPr>
          <p:spPr bwMode="auto">
            <a:xfrm>
              <a:off x="624" y="1584"/>
              <a:ext cx="1104" cy="91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ПРОБЛЕМА</a:t>
              </a:r>
            </a:p>
          </p:txBody>
        </p:sp>
        <p:sp>
          <p:nvSpPr>
            <p:cNvPr id="5123" name="Rectangle 3"/>
            <p:cNvSpPr>
              <a:spLocks noChangeArrowheads="1"/>
            </p:cNvSpPr>
            <p:nvPr/>
          </p:nvSpPr>
          <p:spPr bwMode="auto">
            <a:xfrm>
              <a:off x="4080" y="1536"/>
              <a:ext cx="1344" cy="91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РЕШЕНИЕ</a:t>
              </a:r>
            </a:p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ПРОБЛЕМЫ</a:t>
              </a:r>
            </a:p>
          </p:txBody>
        </p:sp>
        <p:sp>
          <p:nvSpPr>
            <p:cNvPr id="5124" name="AutoShape 4"/>
            <p:cNvSpPr>
              <a:spLocks noChangeArrowheads="1"/>
            </p:cNvSpPr>
            <p:nvPr/>
          </p:nvSpPr>
          <p:spPr bwMode="auto">
            <a:xfrm>
              <a:off x="2592" y="1440"/>
              <a:ext cx="1383" cy="1152"/>
            </a:xfrm>
            <a:prstGeom prst="rightArrow">
              <a:avLst>
                <a:gd name="adj1" fmla="val 50000"/>
                <a:gd name="adj2" fmla="val 30013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ПРОЦЕСС</a:t>
              </a:r>
            </a:p>
          </p:txBody>
        </p:sp>
      </p:grp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895600" y="2743200"/>
            <a:ext cx="1066800" cy="9144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solidFill>
                  <a:prstClr val="black"/>
                </a:solidFill>
              </a:rPr>
              <a:t>Люди</a:t>
            </a:r>
          </a:p>
        </p:txBody>
      </p:sp>
      <p:grpSp>
        <p:nvGrpSpPr>
          <p:cNvPr id="16406" name="Group 22"/>
          <p:cNvGrpSpPr>
            <a:grpSpLocks/>
          </p:cNvGrpSpPr>
          <p:nvPr/>
        </p:nvGrpSpPr>
        <p:grpSpPr bwMode="auto">
          <a:xfrm>
            <a:off x="1600200" y="1371600"/>
            <a:ext cx="5943600" cy="4800600"/>
            <a:chOff x="1008" y="864"/>
            <a:chExt cx="3744" cy="3024"/>
          </a:xfrm>
        </p:grpSpPr>
        <p:sp>
          <p:nvSpPr>
            <p:cNvPr id="5126" name="Rectangle 6"/>
            <p:cNvSpPr>
              <a:spLocks noChangeArrowheads="1"/>
            </p:cNvSpPr>
            <p:nvPr/>
          </p:nvSpPr>
          <p:spPr bwMode="auto">
            <a:xfrm>
              <a:off x="1008" y="864"/>
              <a:ext cx="1248" cy="3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Оборудование</a:t>
              </a:r>
            </a:p>
          </p:txBody>
        </p:sp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2400" y="864"/>
              <a:ext cx="816" cy="3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Среда</a:t>
              </a:r>
            </a:p>
          </p:txBody>
        </p:sp>
        <p:sp>
          <p:nvSpPr>
            <p:cNvPr id="5128" name="Rectangle 8"/>
            <p:cNvSpPr>
              <a:spLocks noChangeArrowheads="1"/>
            </p:cNvSpPr>
            <p:nvPr/>
          </p:nvSpPr>
          <p:spPr bwMode="auto">
            <a:xfrm>
              <a:off x="2400" y="2688"/>
              <a:ext cx="1056" cy="3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Технологии</a:t>
              </a:r>
            </a:p>
          </p:txBody>
        </p: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1248" y="2688"/>
              <a:ext cx="1008" cy="3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2000" b="1">
                  <a:solidFill>
                    <a:prstClr val="black"/>
                  </a:solidFill>
                </a:rPr>
                <a:t>Материалы</a:t>
              </a:r>
            </a:p>
          </p:txBody>
        </p:sp>
        <p:sp>
          <p:nvSpPr>
            <p:cNvPr id="16394" name="Rectangle 10"/>
            <p:cNvSpPr>
              <a:spLocks noChangeArrowheads="1"/>
            </p:cNvSpPr>
            <p:nvPr/>
          </p:nvSpPr>
          <p:spPr bwMode="auto">
            <a:xfrm>
              <a:off x="1824" y="3264"/>
              <a:ext cx="1440" cy="624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</a:rPr>
                <a:t>Мониторинг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000" b="1">
                  <a:solidFill>
                    <a:prstClr val="black"/>
                  </a:solidFill>
                </a:rPr>
                <a:t>Оценка</a:t>
              </a:r>
            </a:p>
          </p:txBody>
        </p:sp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>
              <a:off x="1968" y="1248"/>
              <a:ext cx="72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6396" name="Line 12"/>
            <p:cNvSpPr>
              <a:spLocks noChangeShapeType="1"/>
            </p:cNvSpPr>
            <p:nvPr/>
          </p:nvSpPr>
          <p:spPr bwMode="auto">
            <a:xfrm>
              <a:off x="2736" y="1248"/>
              <a:ext cx="72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6397" name="Line 13"/>
            <p:cNvSpPr>
              <a:spLocks noChangeShapeType="1"/>
            </p:cNvSpPr>
            <p:nvPr/>
          </p:nvSpPr>
          <p:spPr bwMode="auto">
            <a:xfrm flipV="1">
              <a:off x="2016" y="2304"/>
              <a:ext cx="720" cy="3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6398" name="Line 14"/>
            <p:cNvSpPr>
              <a:spLocks noChangeShapeType="1"/>
            </p:cNvSpPr>
            <p:nvPr/>
          </p:nvSpPr>
          <p:spPr bwMode="auto">
            <a:xfrm flipV="1">
              <a:off x="2736" y="2304"/>
              <a:ext cx="720" cy="3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</a:endParaRPr>
            </a:p>
          </p:txBody>
        </p:sp>
        <p:cxnSp>
          <p:nvCxnSpPr>
            <p:cNvPr id="16399" name="AutoShape 15"/>
            <p:cNvCxnSpPr>
              <a:cxnSpLocks noChangeShapeType="1"/>
              <a:stCxn id="5123" idx="2"/>
              <a:endCxn id="16394" idx="3"/>
            </p:cNvCxnSpPr>
            <p:nvPr/>
          </p:nvCxnSpPr>
          <p:spPr bwMode="auto">
            <a:xfrm rot="5400000">
              <a:off x="3450" y="2274"/>
              <a:ext cx="1128" cy="1476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0" name="AutoShape 16"/>
            <p:cNvCxnSpPr>
              <a:cxnSpLocks noChangeShapeType="1"/>
              <a:stCxn id="16394" idx="1"/>
              <a:endCxn id="5122" idx="2"/>
            </p:cNvCxnSpPr>
            <p:nvPr/>
          </p:nvCxnSpPr>
          <p:spPr bwMode="auto">
            <a:xfrm rot="10800000">
              <a:off x="1176" y="2496"/>
              <a:ext cx="636" cy="1080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401" name="AutoShape 17"/>
            <p:cNvCxnSpPr>
              <a:cxnSpLocks noChangeShapeType="1"/>
            </p:cNvCxnSpPr>
            <p:nvPr/>
          </p:nvCxnSpPr>
          <p:spPr bwMode="auto">
            <a:xfrm rot="5400000">
              <a:off x="2808" y="2760"/>
              <a:ext cx="1200" cy="288"/>
            </a:xfrm>
            <a:prstGeom prst="bentConnector3">
              <a:avLst>
                <a:gd name="adj1" fmla="val 99412"/>
              </a:avLst>
            </a:prstGeom>
            <a:noFill/>
            <a:ln w="38100">
              <a:solidFill>
                <a:schemeClr val="tx1"/>
              </a:solidFill>
              <a:prstDash val="dash"/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755650" y="401638"/>
            <a:ext cx="77755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prstClr val="black"/>
                </a:solidFill>
                <a:latin typeface="Calibri"/>
              </a:rPr>
              <a:t>Модель проекта</a:t>
            </a:r>
            <a:endParaRPr lang="ru-RU" altLang="ru-RU" sz="3200" b="1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2164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17F38C-08E1-47FF-9BBA-DC294C7BACF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lvl="0"/>
            <a:r>
              <a:rPr lang="ru-RU" altLang="ru-RU" sz="3200" dirty="0" smtClean="0">
                <a:solidFill>
                  <a:prstClr val="black"/>
                </a:solidFill>
              </a:rPr>
              <a:t>Оценка и мониторинг на различных этапах жизненного цикла проекта</a:t>
            </a:r>
            <a:endParaRPr lang="ru-RU" altLang="ru-RU" sz="3200" b="1" dirty="0">
              <a:solidFill>
                <a:srgbClr val="1F497D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7675437"/>
              </p:ext>
            </p:extLst>
          </p:nvPr>
        </p:nvGraphicFramePr>
        <p:xfrm>
          <a:off x="457200" y="1340768"/>
          <a:ext cx="8229600" cy="531723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3034680"/>
                <a:gridCol w="5194920"/>
              </a:tblGrid>
              <a:tr h="86494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Жизненный</a:t>
                      </a:r>
                      <a:r>
                        <a:rPr lang="ru-RU" sz="2400" baseline="0" dirty="0" smtClean="0"/>
                        <a:t> цикл проекта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Вид оценки</a:t>
                      </a:r>
                      <a:endParaRPr lang="ru-RU" sz="2400" dirty="0"/>
                    </a:p>
                  </a:txBody>
                  <a:tcPr/>
                </a:tc>
              </a:tr>
              <a:tr h="1859591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этап. Разработка проекта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Ассессмент</a:t>
                      </a:r>
                      <a:r>
                        <a:rPr lang="ru-RU" sz="2000" dirty="0" smtClean="0"/>
                        <a:t> проекта (экспертиза проекта) – анализ выполнимости проекта. Проводится на основе изучения</a:t>
                      </a:r>
                      <a:r>
                        <a:rPr lang="ru-RU" sz="2000" baseline="0" dirty="0" smtClean="0"/>
                        <a:t> описания проекта.</a:t>
                      </a:r>
                      <a:r>
                        <a:rPr lang="ru-RU" sz="2000" dirty="0" smtClean="0"/>
                        <a:t> Может</a:t>
                      </a:r>
                      <a:r>
                        <a:rPr lang="ru-RU" sz="2000" baseline="0" dirty="0" smtClean="0"/>
                        <a:t> включать в себя изучение исходной ситуации в виде полевого исследования. Разработка системы мониторинга проекта.</a:t>
                      </a:r>
                      <a:endParaRPr lang="ru-RU" sz="2000" dirty="0"/>
                    </a:p>
                  </a:txBody>
                  <a:tcPr/>
                </a:tc>
              </a:tr>
              <a:tr h="70740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 этап. Поиск источников финансирования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Экспертиза проекта (на основе изучения описания, замысла проекта)</a:t>
                      </a:r>
                      <a:endParaRPr lang="ru-RU" sz="2000" dirty="0"/>
                    </a:p>
                  </a:txBody>
                  <a:tcPr/>
                </a:tc>
              </a:tr>
              <a:tr h="70740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 этап. Реализация проекта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Проведение мониторинга проекта. </a:t>
                      </a:r>
                      <a:r>
                        <a:rPr lang="ru-RU" sz="2000" dirty="0" smtClean="0"/>
                        <a:t>Промежуточная оценка. </a:t>
                      </a:r>
                      <a:endParaRPr lang="ru-RU" sz="2000" dirty="0"/>
                    </a:p>
                  </a:txBody>
                  <a:tcPr/>
                </a:tc>
              </a:tr>
              <a:tr h="70740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 этап. Окончание</a:t>
                      </a:r>
                      <a:r>
                        <a:rPr lang="ru-RU" sz="2000" baseline="0" dirty="0" smtClean="0"/>
                        <a:t> проекта.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Завершение мониторинга проекта. Финальная оценка.</a:t>
                      </a:r>
                      <a:endParaRPr lang="ru-RU" sz="2000" dirty="0"/>
                    </a:p>
                  </a:txBody>
                  <a:tcPr/>
                </a:tc>
              </a:tr>
              <a:tr h="409844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Оценка влияния проекта.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884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17F38C-08E1-47FF-9BBA-DC294C7BACF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lvl="0"/>
            <a:r>
              <a:rPr lang="ru-RU" altLang="ru-RU" sz="3200" dirty="0" smtClean="0">
                <a:solidFill>
                  <a:prstClr val="black"/>
                </a:solidFill>
              </a:rPr>
              <a:t>Логика проекта</a:t>
            </a:r>
            <a:endParaRPr lang="ru-RU" altLang="ru-RU" sz="3200" b="1" dirty="0">
              <a:solidFill>
                <a:srgbClr val="1F497D"/>
              </a:solidFill>
            </a:endParaRP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412776"/>
            <a:ext cx="8568952" cy="496855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9900"/>
                </a:solidFill>
                <a:cs typeface="Arial" charset="0"/>
              </a:rPr>
              <a:t>Стратегическая цель</a:t>
            </a:r>
            <a:r>
              <a:rPr lang="en-US" altLang="ru-RU" sz="2400" b="1" dirty="0" smtClean="0">
                <a:solidFill>
                  <a:srgbClr val="009900"/>
                </a:solidFill>
                <a:cs typeface="Arial" charset="0"/>
              </a:rPr>
              <a:t> (“</a:t>
            </a:r>
            <a:r>
              <a:rPr lang="ru-RU" altLang="ru-RU" sz="2400" b="1" dirty="0" smtClean="0">
                <a:solidFill>
                  <a:srgbClr val="009900"/>
                </a:solidFill>
                <a:cs typeface="Arial" charset="0"/>
              </a:rPr>
              <a:t>Миссия</a:t>
            </a:r>
            <a:r>
              <a:rPr lang="en-US" altLang="ru-RU" sz="2400" b="1" dirty="0" smtClean="0">
                <a:solidFill>
                  <a:srgbClr val="009900"/>
                </a:solidFill>
                <a:cs typeface="Arial" charset="0"/>
              </a:rPr>
              <a:t>”)</a:t>
            </a:r>
            <a:endParaRPr lang="ru-RU" altLang="ru-RU" sz="2400" b="1" dirty="0" smtClean="0">
              <a:solidFill>
                <a:srgbClr val="009900"/>
              </a:solidFill>
              <a:cs typeface="Arial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dirty="0" smtClean="0">
                <a:cs typeface="Arial" charset="0"/>
              </a:rPr>
              <a:t>	То, ради чего предпринимается проект. Все, что делается, направлено на то, чтобы сделать вклад в реализацию миссии.</a:t>
            </a:r>
          </a:p>
          <a:p>
            <a:pPr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00CC"/>
                </a:solidFill>
                <a:cs typeface="Arial" charset="0"/>
              </a:rPr>
              <a:t>Цель программы</a:t>
            </a:r>
            <a:r>
              <a:rPr lang="en-US" altLang="ru-RU" sz="2400" b="1" dirty="0" smtClean="0">
                <a:solidFill>
                  <a:srgbClr val="0000CC"/>
                </a:solidFill>
                <a:cs typeface="Arial" charset="0"/>
              </a:rPr>
              <a:t> (“</a:t>
            </a:r>
            <a:r>
              <a:rPr lang="ru-RU" altLang="ru-RU" sz="2400" b="1" dirty="0" smtClean="0">
                <a:solidFill>
                  <a:srgbClr val="0000CC"/>
                </a:solidFill>
                <a:cs typeface="Arial" charset="0"/>
              </a:rPr>
              <a:t>Цель</a:t>
            </a:r>
            <a:r>
              <a:rPr lang="en-US" altLang="ru-RU" sz="2400" b="1" dirty="0" smtClean="0">
                <a:solidFill>
                  <a:srgbClr val="0000CC"/>
                </a:solidFill>
                <a:cs typeface="Arial" charset="0"/>
              </a:rPr>
              <a:t>”) </a:t>
            </a:r>
            <a:br>
              <a:rPr lang="en-US" altLang="ru-RU" sz="2400" b="1" dirty="0" smtClean="0">
                <a:solidFill>
                  <a:srgbClr val="0000CC"/>
                </a:solidFill>
                <a:cs typeface="Arial" charset="0"/>
              </a:rPr>
            </a:br>
            <a:r>
              <a:rPr lang="ru-RU" altLang="ru-RU" sz="2400" dirty="0" smtClean="0">
                <a:cs typeface="Arial" charset="0"/>
              </a:rPr>
              <a:t>Непосредственный результат, которого должен достичь проект. Концентрированное описание желаемых качественных изменений.</a:t>
            </a:r>
            <a:endParaRPr lang="en-US" altLang="ru-RU" sz="2400" dirty="0" smtClean="0">
              <a:cs typeface="Arial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FF3300"/>
                </a:solidFill>
              </a:rPr>
              <a:t>Цели действий</a:t>
            </a:r>
            <a:r>
              <a:rPr lang="en-US" altLang="ru-RU" sz="2400" b="1" dirty="0" smtClean="0">
                <a:solidFill>
                  <a:srgbClr val="FF3300"/>
                </a:solidFill>
              </a:rPr>
              <a:t> (“</a:t>
            </a:r>
            <a:r>
              <a:rPr lang="ru-RU" altLang="ru-RU" sz="2400" b="1" dirty="0" smtClean="0">
                <a:solidFill>
                  <a:srgbClr val="FF3300"/>
                </a:solidFill>
              </a:rPr>
              <a:t>Задачи</a:t>
            </a:r>
            <a:r>
              <a:rPr lang="en-US" altLang="ru-RU" sz="2400" b="1" dirty="0" smtClean="0">
                <a:solidFill>
                  <a:srgbClr val="FF3300"/>
                </a:solidFill>
              </a:rPr>
              <a:t>”)</a:t>
            </a:r>
            <a:r>
              <a:rPr lang="en-US" altLang="ru-RU" sz="2400" b="1" dirty="0" smtClean="0"/>
              <a:t> </a:t>
            </a:r>
            <a:br>
              <a:rPr lang="en-US" altLang="ru-RU" sz="2400" b="1" dirty="0" smtClean="0"/>
            </a:br>
            <a:r>
              <a:rPr lang="ru-RU" altLang="ru-RU" sz="2400" dirty="0" smtClean="0"/>
              <a:t>Что конкретно должно стать непосредственным результатом действий в рамках проекта.</a:t>
            </a:r>
          </a:p>
          <a:p>
            <a:pPr>
              <a:lnSpc>
                <a:spcPct val="80000"/>
              </a:lnSpc>
            </a:pPr>
            <a:r>
              <a:rPr lang="ru-RU" altLang="ru-RU" sz="2400" b="1" dirty="0" smtClean="0"/>
              <a:t>Действия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dirty="0" smtClean="0"/>
              <a:t>	Что мы делаем для решения задач проекта.</a:t>
            </a:r>
            <a:endParaRPr lang="ru-RU" altLang="ru-RU" sz="2400" dirty="0" smtClean="0">
              <a:cs typeface="Courier New" pitchFamily="49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67544" y="260648"/>
            <a:ext cx="8229600" cy="778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dirty="0" smtClean="0">
                <a:solidFill>
                  <a:prstClr val="black"/>
                </a:solidFill>
              </a:rPr>
              <a:t>Логика проекта</a:t>
            </a:r>
            <a:endParaRPr lang="ru-RU" altLang="ru-RU" sz="3200" b="1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35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D32148-B210-40B6-905F-4D294A9A1F0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649"/>
            <a:ext cx="7772400" cy="936104"/>
          </a:xfrm>
        </p:spPr>
        <p:txBody>
          <a:bodyPr/>
          <a:lstStyle/>
          <a:p>
            <a:pPr lvl="0"/>
            <a:r>
              <a:rPr lang="ru-RU" altLang="ru-RU" sz="3200" dirty="0" smtClean="0">
                <a:solidFill>
                  <a:prstClr val="black"/>
                </a:solidFill>
              </a:rPr>
              <a:t>Логика проекта</a:t>
            </a:r>
            <a:endParaRPr lang="ru-RU" altLang="ru-RU" sz="3200" b="1" dirty="0">
              <a:solidFill>
                <a:srgbClr val="1F497D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843213" y="3733800"/>
            <a:ext cx="1800225" cy="88582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600">
                <a:solidFill>
                  <a:prstClr val="white"/>
                </a:solidFill>
              </a:rPr>
              <a:t>Цели</a:t>
            </a:r>
            <a:r>
              <a:rPr lang="en-US" altLang="ru-RU" sz="2600">
                <a:solidFill>
                  <a:prstClr val="white"/>
                </a:solidFill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600">
                <a:solidFill>
                  <a:prstClr val="white"/>
                </a:solidFill>
              </a:rPr>
              <a:t>действий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810125" y="2770188"/>
            <a:ext cx="1922463" cy="8858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600">
                <a:solidFill>
                  <a:prstClr val="white"/>
                </a:solidFill>
              </a:rPr>
              <a:t>Цель</a:t>
            </a:r>
            <a:r>
              <a:rPr lang="en-US" altLang="ru-RU" sz="2600">
                <a:solidFill>
                  <a:prstClr val="white"/>
                </a:solidFill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600">
                <a:solidFill>
                  <a:prstClr val="white"/>
                </a:solidFill>
              </a:rPr>
              <a:t>проекта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980113" y="1722438"/>
            <a:ext cx="2701925" cy="885825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600">
                <a:solidFill>
                  <a:prstClr val="white"/>
                </a:solidFill>
              </a:rPr>
              <a:t>Стратегическая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600">
                <a:solidFill>
                  <a:prstClr val="white"/>
                </a:solidFill>
              </a:rPr>
              <a:t>цель (миссия)</a:t>
            </a:r>
            <a:endParaRPr lang="en-US" altLang="ru-RU" sz="2600">
              <a:solidFill>
                <a:prstClr val="white"/>
              </a:solidFill>
            </a:endParaRPr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>
            <a:off x="4356100" y="1700213"/>
            <a:ext cx="825500" cy="4471987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 rot="10725711" flipH="1">
            <a:off x="2590800" y="4648200"/>
            <a:ext cx="800100" cy="800100"/>
          </a:xfrm>
          <a:custGeom>
            <a:avLst/>
            <a:gdLst>
              <a:gd name="T0" fmla="*/ 623226 w 21600"/>
              <a:gd name="T1" fmla="*/ 68046 h 21600"/>
              <a:gd name="T2" fmla="*/ 286814 w 21600"/>
              <a:gd name="T3" fmla="*/ 122163 h 21600"/>
              <a:gd name="T4" fmla="*/ 511619 w 21600"/>
              <a:gd name="T5" fmla="*/ 234029 h 21600"/>
              <a:gd name="T6" fmla="*/ 900112 w 21600"/>
              <a:gd name="T7" fmla="*/ 400050 h 21600"/>
              <a:gd name="T8" fmla="*/ 700088 w 21600"/>
              <a:gd name="T9" fmla="*/ 600075 h 21600"/>
              <a:gd name="T10" fmla="*/ 500062 w 21600"/>
              <a:gd name="T11" fmla="*/ 40005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01" y="5399"/>
                  <a:pt x="9409" y="5535"/>
                  <a:pt x="8762" y="5799"/>
                </a:cubicBezTo>
                <a:lnTo>
                  <a:pt x="6724" y="798"/>
                </a:lnTo>
                <a:cubicBezTo>
                  <a:pt x="8018" y="271"/>
                  <a:pt x="9402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272" name="AutoShape 8"/>
          <p:cNvSpPr>
            <a:spLocks noChangeArrowheads="1"/>
          </p:cNvSpPr>
          <p:nvPr/>
        </p:nvSpPr>
        <p:spPr bwMode="auto">
          <a:xfrm rot="10725711" flipH="1">
            <a:off x="4457700" y="3581400"/>
            <a:ext cx="800100" cy="800100"/>
          </a:xfrm>
          <a:custGeom>
            <a:avLst/>
            <a:gdLst>
              <a:gd name="T0" fmla="*/ 623226 w 21600"/>
              <a:gd name="T1" fmla="*/ 68046 h 21600"/>
              <a:gd name="T2" fmla="*/ 286814 w 21600"/>
              <a:gd name="T3" fmla="*/ 122163 h 21600"/>
              <a:gd name="T4" fmla="*/ 511619 w 21600"/>
              <a:gd name="T5" fmla="*/ 234029 h 21600"/>
              <a:gd name="T6" fmla="*/ 900112 w 21600"/>
              <a:gd name="T7" fmla="*/ 400050 h 21600"/>
              <a:gd name="T8" fmla="*/ 700088 w 21600"/>
              <a:gd name="T9" fmla="*/ 600075 h 21600"/>
              <a:gd name="T10" fmla="*/ 500062 w 21600"/>
              <a:gd name="T11" fmla="*/ 40005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01" y="5399"/>
                  <a:pt x="9409" y="5535"/>
                  <a:pt x="8762" y="5799"/>
                </a:cubicBezTo>
                <a:lnTo>
                  <a:pt x="6724" y="798"/>
                </a:lnTo>
                <a:cubicBezTo>
                  <a:pt x="8018" y="271"/>
                  <a:pt x="9402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 rot="10725711" flipH="1">
            <a:off x="6588125" y="2590800"/>
            <a:ext cx="800100" cy="800100"/>
          </a:xfrm>
          <a:custGeom>
            <a:avLst/>
            <a:gdLst>
              <a:gd name="T0" fmla="*/ 623226 w 21600"/>
              <a:gd name="T1" fmla="*/ 68046 h 21600"/>
              <a:gd name="T2" fmla="*/ 286814 w 21600"/>
              <a:gd name="T3" fmla="*/ 122163 h 21600"/>
              <a:gd name="T4" fmla="*/ 511619 w 21600"/>
              <a:gd name="T5" fmla="*/ 234029 h 21600"/>
              <a:gd name="T6" fmla="*/ 900112 w 21600"/>
              <a:gd name="T7" fmla="*/ 400050 h 21600"/>
              <a:gd name="T8" fmla="*/ 700088 w 21600"/>
              <a:gd name="T9" fmla="*/ 600075 h 21600"/>
              <a:gd name="T10" fmla="*/ 500062 w 21600"/>
              <a:gd name="T11" fmla="*/ 40005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01" y="5399"/>
                  <a:pt x="9409" y="5535"/>
                  <a:pt x="8762" y="5799"/>
                </a:cubicBezTo>
                <a:lnTo>
                  <a:pt x="6724" y="798"/>
                </a:lnTo>
                <a:cubicBezTo>
                  <a:pt x="8018" y="271"/>
                  <a:pt x="9402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900113" y="4994275"/>
            <a:ext cx="1727200" cy="895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600">
                <a:solidFill>
                  <a:prstClr val="black"/>
                </a:solidFill>
              </a:rPr>
              <a:t>Действия</a:t>
            </a:r>
            <a:endParaRPr lang="en-US" altLang="ru-RU" sz="260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6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37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solidFill>
                  <a:prstClr val="black"/>
                </a:solidFill>
              </a:rPr>
              <a:t>Что </a:t>
            </a:r>
            <a:r>
              <a:rPr lang="ru-RU" sz="3200" smtClean="0">
                <a:solidFill>
                  <a:prstClr val="black"/>
                </a:solidFill>
              </a:rPr>
              <a:t>такое программа?</a:t>
            </a:r>
            <a:endParaRPr lang="ru-RU" dirty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905000"/>
            <a:ext cx="7010400" cy="37560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600" smtClean="0"/>
              <a:t>Совокупность проектов, каждый из которых делает вклад в достижение цели программы. </a:t>
            </a:r>
          </a:p>
          <a:p>
            <a:pPr>
              <a:lnSpc>
                <a:spcPct val="80000"/>
              </a:lnSpc>
            </a:pPr>
            <a:r>
              <a:rPr lang="ru-RU" altLang="ru-RU" sz="2600" smtClean="0"/>
              <a:t>Цель программы является миссией каждого из проектов, входящих в эту программу.</a:t>
            </a:r>
          </a:p>
          <a:p>
            <a:pPr>
              <a:lnSpc>
                <a:spcPct val="80000"/>
              </a:lnSpc>
            </a:pPr>
            <a:r>
              <a:rPr lang="ru-RU" altLang="ru-RU" sz="2600" smtClean="0"/>
              <a:t>Логика программы выстраивается так, что в случае успешного выполнения всех проектов цель программы полностью достигается. 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5503863" y="6445250"/>
            <a:ext cx="3359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400">
                <a:solidFill>
                  <a:srgbClr val="1F497D"/>
                </a:solidFill>
              </a:rPr>
              <a:t>©</a:t>
            </a:r>
            <a:r>
              <a:rPr lang="ru-RU" altLang="ru-RU" sz="1400">
                <a:solidFill>
                  <a:srgbClr val="1F497D"/>
                </a:solidFill>
              </a:rPr>
              <a:t> Компания «Процесс Консалтинг», 2010</a:t>
            </a:r>
          </a:p>
        </p:txBody>
      </p:sp>
    </p:spTree>
    <p:extLst>
      <p:ext uri="{BB962C8B-B14F-4D97-AF65-F5344CB8AC3E}">
        <p14:creationId xmlns:p14="http://schemas.microsoft.com/office/powerpoint/2010/main" val="382217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38"/>
          <p:cNvSpPr>
            <a:spLocks noGrp="1" noChangeArrowheads="1"/>
          </p:cNvSpPr>
          <p:nvPr>
            <p:ph type="title"/>
          </p:nvPr>
        </p:nvSpPr>
        <p:spPr>
          <a:xfrm>
            <a:off x="251520" y="190501"/>
            <a:ext cx="8640960" cy="1150268"/>
          </a:xfrm>
        </p:spPr>
        <p:txBody>
          <a:bodyPr/>
          <a:lstStyle/>
          <a:p>
            <a:r>
              <a:rPr lang="ru-RU" altLang="ru-RU" sz="3200" dirty="0" smtClean="0"/>
              <a:t>Согласование логики проекта, программы и инициативы</a:t>
            </a:r>
          </a:p>
        </p:txBody>
      </p:sp>
      <p:graphicFrame>
        <p:nvGraphicFramePr>
          <p:cNvPr id="7390" name="Group 222"/>
          <p:cNvGraphicFramePr>
            <a:graphicFrameLocks noGrp="1"/>
          </p:cNvGraphicFramePr>
          <p:nvPr>
            <p:ph idx="1"/>
          </p:nvPr>
        </p:nvGraphicFramePr>
        <p:xfrm>
          <a:off x="1524000" y="1817688"/>
          <a:ext cx="7010400" cy="4805363"/>
        </p:xfrm>
        <a:graphic>
          <a:graphicData uri="http://schemas.openxmlformats.org/drawingml/2006/table">
            <a:tbl>
              <a:tblPr/>
              <a:tblGrid>
                <a:gridCol w="2336800"/>
                <a:gridCol w="2336800"/>
                <a:gridCol w="2336800"/>
              </a:tblGrid>
              <a:tr h="4244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Проект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Программа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Инициатива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7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Миссия</a:t>
                      </a: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инициативы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7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Миссия программы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Цель инициативы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7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Миссия проекта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Цель</a:t>
                      </a: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программы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Задача инициативы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7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Цель проекта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Задача программы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Задачи проекта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7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Действия в рамках проекта</a:t>
                      </a:r>
                      <a:endParaRPr kumimoji="0" lang="ru-RU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44" name="Line 198"/>
          <p:cNvSpPr>
            <a:spLocks noChangeShapeType="1"/>
          </p:cNvSpPr>
          <p:nvPr/>
        </p:nvSpPr>
        <p:spPr bwMode="auto">
          <a:xfrm>
            <a:off x="1187450" y="2997200"/>
            <a:ext cx="741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0745" name="Line 199"/>
          <p:cNvSpPr>
            <a:spLocks noChangeShapeType="1"/>
          </p:cNvSpPr>
          <p:nvPr/>
        </p:nvSpPr>
        <p:spPr bwMode="auto">
          <a:xfrm>
            <a:off x="1187450" y="3789363"/>
            <a:ext cx="741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0746" name="Line 200"/>
          <p:cNvSpPr>
            <a:spLocks noChangeShapeType="1"/>
          </p:cNvSpPr>
          <p:nvPr/>
        </p:nvSpPr>
        <p:spPr bwMode="auto">
          <a:xfrm>
            <a:off x="1187450" y="4508500"/>
            <a:ext cx="741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0747" name="Line 201"/>
          <p:cNvSpPr>
            <a:spLocks noChangeShapeType="1"/>
          </p:cNvSpPr>
          <p:nvPr/>
        </p:nvSpPr>
        <p:spPr bwMode="auto">
          <a:xfrm>
            <a:off x="1187450" y="5300663"/>
            <a:ext cx="741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0748" name="Line 202"/>
          <p:cNvSpPr>
            <a:spLocks noChangeShapeType="1"/>
          </p:cNvSpPr>
          <p:nvPr/>
        </p:nvSpPr>
        <p:spPr bwMode="auto">
          <a:xfrm>
            <a:off x="1187450" y="5805488"/>
            <a:ext cx="741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0749" name="Rectangle 226"/>
          <p:cNvSpPr>
            <a:spLocks noChangeArrowheads="1"/>
          </p:cNvSpPr>
          <p:nvPr/>
        </p:nvSpPr>
        <p:spPr bwMode="auto">
          <a:xfrm>
            <a:off x="5503863" y="6477000"/>
            <a:ext cx="36052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400">
                <a:solidFill>
                  <a:srgbClr val="1F497D"/>
                </a:solidFill>
              </a:rPr>
              <a:t>©</a:t>
            </a:r>
            <a:r>
              <a:rPr lang="ru-RU" altLang="ru-RU" sz="1400">
                <a:solidFill>
                  <a:srgbClr val="1F497D"/>
                </a:solidFill>
              </a:rPr>
              <a:t> Компания «Процесс Консалтинг», 2010</a:t>
            </a:r>
          </a:p>
        </p:txBody>
      </p:sp>
    </p:spTree>
    <p:extLst>
      <p:ext uri="{BB962C8B-B14F-4D97-AF65-F5344CB8AC3E}">
        <p14:creationId xmlns:p14="http://schemas.microsoft.com/office/powerpoint/2010/main" val="273636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/>
              <a:t>Согласование логики проекта, программы и инициативы</a:t>
            </a:r>
          </a:p>
        </p:txBody>
      </p:sp>
      <p:pic>
        <p:nvPicPr>
          <p:cNvPr id="31746" name="Picture 4" descr="Проект пограмма инициати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989138"/>
            <a:ext cx="8964613" cy="444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8"/>
          <p:cNvSpPr>
            <a:spLocks noChangeArrowheads="1"/>
          </p:cNvSpPr>
          <p:nvPr/>
        </p:nvSpPr>
        <p:spPr bwMode="auto">
          <a:xfrm>
            <a:off x="5503863" y="6477000"/>
            <a:ext cx="36052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400">
                <a:solidFill>
                  <a:srgbClr val="1F497D"/>
                </a:solidFill>
              </a:rPr>
              <a:t>©</a:t>
            </a:r>
            <a:r>
              <a:rPr lang="ru-RU" altLang="ru-RU" sz="1400">
                <a:solidFill>
                  <a:srgbClr val="1F497D"/>
                </a:solidFill>
              </a:rPr>
              <a:t> Компания «Процесс Консалтинг», 2010</a:t>
            </a:r>
          </a:p>
        </p:txBody>
      </p:sp>
    </p:spTree>
    <p:extLst>
      <p:ext uri="{BB962C8B-B14F-4D97-AF65-F5344CB8AC3E}">
        <p14:creationId xmlns:p14="http://schemas.microsoft.com/office/powerpoint/2010/main" val="204867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Проблемы проектов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Качество анализа проблемной ситуации, точность фокусировок при определении проблемы</a:t>
            </a:r>
          </a:p>
          <a:p>
            <a:r>
              <a:rPr lang="ru-RU" dirty="0" smtClean="0"/>
              <a:t>Взаимосвязь между действиями  результатами различного уровня (логика проекта)</a:t>
            </a:r>
          </a:p>
          <a:p>
            <a:r>
              <a:rPr lang="ru-RU" dirty="0" smtClean="0"/>
              <a:t>Адекватность понимания природы человека и природы вещей</a:t>
            </a:r>
          </a:p>
          <a:p>
            <a:r>
              <a:rPr lang="ru-RU" dirty="0" smtClean="0"/>
              <a:t>Принятие непредсказуемых результатов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380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2912</TotalTime>
  <Words>1383</Words>
  <Application>Microsoft Office PowerPoint</Application>
  <PresentationFormat>Экран (4:3)</PresentationFormat>
  <Paragraphs>140</Paragraphs>
  <Slides>15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Проект как предмет оценки проектов и программ</vt:lpstr>
      <vt:lpstr>К истории появления «проекта»</vt:lpstr>
      <vt:lpstr>Презентация PowerPoint</vt:lpstr>
      <vt:lpstr>К истории появления «проекта»</vt:lpstr>
      <vt:lpstr>Проект. Определение</vt:lpstr>
      <vt:lpstr>Социальный проект как способ управления деятельностью</vt:lpstr>
      <vt:lpstr>Цели социальных проектов </vt:lpstr>
      <vt:lpstr>Презентация PowerPoint</vt:lpstr>
      <vt:lpstr>Оценка и мониторинг на различных этапах жизненного цикла проекта</vt:lpstr>
      <vt:lpstr>Логика проекта</vt:lpstr>
      <vt:lpstr>Логика проекта</vt:lpstr>
      <vt:lpstr>Что такое программа?</vt:lpstr>
      <vt:lpstr>Согласование логики проекта, программы и инициативы</vt:lpstr>
      <vt:lpstr>Согласование логики проекта, программы и инициативы</vt:lpstr>
      <vt:lpstr>Проблемы проектов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Vladimir Balakirev</dc:creator>
  <cp:lastModifiedBy>Vladimir Balakirev</cp:lastModifiedBy>
  <cp:revision>50</cp:revision>
  <dcterms:created xsi:type="dcterms:W3CDTF">2014-02-24T10:47:02Z</dcterms:created>
  <dcterms:modified xsi:type="dcterms:W3CDTF">2014-03-03T18:22:40Z</dcterms:modified>
</cp:coreProperties>
</file>