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671" r:id="rId3"/>
    <p:sldId id="683" r:id="rId4"/>
    <p:sldId id="720" r:id="rId5"/>
    <p:sldId id="730" r:id="rId6"/>
    <p:sldId id="680" r:id="rId7"/>
    <p:sldId id="732" r:id="rId8"/>
    <p:sldId id="718" r:id="rId9"/>
    <p:sldId id="731" r:id="rId10"/>
    <p:sldId id="734" r:id="rId11"/>
    <p:sldId id="735" r:id="rId12"/>
    <p:sldId id="736" r:id="rId13"/>
    <p:sldId id="737" r:id="rId14"/>
    <p:sldId id="733" r:id="rId15"/>
    <p:sldId id="715" r:id="rId16"/>
    <p:sldId id="716" r:id="rId17"/>
    <p:sldId id="709" r:id="rId18"/>
  </p:sldIdLst>
  <p:sldSz cx="9144000" cy="6858000" type="screen4x3"/>
  <p:notesSz cx="6805613" cy="99393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CC9900"/>
    <a:srgbClr val="DCC3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75" autoAdjust="0"/>
    <p:restoredTop sz="88966" autoAdjust="0"/>
  </p:normalViewPr>
  <p:slideViewPr>
    <p:cSldViewPr>
      <p:cViewPr varScale="1">
        <p:scale>
          <a:sx n="59" d="100"/>
          <a:sy n="59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6888"/>
          </a:xfrm>
          <a:prstGeom prst="rect">
            <a:avLst/>
          </a:prstGeom>
        </p:spPr>
        <p:txBody>
          <a:bodyPr vert="horz" lIns="91692" tIns="45845" rIns="91692" bIns="45845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4451" y="0"/>
            <a:ext cx="2949575" cy="496888"/>
          </a:xfrm>
          <a:prstGeom prst="rect">
            <a:avLst/>
          </a:prstGeom>
        </p:spPr>
        <p:txBody>
          <a:bodyPr vert="horz" lIns="91692" tIns="45845" rIns="91692" bIns="45845" rtlCol="0"/>
          <a:lstStyle>
            <a:lvl1pPr algn="r">
              <a:defRPr sz="1200"/>
            </a:lvl1pPr>
          </a:lstStyle>
          <a:p>
            <a:pPr>
              <a:defRPr/>
            </a:pPr>
            <a:fld id="{DE7601C8-6E2A-4C17-ABCE-847D443A9984}" type="datetimeFigureOut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6887"/>
          </a:xfrm>
          <a:prstGeom prst="rect">
            <a:avLst/>
          </a:prstGeom>
        </p:spPr>
        <p:txBody>
          <a:bodyPr vert="horz" lIns="91692" tIns="45845" rIns="91692" bIns="4584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4451" y="9440864"/>
            <a:ext cx="2949575" cy="496887"/>
          </a:xfrm>
          <a:prstGeom prst="rect">
            <a:avLst/>
          </a:prstGeom>
        </p:spPr>
        <p:txBody>
          <a:bodyPr vert="horz" lIns="91692" tIns="45845" rIns="91692" bIns="45845" rtlCol="0" anchor="b"/>
          <a:lstStyle>
            <a:lvl1pPr algn="r">
              <a:defRPr sz="1200"/>
            </a:lvl1pPr>
          </a:lstStyle>
          <a:p>
            <a:pPr>
              <a:defRPr/>
            </a:pPr>
            <a:fld id="{FF9F4DC2-DF3E-4A65-A3D7-B35A42E3FC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032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6888"/>
          </a:xfrm>
          <a:prstGeom prst="rect">
            <a:avLst/>
          </a:prstGeom>
        </p:spPr>
        <p:txBody>
          <a:bodyPr vert="horz" lIns="91673" tIns="45835" rIns="91673" bIns="45835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4451" y="0"/>
            <a:ext cx="2949575" cy="496888"/>
          </a:xfrm>
          <a:prstGeom prst="rect">
            <a:avLst/>
          </a:prstGeom>
        </p:spPr>
        <p:txBody>
          <a:bodyPr vert="horz" lIns="91673" tIns="45835" rIns="91673" bIns="45835" rtlCol="0"/>
          <a:lstStyle>
            <a:lvl1pPr algn="r">
              <a:defRPr sz="1200"/>
            </a:lvl1pPr>
          </a:lstStyle>
          <a:p>
            <a:pPr>
              <a:defRPr/>
            </a:pPr>
            <a:fld id="{97EBF29E-DFEC-46A7-914F-AE2CBD446D1D}" type="datetimeFigureOut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72050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73" tIns="45835" rIns="91673" bIns="45835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2625" y="4722814"/>
            <a:ext cx="5443538" cy="4470400"/>
          </a:xfrm>
          <a:prstGeom prst="rect">
            <a:avLst/>
          </a:prstGeom>
        </p:spPr>
        <p:txBody>
          <a:bodyPr vert="horz" lIns="91673" tIns="45835" rIns="91673" bIns="45835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0864"/>
            <a:ext cx="2949575" cy="496887"/>
          </a:xfrm>
          <a:prstGeom prst="rect">
            <a:avLst/>
          </a:prstGeom>
        </p:spPr>
        <p:txBody>
          <a:bodyPr vert="horz" lIns="91673" tIns="45835" rIns="91673" bIns="4583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4451" y="9440864"/>
            <a:ext cx="2949575" cy="496887"/>
          </a:xfrm>
          <a:prstGeom prst="rect">
            <a:avLst/>
          </a:prstGeom>
        </p:spPr>
        <p:txBody>
          <a:bodyPr vert="horz" lIns="91673" tIns="45835" rIns="91673" bIns="45835" rtlCol="0" anchor="b"/>
          <a:lstStyle>
            <a:lvl1pPr algn="r">
              <a:defRPr sz="1200"/>
            </a:lvl1pPr>
          </a:lstStyle>
          <a:p>
            <a:pPr>
              <a:defRPr/>
            </a:pPr>
            <a:fld id="{54024988-CF61-4F2D-8CED-4FFBBEE071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8889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310658-6AB9-4B79-B341-5560E3D1CEE7}" type="slidenum">
              <a:rPr lang="ru-RU" altLang="ru-RU" smtClean="0"/>
              <a:pPr/>
              <a:t>1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783854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3EA347F-5940-4CEF-B394-0BB0CD13D034}" type="slidenum">
              <a:rPr lang="ru-RU" altLang="ru-RU" smtClean="0"/>
              <a:pPr/>
              <a:t>2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29411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A9001C7-74C0-4861-A122-C9241AB828A3}" type="slidenum">
              <a:rPr lang="ru-RU" smtClean="0"/>
              <a:pPr/>
              <a:t>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94282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6093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148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03F5-5554-4028-B0A5-E2D05BADF603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70A39-0B63-4B3C-B711-DB6CA4E8A9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49064-5F66-4A18-88D0-2DBE3782FB06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99A70-9D15-458E-861F-BC2C7D654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E0F5F-53B7-4F1C-A5A4-1230467B608C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8B66F-58FF-44B4-A7AD-3EF4130212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686AB-5468-4860-AC90-F5837888A55F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FD1A4-2A40-4007-AE60-0E83B08F4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DC413-8449-49D6-9664-A6F47E848137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71431-866F-4A7C-A8B3-26B25E3525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5CC94-EA0C-43BD-8EA2-5D2764506C9D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23263-19B1-45C9-958B-024CF845D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C0F05-8A0E-4DDD-B08A-39177716F15A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397B8-60E8-417A-90B3-A04E1656F4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58A3A-D876-4E01-B762-9BA51D71A28D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1C849-3FBD-44A9-B23F-1693376DC3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65CB5-DD6D-419E-A69B-388A9CB88B8C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B925C-8205-474A-911F-1DA9F4D76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0827-F0CB-44EA-BFFB-34E48FDB4ED8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65E18-B010-4EFA-BB88-C8A8C30A7E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89FC7-0C5B-4698-8B7B-FFF5FD03CDB2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80EA0-9FB4-42BD-BFCC-0AC826B58F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16553E-79E7-45BC-BAEC-0F6511A454DF}" type="datetime1">
              <a:rPr lang="ru-RU"/>
              <a:pPr>
                <a:defRPr/>
              </a:pPr>
              <a:t>15.06.2016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C0CE64-5451-4B55-B54E-FF3AAEA2E1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rofstandart.rosmintrud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://regulation.gov.ru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vet-bc.ru/" TargetMode="External"/><Relationship Id="rId2" Type="http://schemas.openxmlformats.org/officeDocument/2006/relationships/hyperlink" Target="http://profstandart.rosmintrud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regulation.gov.ru/p/38639" TargetMode="External"/><Relationship Id="rId2" Type="http://schemas.openxmlformats.org/officeDocument/2006/relationships/hyperlink" Target="http://www.rosmintrud.ru/docs/mintrud/payment/12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://regulation.gov.ru/p/48212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vet-bc.ru/" TargetMode="External"/><Relationship Id="rId2" Type="http://schemas.openxmlformats.org/officeDocument/2006/relationships/hyperlink" Target="http://profstandart.rosmintrud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323528" y="2492896"/>
            <a:ext cx="8677275" cy="1800200"/>
          </a:xfrm>
        </p:spPr>
        <p:txBody>
          <a:bodyPr/>
          <a:lstStyle/>
          <a:p>
            <a:pPr>
              <a:defRPr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/>
                </a:solidFill>
                <a:latin typeface="+mn-lt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tx2"/>
                </a:solidFill>
                <a:latin typeface="+mn-lt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Применение профессиональных </a:t>
            </a:r>
            <a:b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стандартов</a:t>
            </a:r>
            <a:r>
              <a:rPr lang="ru-RU" sz="1200" dirty="0" smtClean="0">
                <a:solidFill>
                  <a:srgbClr val="CC99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rgbClr val="CC99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solidFill>
                  <a:srgbClr val="CC99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srgbClr val="CC99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600" dirty="0" smtClean="0">
                <a:solidFill>
                  <a:schemeClr val="tx2"/>
                </a:solidFill>
              </a:rPr>
              <a:t/>
            </a:r>
            <a:br>
              <a:rPr lang="en-US" sz="1600" dirty="0" smtClean="0">
                <a:solidFill>
                  <a:schemeClr val="tx2"/>
                </a:solidFill>
              </a:rPr>
            </a:br>
            <a:r>
              <a:rPr lang="ru-RU" sz="1200" dirty="0" smtClean="0">
                <a:solidFill>
                  <a:schemeClr val="tx2"/>
                </a:solidFill>
              </a:rPr>
              <a:t/>
            </a:r>
            <a:br>
              <a:rPr lang="ru-RU" sz="1200" dirty="0" smtClean="0">
                <a:solidFill>
                  <a:schemeClr val="tx2"/>
                </a:solidFill>
              </a:rPr>
            </a:br>
            <a:r>
              <a:rPr lang="ru-RU" sz="1200" dirty="0" smtClean="0">
                <a:solidFill>
                  <a:schemeClr val="tx2"/>
                </a:solidFill>
              </a:rPr>
              <a:t/>
            </a:r>
            <a:br>
              <a:rPr lang="ru-RU" sz="1200" dirty="0" smtClean="0">
                <a:solidFill>
                  <a:schemeClr val="tx2"/>
                </a:solidFill>
              </a:rPr>
            </a:br>
            <a:endParaRPr lang="ru-RU" sz="1600" dirty="0" smtClean="0">
              <a:solidFill>
                <a:schemeClr val="tx2"/>
              </a:solidFill>
            </a:endParaRP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6288355"/>
            <a:ext cx="1208758" cy="569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187625" y="6309304"/>
            <a:ext cx="1008111" cy="5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95736" y="6309321"/>
            <a:ext cx="142435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63888" y="6371106"/>
            <a:ext cx="1296144" cy="486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60032" y="6288354"/>
            <a:ext cx="1208758" cy="569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6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47657" y="6309303"/>
            <a:ext cx="1008111" cy="54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7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055768" y="6309320"/>
            <a:ext cx="142435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8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r="44438"/>
          <a:stretch>
            <a:fillRect/>
          </a:stretch>
        </p:blipFill>
        <p:spPr bwMode="auto">
          <a:xfrm>
            <a:off x="8423920" y="6371160"/>
            <a:ext cx="720080" cy="486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Прямоугольник 1"/>
          <p:cNvSpPr>
            <a:spLocks noChangeArrowheads="1"/>
          </p:cNvSpPr>
          <p:nvPr/>
        </p:nvSpPr>
        <p:spPr bwMode="auto">
          <a:xfrm>
            <a:off x="2339975" y="4084638"/>
            <a:ext cx="5111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altLang="ru-RU">
                <a:solidFill>
                  <a:schemeClr val="tx2"/>
                </a:solidFill>
                <a:cs typeface="Times New Roman" pitchFamily="18" charset="0"/>
              </a:rPr>
            </a:br>
            <a:endParaRPr lang="ru-RU" altLang="ru-RU"/>
          </a:p>
        </p:txBody>
      </p:sp>
      <p:sp>
        <p:nvSpPr>
          <p:cNvPr id="15" name="Прямоугольник 1"/>
          <p:cNvSpPr>
            <a:spLocks noChangeArrowheads="1"/>
          </p:cNvSpPr>
          <p:nvPr/>
        </p:nvSpPr>
        <p:spPr bwMode="auto">
          <a:xfrm>
            <a:off x="2459051" y="5445224"/>
            <a:ext cx="66611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dirty="0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altLang="ru-RU" dirty="0">
                <a:solidFill>
                  <a:schemeClr val="tx2"/>
                </a:solidFill>
                <a:cs typeface="Times New Roman" pitchFamily="18" charset="0"/>
              </a:rPr>
            </a:br>
            <a:endParaRPr lang="ru-RU" alt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12360" y="5805264"/>
            <a:ext cx="938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rgbClr val="17375E"/>
                </a:solidFill>
                <a:latin typeface="Times New Roman"/>
                <a:cs typeface="Times New Roman"/>
              </a:rPr>
              <a:t>май, 2016 г.</a:t>
            </a:r>
            <a:endParaRPr lang="ru-RU" sz="1200" dirty="0">
              <a:solidFill>
                <a:srgbClr val="17375E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/>
          </p:cNvSpPr>
          <p:nvPr/>
        </p:nvSpPr>
        <p:spPr bwMode="auto">
          <a:xfrm>
            <a:off x="179388" y="77788"/>
            <a:ext cx="8856662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Профессиональные стандарты: нормативная база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4101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548680"/>
            <a:ext cx="842493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ТРУДОВОЙ КОДЕКС РОССИЙСКОЙ ФЕДЕРАЦИИ</a:t>
            </a:r>
          </a:p>
          <a:p>
            <a:pPr lvl="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статья 195.1. Понятия квалификации работника, профессионального стандарта</a:t>
            </a:r>
          </a:p>
          <a:p>
            <a:pPr lvl="0" algn="just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Квалификация работника – уровень знаний, умений, профессиональных навыков и опыта работы  работника.</a:t>
            </a:r>
          </a:p>
          <a:p>
            <a:pPr lvl="0" algn="just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Профессиональный стандарт – характеристика квалификации, необходимой работнику для осуществления определенного вида профессиональной деятельности.</a:t>
            </a:r>
          </a:p>
          <a:p>
            <a:pPr lvl="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статья 195.2. Порядок разработки и утверждения профессиональных стандартов</a:t>
            </a:r>
          </a:p>
          <a:p>
            <a:pPr lvl="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статья 195.3. Порядок применения профессиональных стандартов 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 от 22 января 2013  г. №23 </a:t>
            </a:r>
          </a:p>
          <a:p>
            <a:pPr lvl="0">
              <a:lnSpc>
                <a:spcPct val="10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 Правилах разработки, утверждения и применения профессиональных стандартов»</a:t>
            </a:r>
          </a:p>
          <a:p>
            <a:pPr lvl="0">
              <a:lnSpc>
                <a:spcPct val="10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(в редакции Постановления Правительства Российской Федерации от  23 сентября 2014  г. № 970)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 от 5 августа 2013  г. № 661</a:t>
            </a:r>
            <a:r>
              <a:rPr lang="ru-RU" sz="1400" dirty="0" smtClean="0"/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 утверждении Правил разработки, утверждения федеральных государственных образовательных стандартов и внесения в них изменений» (в редакции Постановления Правительства Российской Федерации от  12 апреля 2016 г. №  295)</a:t>
            </a:r>
          </a:p>
          <a:p>
            <a:pPr lvl="0">
              <a:lnSpc>
                <a:spcPct val="100000"/>
              </a:lnSpc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Приказы Минтруда России:</a:t>
            </a: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 12 апреля 2013 г. № 147н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 утверждении макета профессионального стандарта»  </a:t>
            </a:r>
          </a:p>
          <a:p>
            <a:pPr lvl="0">
              <a:lnSpc>
                <a:spcPct val="10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(с изменениями  от  29 сентября 2014 г. № 665н )                                   </a:t>
            </a: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 12 апреля 2013 г. № 148н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 утверждении уровней квалификаций в целях подготовки профессиональных стандартов»</a:t>
            </a: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 29 апреля 2013 г. № 170н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 утверждении методических рекомендаций по разработке профессионального стандарта»</a:t>
            </a: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 30 сентября 2014 г. № 671н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«Об утверждении методических рекомендаций по организации» профессионально-общественного обсуждения и экспертизы проектов профессиональных стандартов»</a:t>
            </a:r>
          </a:p>
          <a:p>
            <a:pPr lvl="0">
              <a:lnSpc>
                <a:spcPct val="10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 29 сентября 2014 г. № 667н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 реестре профессиональных стандартов (перечне видов профессиональной деятельности)»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/>
          </p:cNvSpPr>
          <p:nvPr/>
        </p:nvSpPr>
        <p:spPr bwMode="auto">
          <a:xfrm>
            <a:off x="179388" y="115888"/>
            <a:ext cx="8856662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Профессиональные стандарты: механизм разработки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14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2268538" y="620713"/>
            <a:ext cx="6629400" cy="1008062"/>
          </a:xfrm>
          <a:custGeom>
            <a:avLst/>
            <a:gdLst>
              <a:gd name="connsiteX0" fmla="*/ 220957 w 1325715"/>
              <a:gd name="connsiteY0" fmla="*/ 0 h 6630571"/>
              <a:gd name="connsiteX1" fmla="*/ 1104758 w 1325715"/>
              <a:gd name="connsiteY1" fmla="*/ 0 h 6630571"/>
              <a:gd name="connsiteX2" fmla="*/ 1325715 w 1325715"/>
              <a:gd name="connsiteY2" fmla="*/ 220957 h 6630571"/>
              <a:gd name="connsiteX3" fmla="*/ 1325715 w 1325715"/>
              <a:gd name="connsiteY3" fmla="*/ 6630571 h 6630571"/>
              <a:gd name="connsiteX4" fmla="*/ 1325715 w 1325715"/>
              <a:gd name="connsiteY4" fmla="*/ 6630571 h 6630571"/>
              <a:gd name="connsiteX5" fmla="*/ 0 w 1325715"/>
              <a:gd name="connsiteY5" fmla="*/ 6630571 h 6630571"/>
              <a:gd name="connsiteX6" fmla="*/ 0 w 1325715"/>
              <a:gd name="connsiteY6" fmla="*/ 6630571 h 6630571"/>
              <a:gd name="connsiteX7" fmla="*/ 0 w 1325715"/>
              <a:gd name="connsiteY7" fmla="*/ 220957 h 6630571"/>
              <a:gd name="connsiteX8" fmla="*/ 220957 w 1325715"/>
              <a:gd name="connsiteY8" fmla="*/ 0 h 6630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715" h="6630571">
                <a:moveTo>
                  <a:pt x="1325715" y="1105119"/>
                </a:moveTo>
                <a:lnTo>
                  <a:pt x="1325715" y="5525452"/>
                </a:lnTo>
                <a:cubicBezTo>
                  <a:pt x="1325715" y="6135790"/>
                  <a:pt x="1305936" y="6630568"/>
                  <a:pt x="1281537" y="6630568"/>
                </a:cubicBezTo>
                <a:lnTo>
                  <a:pt x="0" y="6630568"/>
                </a:lnTo>
                <a:lnTo>
                  <a:pt x="0" y="6630568"/>
                </a:lnTo>
                <a:lnTo>
                  <a:pt x="0" y="3"/>
                </a:lnTo>
                <a:lnTo>
                  <a:pt x="0" y="3"/>
                </a:lnTo>
                <a:lnTo>
                  <a:pt x="1281537" y="3"/>
                </a:lnTo>
                <a:cubicBezTo>
                  <a:pt x="1305936" y="3"/>
                  <a:pt x="1325715" y="494781"/>
                  <a:pt x="1325715" y="110511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7650" tIns="188542" rIns="312366" bIns="188542" spcCol="1270" anchor="ctr"/>
          <a:lstStyle/>
          <a:p>
            <a:pPr marL="57150" lvl="1" indent="-57150" defTabSz="466725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Российский союз промышленников и предпринимателей – </a:t>
            </a:r>
            <a:r>
              <a:rPr lang="ru-RU" sz="136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для коммерческого сектора экономики (при государственной поддержке разработки профессиональных стандартов)</a:t>
            </a:r>
            <a:endParaRPr lang="ru-RU" sz="136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" lvl="1" indent="-57150" defTabSz="466725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Минтруд России –бюджетная сфера и приоритетные направления экономики</a:t>
            </a:r>
          </a:p>
          <a:p>
            <a:pPr marL="57150" lvl="1" indent="-57150" defTabSz="466725">
              <a:lnSpc>
                <a:spcPct val="90000"/>
              </a:lnSpc>
              <a:spcAft>
                <a:spcPct val="15000"/>
              </a:spcAft>
              <a:buFontTx/>
              <a:buChar char="••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инициативная </a:t>
            </a:r>
            <a:r>
              <a:rPr lang="ru-RU" sz="136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разработка (за счет собственных средств разработчиков)</a:t>
            </a:r>
            <a:endParaRPr lang="ru-RU" sz="136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олилиния 8"/>
          <p:cNvSpPr/>
          <p:nvPr/>
        </p:nvSpPr>
        <p:spPr>
          <a:xfrm>
            <a:off x="179388" y="549275"/>
            <a:ext cx="2016125" cy="1150938"/>
          </a:xfrm>
          <a:custGeom>
            <a:avLst/>
            <a:gdLst>
              <a:gd name="connsiteX0" fmla="*/ 0 w 2022189"/>
              <a:gd name="connsiteY0" fmla="*/ 211657 h 1269917"/>
              <a:gd name="connsiteX1" fmla="*/ 211657 w 2022189"/>
              <a:gd name="connsiteY1" fmla="*/ 0 h 1269917"/>
              <a:gd name="connsiteX2" fmla="*/ 1810532 w 2022189"/>
              <a:gd name="connsiteY2" fmla="*/ 0 h 1269917"/>
              <a:gd name="connsiteX3" fmla="*/ 2022189 w 2022189"/>
              <a:gd name="connsiteY3" fmla="*/ 211657 h 1269917"/>
              <a:gd name="connsiteX4" fmla="*/ 2022189 w 2022189"/>
              <a:gd name="connsiteY4" fmla="*/ 1058260 h 1269917"/>
              <a:gd name="connsiteX5" fmla="*/ 1810532 w 2022189"/>
              <a:gd name="connsiteY5" fmla="*/ 1269917 h 1269917"/>
              <a:gd name="connsiteX6" fmla="*/ 211657 w 2022189"/>
              <a:gd name="connsiteY6" fmla="*/ 1269917 h 1269917"/>
              <a:gd name="connsiteX7" fmla="*/ 0 w 2022189"/>
              <a:gd name="connsiteY7" fmla="*/ 1058260 h 1269917"/>
              <a:gd name="connsiteX8" fmla="*/ 0 w 2022189"/>
              <a:gd name="connsiteY8" fmla="*/ 211657 h 126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22189" h="1269917">
                <a:moveTo>
                  <a:pt x="0" y="211657"/>
                </a:moveTo>
                <a:cubicBezTo>
                  <a:pt x="0" y="94762"/>
                  <a:pt x="94762" y="0"/>
                  <a:pt x="211657" y="0"/>
                </a:cubicBezTo>
                <a:lnTo>
                  <a:pt x="1810532" y="0"/>
                </a:lnTo>
                <a:cubicBezTo>
                  <a:pt x="1927427" y="0"/>
                  <a:pt x="2022189" y="94762"/>
                  <a:pt x="2022189" y="211657"/>
                </a:cubicBezTo>
                <a:lnTo>
                  <a:pt x="2022189" y="1058260"/>
                </a:lnTo>
                <a:cubicBezTo>
                  <a:pt x="2022189" y="1175155"/>
                  <a:pt x="1927427" y="1269917"/>
                  <a:pt x="1810532" y="1269917"/>
                </a:cubicBezTo>
                <a:lnTo>
                  <a:pt x="211657" y="1269917"/>
                </a:lnTo>
                <a:cubicBezTo>
                  <a:pt x="94762" y="1269917"/>
                  <a:pt x="0" y="1175155"/>
                  <a:pt x="0" y="1058260"/>
                </a:cubicBezTo>
                <a:lnTo>
                  <a:pt x="0" y="21165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07712" tIns="84852" rIns="107712" bIns="84852" spcCol="1270" anchor="ctr"/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36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Организация разработки профессиональных стандартов</a:t>
            </a:r>
          </a:p>
        </p:txBody>
      </p:sp>
      <p:sp>
        <p:nvSpPr>
          <p:cNvPr id="13" name="Полилиния 12"/>
          <p:cNvSpPr/>
          <p:nvPr/>
        </p:nvSpPr>
        <p:spPr>
          <a:xfrm>
            <a:off x="2195513" y="3212976"/>
            <a:ext cx="6629400" cy="2016125"/>
          </a:xfrm>
          <a:custGeom>
            <a:avLst/>
            <a:gdLst>
              <a:gd name="connsiteX0" fmla="*/ 220957 w 1325715"/>
              <a:gd name="connsiteY0" fmla="*/ 0 h 6630571"/>
              <a:gd name="connsiteX1" fmla="*/ 1104758 w 1325715"/>
              <a:gd name="connsiteY1" fmla="*/ 0 h 6630571"/>
              <a:gd name="connsiteX2" fmla="*/ 1325715 w 1325715"/>
              <a:gd name="connsiteY2" fmla="*/ 220957 h 6630571"/>
              <a:gd name="connsiteX3" fmla="*/ 1325715 w 1325715"/>
              <a:gd name="connsiteY3" fmla="*/ 6630571 h 6630571"/>
              <a:gd name="connsiteX4" fmla="*/ 1325715 w 1325715"/>
              <a:gd name="connsiteY4" fmla="*/ 6630571 h 6630571"/>
              <a:gd name="connsiteX5" fmla="*/ 0 w 1325715"/>
              <a:gd name="connsiteY5" fmla="*/ 6630571 h 6630571"/>
              <a:gd name="connsiteX6" fmla="*/ 0 w 1325715"/>
              <a:gd name="connsiteY6" fmla="*/ 6630571 h 6630571"/>
              <a:gd name="connsiteX7" fmla="*/ 0 w 1325715"/>
              <a:gd name="connsiteY7" fmla="*/ 220957 h 6630571"/>
              <a:gd name="connsiteX8" fmla="*/ 220957 w 1325715"/>
              <a:gd name="connsiteY8" fmla="*/ 0 h 6630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715" h="6630571">
                <a:moveTo>
                  <a:pt x="1325715" y="1105119"/>
                </a:moveTo>
                <a:lnTo>
                  <a:pt x="1325715" y="5525452"/>
                </a:lnTo>
                <a:cubicBezTo>
                  <a:pt x="1325715" y="6135790"/>
                  <a:pt x="1305936" y="6630568"/>
                  <a:pt x="1281537" y="6630568"/>
                </a:cubicBezTo>
                <a:lnTo>
                  <a:pt x="0" y="6630568"/>
                </a:lnTo>
                <a:lnTo>
                  <a:pt x="0" y="6630568"/>
                </a:lnTo>
                <a:lnTo>
                  <a:pt x="0" y="3"/>
                </a:lnTo>
                <a:lnTo>
                  <a:pt x="0" y="3"/>
                </a:lnTo>
                <a:lnTo>
                  <a:pt x="1281537" y="3"/>
                </a:lnTo>
                <a:cubicBezTo>
                  <a:pt x="1305936" y="3"/>
                  <a:pt x="1325715" y="494781"/>
                  <a:pt x="1325715" y="1105119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90000"/>
            </a:schemeClr>
          </a:solidFill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7650" tIns="188541" rIns="312366" bIns="188541" spcCol="1270" anchor="ctr"/>
          <a:lstStyle/>
          <a:p>
            <a:pPr marL="269875" lvl="1" indent="-269875" defTabSz="622300">
              <a:lnSpc>
                <a:spcPct val="80000"/>
              </a:lnSpc>
              <a:spcAft>
                <a:spcPct val="15000"/>
              </a:spcAft>
              <a:buFont typeface="+mj-lt"/>
              <a:buAutoNum type="arabicPeriod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Разработчик – регистрация уведомления о разработке профессионального стандарта на сайте </a:t>
            </a:r>
            <a:r>
              <a:rPr lang="en-US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http://profstandart.rosmintrud.ru/</a:t>
            </a:r>
            <a:endParaRPr lang="ru-RU" sz="136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75" lvl="1" indent="-269875" defTabSz="622300">
              <a:lnSpc>
                <a:spcPct val="80000"/>
              </a:lnSpc>
              <a:spcAft>
                <a:spcPct val="15000"/>
              </a:spcAft>
              <a:buFont typeface="+mj-lt"/>
              <a:buAutoNum type="arabicPeriod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Разработчик – проведение профессионально-общественного обсуждения профессионального стандарта</a:t>
            </a:r>
          </a:p>
          <a:p>
            <a:pPr marL="269875" lvl="1" indent="-269875" defTabSz="622300">
              <a:lnSpc>
                <a:spcPct val="80000"/>
              </a:lnSpc>
              <a:spcAft>
                <a:spcPct val="15000"/>
              </a:spcAft>
              <a:buFont typeface="+mj-lt"/>
              <a:buAutoNum type="arabicPeriod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Минтруд России – размещение профессионального стандарта для общественного обсуждения на сайте </a:t>
            </a: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http://regulation.gov.ru/</a:t>
            </a:r>
            <a:endParaRPr lang="ru-RU" sz="136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75" lvl="1" indent="-269875" defTabSz="622300">
              <a:lnSpc>
                <a:spcPct val="80000"/>
              </a:lnSpc>
              <a:spcAft>
                <a:spcPct val="15000"/>
              </a:spcAft>
              <a:buFont typeface="+mj-lt"/>
              <a:buAutoNum type="arabicPeriod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Федеральные органы исполнительной власти – заключение на профессиональный стандарт</a:t>
            </a:r>
          </a:p>
          <a:p>
            <a:pPr marL="269875" lvl="1" indent="-269875" defTabSz="622300">
              <a:lnSpc>
                <a:spcPct val="80000"/>
              </a:lnSpc>
              <a:spcAft>
                <a:spcPct val="15000"/>
              </a:spcAft>
              <a:buFont typeface="+mj-lt"/>
              <a:buAutoNum type="arabicPeriod"/>
              <a:defRPr/>
            </a:pPr>
            <a:r>
              <a:rPr lang="ru-RU" sz="136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Национальный совет при Президенте Российской Федерации по профессиональным квалификациям -  экспертиза и одобрение профессионального стандарта</a:t>
            </a:r>
          </a:p>
        </p:txBody>
      </p:sp>
      <p:sp>
        <p:nvSpPr>
          <p:cNvPr id="14" name="Полилиния 13"/>
          <p:cNvSpPr/>
          <p:nvPr/>
        </p:nvSpPr>
        <p:spPr>
          <a:xfrm>
            <a:off x="179388" y="3212976"/>
            <a:ext cx="2022475" cy="1873250"/>
          </a:xfrm>
          <a:custGeom>
            <a:avLst/>
            <a:gdLst>
              <a:gd name="connsiteX0" fmla="*/ 0 w 2022189"/>
              <a:gd name="connsiteY0" fmla="*/ 254371 h 1526196"/>
              <a:gd name="connsiteX1" fmla="*/ 254371 w 2022189"/>
              <a:gd name="connsiteY1" fmla="*/ 0 h 1526196"/>
              <a:gd name="connsiteX2" fmla="*/ 1767818 w 2022189"/>
              <a:gd name="connsiteY2" fmla="*/ 0 h 1526196"/>
              <a:gd name="connsiteX3" fmla="*/ 2022189 w 2022189"/>
              <a:gd name="connsiteY3" fmla="*/ 254371 h 1526196"/>
              <a:gd name="connsiteX4" fmla="*/ 2022189 w 2022189"/>
              <a:gd name="connsiteY4" fmla="*/ 1271825 h 1526196"/>
              <a:gd name="connsiteX5" fmla="*/ 1767818 w 2022189"/>
              <a:gd name="connsiteY5" fmla="*/ 1526196 h 1526196"/>
              <a:gd name="connsiteX6" fmla="*/ 254371 w 2022189"/>
              <a:gd name="connsiteY6" fmla="*/ 1526196 h 1526196"/>
              <a:gd name="connsiteX7" fmla="*/ 0 w 2022189"/>
              <a:gd name="connsiteY7" fmla="*/ 1271825 h 1526196"/>
              <a:gd name="connsiteX8" fmla="*/ 0 w 2022189"/>
              <a:gd name="connsiteY8" fmla="*/ 254371 h 1526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22189" h="1526196">
                <a:moveTo>
                  <a:pt x="0" y="254371"/>
                </a:moveTo>
                <a:cubicBezTo>
                  <a:pt x="0" y="113886"/>
                  <a:pt x="113886" y="0"/>
                  <a:pt x="254371" y="0"/>
                </a:cubicBezTo>
                <a:lnTo>
                  <a:pt x="1767818" y="0"/>
                </a:lnTo>
                <a:cubicBezTo>
                  <a:pt x="1908303" y="0"/>
                  <a:pt x="2022189" y="113886"/>
                  <a:pt x="2022189" y="254371"/>
                </a:cubicBezTo>
                <a:lnTo>
                  <a:pt x="2022189" y="1271825"/>
                </a:lnTo>
                <a:cubicBezTo>
                  <a:pt x="2022189" y="1412310"/>
                  <a:pt x="1908303" y="1526196"/>
                  <a:pt x="1767818" y="1526196"/>
                </a:cubicBezTo>
                <a:lnTo>
                  <a:pt x="254371" y="1526196"/>
                </a:lnTo>
                <a:cubicBezTo>
                  <a:pt x="113886" y="1526196"/>
                  <a:pt x="0" y="1412310"/>
                  <a:pt x="0" y="1271825"/>
                </a:cubicBezTo>
                <a:lnTo>
                  <a:pt x="0" y="254371"/>
                </a:lnTo>
                <a:close/>
              </a:path>
            </a:pathLst>
          </a:custGeom>
          <a:solidFill>
            <a:schemeClr val="accent6">
              <a:lumMod val="75000"/>
              <a:alpha val="6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43083" tIns="108793" rIns="143083" bIns="108793" spcCol="1270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Общественное обсуждение, экспертная оценка профессиональных стандартов  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179512" y="1988840"/>
            <a:ext cx="2022475" cy="1079500"/>
          </a:xfrm>
          <a:custGeom>
            <a:avLst/>
            <a:gdLst>
              <a:gd name="connsiteX0" fmla="*/ 0 w 2022189"/>
              <a:gd name="connsiteY0" fmla="*/ 211657 h 1269917"/>
              <a:gd name="connsiteX1" fmla="*/ 211657 w 2022189"/>
              <a:gd name="connsiteY1" fmla="*/ 0 h 1269917"/>
              <a:gd name="connsiteX2" fmla="*/ 1810532 w 2022189"/>
              <a:gd name="connsiteY2" fmla="*/ 0 h 1269917"/>
              <a:gd name="connsiteX3" fmla="*/ 2022189 w 2022189"/>
              <a:gd name="connsiteY3" fmla="*/ 211657 h 1269917"/>
              <a:gd name="connsiteX4" fmla="*/ 2022189 w 2022189"/>
              <a:gd name="connsiteY4" fmla="*/ 1058260 h 1269917"/>
              <a:gd name="connsiteX5" fmla="*/ 1810532 w 2022189"/>
              <a:gd name="connsiteY5" fmla="*/ 1269917 h 1269917"/>
              <a:gd name="connsiteX6" fmla="*/ 211657 w 2022189"/>
              <a:gd name="connsiteY6" fmla="*/ 1269917 h 1269917"/>
              <a:gd name="connsiteX7" fmla="*/ 0 w 2022189"/>
              <a:gd name="connsiteY7" fmla="*/ 1058260 h 1269917"/>
              <a:gd name="connsiteX8" fmla="*/ 0 w 2022189"/>
              <a:gd name="connsiteY8" fmla="*/ 211657 h 1269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22189" h="1269917">
                <a:moveTo>
                  <a:pt x="0" y="211657"/>
                </a:moveTo>
                <a:cubicBezTo>
                  <a:pt x="0" y="94762"/>
                  <a:pt x="94762" y="0"/>
                  <a:pt x="211657" y="0"/>
                </a:cubicBezTo>
                <a:lnTo>
                  <a:pt x="1810532" y="0"/>
                </a:lnTo>
                <a:cubicBezTo>
                  <a:pt x="1927427" y="0"/>
                  <a:pt x="2022189" y="94762"/>
                  <a:pt x="2022189" y="211657"/>
                </a:cubicBezTo>
                <a:lnTo>
                  <a:pt x="2022189" y="1058260"/>
                </a:lnTo>
                <a:cubicBezTo>
                  <a:pt x="2022189" y="1175155"/>
                  <a:pt x="1927427" y="1269917"/>
                  <a:pt x="1810532" y="1269917"/>
                </a:cubicBezTo>
                <a:lnTo>
                  <a:pt x="211657" y="1269917"/>
                </a:lnTo>
                <a:cubicBezTo>
                  <a:pt x="94762" y="1269917"/>
                  <a:pt x="0" y="1175155"/>
                  <a:pt x="0" y="1058260"/>
                </a:cubicBezTo>
                <a:lnTo>
                  <a:pt x="0" y="21165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07712" tIns="84852" rIns="107712" bIns="84852" spcCol="1270" anchor="ctr"/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перечня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профессиональных стандартов для разработки</a:t>
            </a:r>
          </a:p>
        </p:txBody>
      </p:sp>
      <p:sp>
        <p:nvSpPr>
          <p:cNvPr id="17" name="Полилиния 16"/>
          <p:cNvSpPr/>
          <p:nvPr/>
        </p:nvSpPr>
        <p:spPr>
          <a:xfrm>
            <a:off x="2268538" y="2205236"/>
            <a:ext cx="6629400" cy="647700"/>
          </a:xfrm>
          <a:custGeom>
            <a:avLst/>
            <a:gdLst>
              <a:gd name="connsiteX0" fmla="*/ 220957 w 1325715"/>
              <a:gd name="connsiteY0" fmla="*/ 0 h 6630571"/>
              <a:gd name="connsiteX1" fmla="*/ 1104758 w 1325715"/>
              <a:gd name="connsiteY1" fmla="*/ 0 h 6630571"/>
              <a:gd name="connsiteX2" fmla="*/ 1325715 w 1325715"/>
              <a:gd name="connsiteY2" fmla="*/ 220957 h 6630571"/>
              <a:gd name="connsiteX3" fmla="*/ 1325715 w 1325715"/>
              <a:gd name="connsiteY3" fmla="*/ 6630571 h 6630571"/>
              <a:gd name="connsiteX4" fmla="*/ 1325715 w 1325715"/>
              <a:gd name="connsiteY4" fmla="*/ 6630571 h 6630571"/>
              <a:gd name="connsiteX5" fmla="*/ 0 w 1325715"/>
              <a:gd name="connsiteY5" fmla="*/ 6630571 h 6630571"/>
              <a:gd name="connsiteX6" fmla="*/ 0 w 1325715"/>
              <a:gd name="connsiteY6" fmla="*/ 6630571 h 6630571"/>
              <a:gd name="connsiteX7" fmla="*/ 0 w 1325715"/>
              <a:gd name="connsiteY7" fmla="*/ 220957 h 6630571"/>
              <a:gd name="connsiteX8" fmla="*/ 220957 w 1325715"/>
              <a:gd name="connsiteY8" fmla="*/ 0 h 6630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715" h="6630571">
                <a:moveTo>
                  <a:pt x="1325715" y="1105119"/>
                </a:moveTo>
                <a:lnTo>
                  <a:pt x="1325715" y="5525452"/>
                </a:lnTo>
                <a:cubicBezTo>
                  <a:pt x="1325715" y="6135790"/>
                  <a:pt x="1305936" y="6630568"/>
                  <a:pt x="1281537" y="6630568"/>
                </a:cubicBezTo>
                <a:lnTo>
                  <a:pt x="0" y="6630568"/>
                </a:lnTo>
                <a:lnTo>
                  <a:pt x="0" y="6630568"/>
                </a:lnTo>
                <a:lnTo>
                  <a:pt x="0" y="3"/>
                </a:lnTo>
                <a:lnTo>
                  <a:pt x="0" y="3"/>
                </a:lnTo>
                <a:lnTo>
                  <a:pt x="1281537" y="3"/>
                </a:lnTo>
                <a:cubicBezTo>
                  <a:pt x="1305936" y="3"/>
                  <a:pt x="1325715" y="494781"/>
                  <a:pt x="1325715" y="110511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47650" tIns="188542" rIns="312366" bIns="188542" spcCol="1270" anchor="ctr"/>
          <a:lstStyle/>
          <a:p>
            <a:pPr marL="269875" lvl="1" indent="-269875" defTabSz="622300">
              <a:lnSpc>
                <a:spcPct val="80000"/>
              </a:lnSpc>
              <a:spcAft>
                <a:spcPct val="15000"/>
              </a:spcAft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предложения министерств и ведомств, работодателей, профессиональных сообществ и профессиональных союзов работников</a:t>
            </a:r>
          </a:p>
        </p:txBody>
      </p:sp>
      <p:sp>
        <p:nvSpPr>
          <p:cNvPr id="6157" name="Номер слайда 4"/>
          <p:cNvSpPr txBox="1">
            <a:spLocks/>
          </p:cNvSpPr>
          <p:nvPr/>
        </p:nvSpPr>
        <p:spPr bwMode="auto">
          <a:xfrm>
            <a:off x="8629650" y="6492875"/>
            <a:ext cx="5143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  <a:buFont typeface="Arial" pitchFamily="34" charset="0"/>
              <a:buNone/>
            </a:pPr>
            <a:endParaRPr lang="ru-RU" altLang="ru-RU">
              <a:solidFill>
                <a:srgbClr val="62626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8" name="Rectangle 1"/>
          <p:cNvSpPr>
            <a:spLocks noChangeArrowheads="1"/>
          </p:cNvSpPr>
          <p:nvPr/>
        </p:nvSpPr>
        <p:spPr bwMode="auto">
          <a:xfrm>
            <a:off x="395536" y="5354778"/>
            <a:ext cx="8496944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spcAft>
                <a:spcPts val="600"/>
              </a:spcAft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состоянию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 26 мая 2016 года приказами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Минтруда России утверждено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816 профессиональных стандартов.  </a:t>
            </a:r>
          </a:p>
          <a:p>
            <a:pPr algn="just" eaLnBrk="0" hangingPunct="0">
              <a:spcAft>
                <a:spcPts val="600"/>
              </a:spcAft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Зарегистрировано Минюстом России 808 профессиональных стандартов.</a:t>
            </a:r>
          </a:p>
          <a:p>
            <a:pPr algn="just" eaLnBrk="0" hangingPunct="0">
              <a:spcAft>
                <a:spcPts val="600"/>
              </a:spcAft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2016 году планируется разработать 180 профессиональных стандартов.</a:t>
            </a:r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Номер слайда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092" y="374111"/>
            <a:ext cx="8451000" cy="648061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Реестр профессиональных стандартов</a:t>
            </a:r>
            <a:r>
              <a:rPr lang="ru-RU" b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b="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943277"/>
            <a:ext cx="7886700" cy="5233687"/>
          </a:xfrm>
        </p:spPr>
        <p:txBody>
          <a:bodyPr>
            <a:normAutofit fontScale="92500" lnSpcReduction="20000"/>
          </a:bodyPr>
          <a:lstStyle/>
          <a:p>
            <a:pPr marL="0" indent="452438" algn="just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Реестр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профессиональных стандартов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размещается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сайтах:</a:t>
            </a:r>
          </a:p>
          <a:p>
            <a:pPr marL="0" indent="452438" algn="just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Минтруда России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«Профессиональные стандарты» (</a:t>
            </a:r>
            <a:r>
              <a:rPr lang="ru-RU" sz="2000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http://profstandart.rosmintrud.ru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452438" algn="just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ФГБУ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"Научно-исследовательский институт труда и социального страхования" Минтруда России (</a:t>
            </a:r>
            <a:r>
              <a:rPr lang="ru-RU" sz="2000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http://vet-bc.ru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этих же ресурсах размещается вся информация о профессиональных стандартах, в том числе о разрабатываемых и планируемых к разработке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2438" algn="just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Профессиональные стандарты, утвержденные приказами Минтруда России, размещаются также в справочных системах правовой информации.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наличии изменений  в законодательстве Российской Федерации или обоснованных  предложений по тексту </a:t>
            </a:r>
            <a:r>
              <a:rPr lang="ru-RU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профстандартов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их актуализация осуществляется в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том же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порядке, что и разработка (постановление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Правительства Российской Федерации от 22 января 2013 г. №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23)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7"/>
          <p:cNvSpPr>
            <a:spLocks noChangeArrowheads="1"/>
          </p:cNvSpPr>
          <p:nvPr/>
        </p:nvSpPr>
        <p:spPr bwMode="auto">
          <a:xfrm>
            <a:off x="2628132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15919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9019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237288"/>
            <a:ext cx="18002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5"/>
          <p:cNvSpPr txBox="1">
            <a:spLocks/>
          </p:cNvSpPr>
          <p:nvPr/>
        </p:nvSpPr>
        <p:spPr>
          <a:xfrm>
            <a:off x="64809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397B8-60E8-417A-90B3-A04E1656F401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375" t="17500" r="3339" b="11101"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/>
          </p:cNvSpPr>
          <p:nvPr/>
        </p:nvSpPr>
        <p:spPr bwMode="auto">
          <a:xfrm>
            <a:off x="179388" y="187325"/>
            <a:ext cx="8856662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Профессиональные стандарты: направления применения</a:t>
            </a:r>
            <a:endParaRPr lang="ru-RU" altLang="ru-RU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10245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лилиния 7"/>
          <p:cNvSpPr/>
          <p:nvPr/>
        </p:nvSpPr>
        <p:spPr>
          <a:xfrm rot="2561600" flipV="1">
            <a:off x="4146550" y="4164013"/>
            <a:ext cx="242888" cy="4762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8828"/>
                </a:moveTo>
                <a:lnTo>
                  <a:pt x="617111" y="28828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Полилиния 8"/>
          <p:cNvSpPr/>
          <p:nvPr/>
        </p:nvSpPr>
        <p:spPr>
          <a:xfrm>
            <a:off x="4162425" y="3130550"/>
            <a:ext cx="685800" cy="5873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8828"/>
                </a:moveTo>
                <a:lnTo>
                  <a:pt x="685829" y="28828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Полилиния 9"/>
          <p:cNvSpPr/>
          <p:nvPr/>
        </p:nvSpPr>
        <p:spPr>
          <a:xfrm rot="19038400">
            <a:off x="4114800" y="2187575"/>
            <a:ext cx="307975" cy="4603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8828"/>
                </a:moveTo>
                <a:lnTo>
                  <a:pt x="617111" y="28828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Полилиния 10"/>
          <p:cNvSpPr/>
          <p:nvPr/>
        </p:nvSpPr>
        <p:spPr>
          <a:xfrm>
            <a:off x="4224338" y="674688"/>
            <a:ext cx="1746250" cy="1660525"/>
          </a:xfrm>
          <a:custGeom>
            <a:avLst/>
            <a:gdLst>
              <a:gd name="connsiteX0" fmla="*/ 0 w 1171575"/>
              <a:gd name="connsiteY0" fmla="*/ 585788 h 1171575"/>
              <a:gd name="connsiteX1" fmla="*/ 171574 w 1171575"/>
              <a:gd name="connsiteY1" fmla="*/ 171573 h 1171575"/>
              <a:gd name="connsiteX2" fmla="*/ 585789 w 1171575"/>
              <a:gd name="connsiteY2" fmla="*/ 0 h 1171575"/>
              <a:gd name="connsiteX3" fmla="*/ 1000004 w 1171575"/>
              <a:gd name="connsiteY3" fmla="*/ 171574 h 1171575"/>
              <a:gd name="connsiteX4" fmla="*/ 1171577 w 1171575"/>
              <a:gd name="connsiteY4" fmla="*/ 585789 h 1171575"/>
              <a:gd name="connsiteX5" fmla="*/ 1000004 w 1171575"/>
              <a:gd name="connsiteY5" fmla="*/ 1000004 h 1171575"/>
              <a:gd name="connsiteX6" fmla="*/ 585789 w 1171575"/>
              <a:gd name="connsiteY6" fmla="*/ 1171577 h 1171575"/>
              <a:gd name="connsiteX7" fmla="*/ 171574 w 1171575"/>
              <a:gd name="connsiteY7" fmla="*/ 1000003 h 1171575"/>
              <a:gd name="connsiteX8" fmla="*/ 1 w 1171575"/>
              <a:gd name="connsiteY8" fmla="*/ 585788 h 1171575"/>
              <a:gd name="connsiteX9" fmla="*/ 0 w 1171575"/>
              <a:gd name="connsiteY9" fmla="*/ 585788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575" h="1171575">
                <a:moveTo>
                  <a:pt x="0" y="585788"/>
                </a:moveTo>
                <a:cubicBezTo>
                  <a:pt x="0" y="430427"/>
                  <a:pt x="61717" y="281430"/>
                  <a:pt x="171574" y="171573"/>
                </a:cubicBezTo>
                <a:cubicBezTo>
                  <a:pt x="281431" y="61717"/>
                  <a:pt x="430428" y="0"/>
                  <a:pt x="585789" y="0"/>
                </a:cubicBezTo>
                <a:cubicBezTo>
                  <a:pt x="741150" y="0"/>
                  <a:pt x="890147" y="61717"/>
                  <a:pt x="1000004" y="171574"/>
                </a:cubicBezTo>
                <a:cubicBezTo>
                  <a:pt x="1109860" y="281431"/>
                  <a:pt x="1171577" y="430428"/>
                  <a:pt x="1171577" y="585789"/>
                </a:cubicBezTo>
                <a:cubicBezTo>
                  <a:pt x="1171577" y="741150"/>
                  <a:pt x="1109860" y="890147"/>
                  <a:pt x="1000004" y="1000004"/>
                </a:cubicBezTo>
                <a:cubicBezTo>
                  <a:pt x="890147" y="1109861"/>
                  <a:pt x="741150" y="1171577"/>
                  <a:pt x="585789" y="1171577"/>
                </a:cubicBezTo>
                <a:cubicBezTo>
                  <a:pt x="430428" y="1171577"/>
                  <a:pt x="281431" y="1109860"/>
                  <a:pt x="171574" y="1000003"/>
                </a:cubicBezTo>
                <a:cubicBezTo>
                  <a:pt x="61717" y="890146"/>
                  <a:pt x="1" y="741149"/>
                  <a:pt x="1" y="585788"/>
                </a:cubicBezTo>
                <a:lnTo>
                  <a:pt x="0" y="58578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7923" tIns="177923" rIns="177923" bIns="177923" spcCol="1270" anchor="ctr"/>
          <a:lstStyle/>
          <a:p>
            <a:pPr algn="ctr" defTabSz="4445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200" b="1" dirty="0"/>
              <a:t>МОЛОДЕЖЬ</a:t>
            </a:r>
          </a:p>
        </p:txBody>
      </p:sp>
      <p:sp>
        <p:nvSpPr>
          <p:cNvPr id="13" name="Полилиния 12"/>
          <p:cNvSpPr/>
          <p:nvPr/>
        </p:nvSpPr>
        <p:spPr>
          <a:xfrm>
            <a:off x="6011863" y="765175"/>
            <a:ext cx="2879725" cy="1171575"/>
          </a:xfrm>
          <a:custGeom>
            <a:avLst/>
            <a:gdLst>
              <a:gd name="connsiteX0" fmla="*/ 0 w 1757362"/>
              <a:gd name="connsiteY0" fmla="*/ 0 h 1171575"/>
              <a:gd name="connsiteX1" fmla="*/ 1757362 w 1757362"/>
              <a:gd name="connsiteY1" fmla="*/ 0 h 1171575"/>
              <a:gd name="connsiteX2" fmla="*/ 1757362 w 1757362"/>
              <a:gd name="connsiteY2" fmla="*/ 1171575 h 1171575"/>
              <a:gd name="connsiteX3" fmla="*/ 0 w 1757362"/>
              <a:gd name="connsiteY3" fmla="*/ 1171575 h 1171575"/>
              <a:gd name="connsiteX4" fmla="*/ 0 w 1757362"/>
              <a:gd name="connsiteY4" fmla="*/ 0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7362" h="1171575">
                <a:moveTo>
                  <a:pt x="0" y="0"/>
                </a:moveTo>
                <a:lnTo>
                  <a:pt x="1757362" y="0"/>
                </a:lnTo>
                <a:lnTo>
                  <a:pt x="1757362" y="1171575"/>
                </a:lnTo>
                <a:lnTo>
                  <a:pt x="0" y="11715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57150" lvl="1" indent="-57150" defTabSz="4889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профессиональный стандарт  позволяет сделать выбор профессии, исходя из требований к компетенции работника, спланировать обучение и  профессиональную  карьеру</a:t>
            </a:r>
          </a:p>
        </p:txBody>
      </p:sp>
      <p:sp>
        <p:nvSpPr>
          <p:cNvPr id="14" name="Полилиния 13"/>
          <p:cNvSpPr/>
          <p:nvPr/>
        </p:nvSpPr>
        <p:spPr>
          <a:xfrm>
            <a:off x="4979988" y="2282825"/>
            <a:ext cx="1760537" cy="1660525"/>
          </a:xfrm>
          <a:custGeom>
            <a:avLst/>
            <a:gdLst>
              <a:gd name="connsiteX0" fmla="*/ 0 w 1171575"/>
              <a:gd name="connsiteY0" fmla="*/ 585788 h 1171575"/>
              <a:gd name="connsiteX1" fmla="*/ 171574 w 1171575"/>
              <a:gd name="connsiteY1" fmla="*/ 171573 h 1171575"/>
              <a:gd name="connsiteX2" fmla="*/ 585789 w 1171575"/>
              <a:gd name="connsiteY2" fmla="*/ 0 h 1171575"/>
              <a:gd name="connsiteX3" fmla="*/ 1000004 w 1171575"/>
              <a:gd name="connsiteY3" fmla="*/ 171574 h 1171575"/>
              <a:gd name="connsiteX4" fmla="*/ 1171577 w 1171575"/>
              <a:gd name="connsiteY4" fmla="*/ 585789 h 1171575"/>
              <a:gd name="connsiteX5" fmla="*/ 1000004 w 1171575"/>
              <a:gd name="connsiteY5" fmla="*/ 1000004 h 1171575"/>
              <a:gd name="connsiteX6" fmla="*/ 585789 w 1171575"/>
              <a:gd name="connsiteY6" fmla="*/ 1171577 h 1171575"/>
              <a:gd name="connsiteX7" fmla="*/ 171574 w 1171575"/>
              <a:gd name="connsiteY7" fmla="*/ 1000003 h 1171575"/>
              <a:gd name="connsiteX8" fmla="*/ 1 w 1171575"/>
              <a:gd name="connsiteY8" fmla="*/ 585788 h 1171575"/>
              <a:gd name="connsiteX9" fmla="*/ 0 w 1171575"/>
              <a:gd name="connsiteY9" fmla="*/ 585788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575" h="1171575">
                <a:moveTo>
                  <a:pt x="0" y="585788"/>
                </a:moveTo>
                <a:cubicBezTo>
                  <a:pt x="0" y="430427"/>
                  <a:pt x="61717" y="281430"/>
                  <a:pt x="171574" y="171573"/>
                </a:cubicBezTo>
                <a:cubicBezTo>
                  <a:pt x="281431" y="61717"/>
                  <a:pt x="430428" y="0"/>
                  <a:pt x="585789" y="0"/>
                </a:cubicBezTo>
                <a:cubicBezTo>
                  <a:pt x="741150" y="0"/>
                  <a:pt x="890147" y="61717"/>
                  <a:pt x="1000004" y="171574"/>
                </a:cubicBezTo>
                <a:cubicBezTo>
                  <a:pt x="1109860" y="281431"/>
                  <a:pt x="1171577" y="430428"/>
                  <a:pt x="1171577" y="585789"/>
                </a:cubicBezTo>
                <a:cubicBezTo>
                  <a:pt x="1171577" y="741150"/>
                  <a:pt x="1109860" y="890147"/>
                  <a:pt x="1000004" y="1000004"/>
                </a:cubicBezTo>
                <a:cubicBezTo>
                  <a:pt x="890147" y="1109861"/>
                  <a:pt x="741150" y="1171577"/>
                  <a:pt x="585789" y="1171577"/>
                </a:cubicBezTo>
                <a:cubicBezTo>
                  <a:pt x="430428" y="1171577"/>
                  <a:pt x="281431" y="1109860"/>
                  <a:pt x="171574" y="1000003"/>
                </a:cubicBezTo>
                <a:cubicBezTo>
                  <a:pt x="61717" y="890146"/>
                  <a:pt x="1" y="741149"/>
                  <a:pt x="1" y="585788"/>
                </a:cubicBezTo>
                <a:lnTo>
                  <a:pt x="0" y="58578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7923" tIns="177923" rIns="177923" bIns="177923" spcCol="1270" anchor="ctr"/>
          <a:lstStyle/>
          <a:p>
            <a:pPr algn="ctr" defTabSz="4445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200" b="1" dirty="0"/>
              <a:t>РАБОТАЮЩИЕ  ГРАЖДАНЕ 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6732588" y="2636838"/>
            <a:ext cx="2266950" cy="1171575"/>
          </a:xfrm>
          <a:custGeom>
            <a:avLst/>
            <a:gdLst>
              <a:gd name="connsiteX0" fmla="*/ 0 w 1757362"/>
              <a:gd name="connsiteY0" fmla="*/ 0 h 1171575"/>
              <a:gd name="connsiteX1" fmla="*/ 1757362 w 1757362"/>
              <a:gd name="connsiteY1" fmla="*/ 0 h 1171575"/>
              <a:gd name="connsiteX2" fmla="*/ 1757362 w 1757362"/>
              <a:gd name="connsiteY2" fmla="*/ 1171575 h 1171575"/>
              <a:gd name="connsiteX3" fmla="*/ 0 w 1757362"/>
              <a:gd name="connsiteY3" fmla="*/ 1171575 h 1171575"/>
              <a:gd name="connsiteX4" fmla="*/ 0 w 1757362"/>
              <a:gd name="connsiteY4" fmla="*/ 0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7362" h="1171575">
                <a:moveTo>
                  <a:pt x="0" y="0"/>
                </a:moveTo>
                <a:lnTo>
                  <a:pt x="1757362" y="0"/>
                </a:lnTo>
                <a:lnTo>
                  <a:pt x="1757362" y="1171575"/>
                </a:lnTo>
                <a:lnTo>
                  <a:pt x="0" y="11715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57150" lvl="1" defTabSz="4889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профессиональный стандарт позволяет выбрать программы дополнительного обучения   в целях непрерывного образования</a:t>
            </a:r>
          </a:p>
          <a:p>
            <a:pPr marL="57150" lvl="1" defTabSz="4889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6" name="Полилиния 15"/>
          <p:cNvSpPr/>
          <p:nvPr/>
        </p:nvSpPr>
        <p:spPr>
          <a:xfrm>
            <a:off x="4294188" y="3970338"/>
            <a:ext cx="1855787" cy="1660525"/>
          </a:xfrm>
          <a:custGeom>
            <a:avLst/>
            <a:gdLst>
              <a:gd name="connsiteX0" fmla="*/ 0 w 1171575"/>
              <a:gd name="connsiteY0" fmla="*/ 585788 h 1171575"/>
              <a:gd name="connsiteX1" fmla="*/ 171574 w 1171575"/>
              <a:gd name="connsiteY1" fmla="*/ 171573 h 1171575"/>
              <a:gd name="connsiteX2" fmla="*/ 585789 w 1171575"/>
              <a:gd name="connsiteY2" fmla="*/ 0 h 1171575"/>
              <a:gd name="connsiteX3" fmla="*/ 1000004 w 1171575"/>
              <a:gd name="connsiteY3" fmla="*/ 171574 h 1171575"/>
              <a:gd name="connsiteX4" fmla="*/ 1171577 w 1171575"/>
              <a:gd name="connsiteY4" fmla="*/ 585789 h 1171575"/>
              <a:gd name="connsiteX5" fmla="*/ 1000004 w 1171575"/>
              <a:gd name="connsiteY5" fmla="*/ 1000004 h 1171575"/>
              <a:gd name="connsiteX6" fmla="*/ 585789 w 1171575"/>
              <a:gd name="connsiteY6" fmla="*/ 1171577 h 1171575"/>
              <a:gd name="connsiteX7" fmla="*/ 171574 w 1171575"/>
              <a:gd name="connsiteY7" fmla="*/ 1000003 h 1171575"/>
              <a:gd name="connsiteX8" fmla="*/ 1 w 1171575"/>
              <a:gd name="connsiteY8" fmla="*/ 585788 h 1171575"/>
              <a:gd name="connsiteX9" fmla="*/ 0 w 1171575"/>
              <a:gd name="connsiteY9" fmla="*/ 585788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575" h="1171575">
                <a:moveTo>
                  <a:pt x="0" y="585788"/>
                </a:moveTo>
                <a:cubicBezTo>
                  <a:pt x="0" y="430427"/>
                  <a:pt x="61717" y="281430"/>
                  <a:pt x="171574" y="171573"/>
                </a:cubicBezTo>
                <a:cubicBezTo>
                  <a:pt x="281431" y="61717"/>
                  <a:pt x="430428" y="0"/>
                  <a:pt x="585789" y="0"/>
                </a:cubicBezTo>
                <a:cubicBezTo>
                  <a:pt x="741150" y="0"/>
                  <a:pt x="890147" y="61717"/>
                  <a:pt x="1000004" y="171574"/>
                </a:cubicBezTo>
                <a:cubicBezTo>
                  <a:pt x="1109860" y="281431"/>
                  <a:pt x="1171577" y="430428"/>
                  <a:pt x="1171577" y="585789"/>
                </a:cubicBezTo>
                <a:cubicBezTo>
                  <a:pt x="1171577" y="741150"/>
                  <a:pt x="1109860" y="890147"/>
                  <a:pt x="1000004" y="1000004"/>
                </a:cubicBezTo>
                <a:cubicBezTo>
                  <a:pt x="890147" y="1109861"/>
                  <a:pt x="741150" y="1171577"/>
                  <a:pt x="585789" y="1171577"/>
                </a:cubicBezTo>
                <a:cubicBezTo>
                  <a:pt x="430428" y="1171577"/>
                  <a:pt x="281431" y="1109860"/>
                  <a:pt x="171574" y="1000003"/>
                </a:cubicBezTo>
                <a:cubicBezTo>
                  <a:pt x="61717" y="890146"/>
                  <a:pt x="1" y="741149"/>
                  <a:pt x="1" y="585788"/>
                </a:cubicBezTo>
                <a:lnTo>
                  <a:pt x="0" y="58578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7923" tIns="177923" rIns="177923" bIns="177923" spcCol="1270" anchor="ctr"/>
          <a:lstStyle/>
          <a:p>
            <a:pPr algn="ctr" defTabSz="4445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200" b="1" dirty="0"/>
              <a:t>ОБРАЗОВАТЕЛЬНЫЕ ОРГАНИЗАЦИИ</a:t>
            </a:r>
          </a:p>
        </p:txBody>
      </p:sp>
      <p:sp>
        <p:nvSpPr>
          <p:cNvPr id="17" name="Полилиния 16"/>
          <p:cNvSpPr/>
          <p:nvPr/>
        </p:nvSpPr>
        <p:spPr>
          <a:xfrm>
            <a:off x="6242050" y="4508500"/>
            <a:ext cx="2649538" cy="1171575"/>
          </a:xfrm>
          <a:custGeom>
            <a:avLst/>
            <a:gdLst>
              <a:gd name="connsiteX0" fmla="*/ 0 w 1757362"/>
              <a:gd name="connsiteY0" fmla="*/ 0 h 1171575"/>
              <a:gd name="connsiteX1" fmla="*/ 1757362 w 1757362"/>
              <a:gd name="connsiteY1" fmla="*/ 0 h 1171575"/>
              <a:gd name="connsiteX2" fmla="*/ 1757362 w 1757362"/>
              <a:gd name="connsiteY2" fmla="*/ 1171575 h 1171575"/>
              <a:gd name="connsiteX3" fmla="*/ 0 w 1757362"/>
              <a:gd name="connsiteY3" fmla="*/ 1171575 h 1171575"/>
              <a:gd name="connsiteX4" fmla="*/ 0 w 1757362"/>
              <a:gd name="connsiteY4" fmla="*/ 0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7362" h="1171575">
                <a:moveTo>
                  <a:pt x="0" y="0"/>
                </a:moveTo>
                <a:lnTo>
                  <a:pt x="1757362" y="0"/>
                </a:lnTo>
                <a:lnTo>
                  <a:pt x="1757362" y="1171575"/>
                </a:lnTo>
                <a:lnTo>
                  <a:pt x="0" y="11715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/>
          <a:lstStyle/>
          <a:p>
            <a:pPr marL="57150" lvl="1" indent="-57150" defTabSz="488950">
              <a:lnSpc>
                <a:spcPct val="90000"/>
              </a:lnSpc>
              <a:spcAft>
                <a:spcPct val="15000"/>
              </a:spcAft>
              <a:defRPr/>
            </a:pPr>
            <a:r>
              <a:rPr lang="ru-RU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учитывают профессиональные стандарты при формировании образовательных стандартов и программ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7950" y="981075"/>
            <a:ext cx="4103688" cy="4248150"/>
          </a:xfrm>
          <a:prstGeom prst="roundRect">
            <a:avLst/>
          </a:prstGeom>
          <a:solidFill>
            <a:srgbClr val="FFC00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ts val="600"/>
              </a:spcBef>
              <a:defRPr/>
            </a:pPr>
            <a:r>
              <a:rPr lang="ru-RU" sz="1500" b="1" dirty="0">
                <a:solidFill>
                  <a:schemeClr val="tx2"/>
                </a:solidFill>
              </a:rPr>
              <a:t>Профессиональные стандарты применяются </a:t>
            </a:r>
            <a:r>
              <a:rPr lang="ru-RU" sz="1500" b="1" dirty="0" smtClean="0">
                <a:solidFill>
                  <a:schemeClr val="tx2"/>
                </a:solidFill>
              </a:rPr>
              <a:t>работодателями с учетом особенностей выполняемых работниками трудовых функций, обусловленных применяемыми технологиями и принятой организацией производства и труда, при решении следующих задач: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1500" b="1" dirty="0" smtClean="0">
                <a:solidFill>
                  <a:schemeClr val="tx2"/>
                </a:solidFill>
              </a:rPr>
              <a:t>  определение трудовых функций работников;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1500" b="1" dirty="0" smtClean="0">
                <a:solidFill>
                  <a:schemeClr val="tx2"/>
                </a:solidFill>
              </a:rPr>
              <a:t> разработка штатных расписаний, должностных инструкций;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1500" b="1" dirty="0" smtClean="0">
                <a:solidFill>
                  <a:schemeClr val="tx2"/>
                </a:solidFill>
              </a:rPr>
              <a:t> формирование системы оплаты труда;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1500" b="1" dirty="0" smtClean="0">
                <a:solidFill>
                  <a:schemeClr val="tx2"/>
                </a:solidFill>
              </a:rPr>
              <a:t> аттестация работников;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1500" b="1" dirty="0" smtClean="0">
                <a:solidFill>
                  <a:schemeClr val="tx2"/>
                </a:solidFill>
              </a:rPr>
              <a:t> организация обучения работников</a:t>
            </a:r>
            <a:endParaRPr lang="ru-RU" sz="1500" b="1" dirty="0">
              <a:solidFill>
                <a:schemeClr val="tx2"/>
              </a:solidFill>
            </a:endParaRPr>
          </a:p>
        </p:txBody>
      </p:sp>
      <p:sp>
        <p:nvSpPr>
          <p:cNvPr id="21" name="Номер слайда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Применение профессиональных стандартов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Типовые ответы на вопросы по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профстандартам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размещены на сайте Минтруда России в разделе трудовые отношения - 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http://www.rosmintrud.ru/docs/mintrud/payment/128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Общественное обсуждение:</a:t>
            </a:r>
          </a:p>
          <a:p>
            <a:pPr marL="0" indent="446088"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Проект постановления Правительства Российской Федерации «Особенности применения профессиональных стандартов в части требований, обязательных для применения государственными внебюджетными фондами Российской Федерации, государственными или муниципальными учреждениями, государственными или муниципальными унитарными предприятиями, а также государственными корпорациями, государственными компаниями и хозяйственными обществами, более пятидесяти процентов акций (долей) в уставном капитале которых находится в государственной собственности или муниципальной собственности»   - 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http://regulation.gov.ru/p/38639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Проект приказа Министерства труда и социальной защиты Российской Федерации «Об утверждении разъяснений  по вопросам применения  профессиональных стандартов» - 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http://regulation.gov.ru/p/48212</a:t>
            </a:r>
            <a:r>
              <a:rPr lang="ru-RU" sz="18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7</a:t>
            </a:fld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Обязательность применения профессиональных стандартов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641379"/>
          </a:xfrm>
        </p:spPr>
        <p:txBody>
          <a:bodyPr>
            <a:noAutofit/>
          </a:bodyPr>
          <a:lstStyle/>
          <a:p>
            <a:pPr marL="0" indent="452438" algn="just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Трудовой кодекс Российской Федерации (далее – Кодекс) устанавливает обязательность применения требований, содержащихся в профессиональных стандартов в случаях:</a:t>
            </a:r>
          </a:p>
          <a:p>
            <a:pPr marL="0" indent="452438" algn="just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согласно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части второй статьи 57 Кодекса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наименование должностей, профессий, специальностей и квалификационные требования к ним должны соответствовать наименованиям и требованиям,  указанным в квалификационных справочниках или профессиональных стандартах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если в соответствии с Кодексом или иными федеральными законами с выполнением работ по этим должностям, профессиям, специальностям связано предоставление компенсаций и льгот либо наличие ограничений;</a:t>
            </a:r>
          </a:p>
          <a:p>
            <a:pPr marL="0" indent="452438" algn="just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согласно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статье 195.3 Кодекса </a:t>
            </a:r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требования к квалификации работников, содержащиеся в профессиональных стандартах, обязательны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для работодателя в</a:t>
            </a:r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 случаях, если они установлены Кодексом, другими федеральными законами, иными нормативными правовыми актами Российской Федерации.</a:t>
            </a:r>
          </a:p>
          <a:p>
            <a:pPr marL="0" indent="452438" algn="just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 остальных случаях эти требования носят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рекомендательный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характер.</a:t>
            </a:r>
          </a:p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Номер слайда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Разъяснения Минтруда России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764704"/>
            <a:ext cx="8363272" cy="590465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Будут ли отменены ЕТКС и ЕКС?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8775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перспективе планируется замена ЕТКС и ЕКС профессиональными стандартами, а также отдельными отраслевыми требованиями к квалификации работников, утверждаемыми законодательными и иными нормативными правовыми актами, которые имеются уже и в настоящее время (например, в сфере транспорта и др.). Но такая замена, по мнению Минтруда России, будет происходит в течение достаточно длительного периода. </a:t>
            </a: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Распространяется обязательность применения требований профессиональных стандартов на всех работодателей или только на государственные и муниципальные организации?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533400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Обязательность применения требований профессиональных стандартов установлена для случаев, предусмотренных статьями 57 и 195.3 ТК РФ, и не зависит от формы собственности организации или статуса работодателя.</a:t>
            </a:r>
          </a:p>
          <a:p>
            <a:pPr marL="0" indent="446088" algn="just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Если квалификационный справочник и профессиональный стандарт по аналогичным профессиям (должностям) содержат различные наименования профессий (должностей), то какими документами должен пользоваться работодатель?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случаях, если наименования должностей, профессий, специальностей содержатся и в квалификационных справочниках, и в профессиональных стандартах, то работодатель самостоятельно определяет, какой нормативный правовой акт использует, за исключением случаев, предусмотренных федеральными законами и иными нормативными правовыми актами Российской Федерации.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9</a:t>
            </a:fld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sp>
        <p:nvSpPr>
          <p:cNvPr id="10" name="Прямоугольник 7"/>
          <p:cNvSpPr>
            <a:spLocks noChangeArrowheads="1"/>
          </p:cNvSpPr>
          <p:nvPr/>
        </p:nvSpPr>
        <p:spPr bwMode="auto">
          <a:xfrm>
            <a:off x="2627784" y="6742113"/>
            <a:ext cx="396044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Разъяснения Минтруда России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764704"/>
            <a:ext cx="8568952" cy="5904656"/>
          </a:xfrm>
        </p:spPr>
        <p:txBody>
          <a:bodyPr>
            <a:noAutofit/>
          </a:bodyPr>
          <a:lstStyle/>
          <a:p>
            <a:pPr marL="0" indent="446088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Требования профессионального стандарта должны быть прописаны в трудовом договоре/должностной инструкции работника в полном объеме или могут быть какие-либо допущения?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Работодатель определяет содержание трудового договора с учетом статьи 57 ТК РФ и должностные обязанности работников. При этом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профстандарт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может быть применен как рекомендательный методический документ, кроме содержащихся в нем требований, предусмотренных ТК РФ, другими федеральными законами, иными нормативными правовыми актами Российской Федерации.</a:t>
            </a:r>
          </a:p>
          <a:p>
            <a:pPr marL="0" indent="446088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Работодатель применяет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профстандарты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для определения потребности в работниках с определенным уровнем квалификации, правильного подбора и расстановки кадров, рационального разделения и организации труда, разграничения функций, полномочий и ответственности между категориями работников, определения трудовых обязанностей работников с учетом особенностей применяемых технологий, организации подготовки (профессиональное образование и профессиональное обучение) и дополнительного профессионального образования работников, организации труда, установления систем оплаты труда.</a:t>
            </a:r>
          </a:p>
          <a:p>
            <a:pPr marL="0" indent="446088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 вопросам, возникающим на практике в связи с внедрением профессиональных стандартов, следует отметить, что ответственность и полномочия по принятию кадровых решений являются полномочиями работодателей. 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88224" y="6492875"/>
            <a:ext cx="2133600" cy="365125"/>
          </a:xfrm>
        </p:spPr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10</a:t>
            </a:fld>
            <a:endParaRPr lang="ru-RU" sz="180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Прямоугольник 7"/>
          <p:cNvSpPr>
            <a:spLocks noChangeArrowheads="1"/>
          </p:cNvSpPr>
          <p:nvPr/>
        </p:nvSpPr>
        <p:spPr bwMode="auto">
          <a:xfrm>
            <a:off x="2627784" y="6742113"/>
            <a:ext cx="396044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Разъяснения Минтруда России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548680"/>
            <a:ext cx="8568952" cy="6120680"/>
          </a:xfrm>
        </p:spPr>
        <p:txBody>
          <a:bodyPr>
            <a:noAutofit/>
          </a:bodyPr>
          <a:lstStyle/>
          <a:p>
            <a:pPr marL="0" indent="446088"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Могут ли обязанности работников, требования к образованию и стажу, измениться автоматически в связи с принятием профессионального стандарта? Может ли быть расторгнут трудовой договор с работником, если его уровень образования или стаж работы не соответствует указанным в профессиональном стандарте? Уволить его (если он отказывается проходить обучение)? В ТК РФ нет такого основания.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Обязанности работников изменяться автоматически в связи с принятием профессионального стандарта не могут.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Объективной основой изменения обязанностей, связанных с выполнением какой-либо работы (услуги), является изменение организационных или технологических условий труда (изменения в технике и технологии производства, структурная реорганизация производства, другие причины), и даже в этих случаях согласно статье 74 ТК РФ изменение трудовой функции работника по инициативе работодателя не допускается. Оно может осуществляться в соответствии со статьями 72, 72.1  ТК РФ на основе соглашения между работником и работодателем об изменении определенных сторонами условий трудового договора.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Вступление в силу профессиональных стандартов не является основанием для увольнения работников. Допуск работника к выполнению трудовой функции является полномочием работодателя.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Работодатель также вправе проводить аттестацию работников. Так, при применении квалификационных справочников и профессиональных стандартов лица, не имеющие специальной подготовки или стажа работы, установленных в разделе "Требования к квалификации", но обладающие достаточным практическим опытом и выполняющие качественно и в полном объеме возложенные на них должностные обязанности, по рекомендации аттестационной комиссии назначаются на соответствующие должности так же, как и лица, имеющие специальную подготовку и стаж работы.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11</a:t>
            </a:fld>
            <a:endParaRPr lang="ru-RU" sz="180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Прямоугольник 7"/>
          <p:cNvSpPr>
            <a:spLocks noChangeArrowheads="1"/>
          </p:cNvSpPr>
          <p:nvPr/>
        </p:nvSpPr>
        <p:spPr bwMode="auto">
          <a:xfrm>
            <a:off x="2627784" y="6742113"/>
            <a:ext cx="396044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Разъяснения Минтруда России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548680"/>
            <a:ext cx="8568952" cy="6120680"/>
          </a:xfrm>
        </p:spPr>
        <p:txBody>
          <a:bodyPr>
            <a:noAutofit/>
          </a:bodyPr>
          <a:lstStyle/>
          <a:p>
            <a:pPr marL="0" indent="358775">
              <a:tabLst>
                <a:tab pos="87313" algn="l"/>
              </a:tabLst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Должны ли работники привести свою квалификацию с требованиями профессиональных стандартов? Обязанность по направлению на обучение и расходы несет работодатель?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8775">
              <a:buNone/>
              <a:tabLst>
                <a:tab pos="87313" algn="l"/>
              </a:tabLst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Согласно статье 196 ТК РФ необходимость подготовки (профессиональное образование и профессиональное обучение) и дополнительного профессионального образования работников для собственных нужд определяет работодатель. Подготовка работников и их дополнительное профессиональное образование осуществляются работодателем на условиях и в порядке, которые определяются коллективным договором, соглашениями, трудовым договором. </a:t>
            </a:r>
          </a:p>
          <a:p>
            <a:pPr marL="0" indent="358775">
              <a:buNone/>
              <a:tabLst>
                <a:tab pos="87313" algn="l"/>
              </a:tabLst>
            </a:pP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8775">
              <a:tabLst>
                <a:tab pos="87313" algn="l"/>
              </a:tabLst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Если выполняемые работником обязанности шире, чем содержащиеся в профессиональном стандарте трудовые функции и трудовые действия, имеет ли он право требовать доплату за совмещение профессий?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8775">
              <a:buNone/>
              <a:tabLst>
                <a:tab pos="87313" algn="l"/>
              </a:tabLst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При совмещении профессий (должностей), расширении зон обслуживания, увеличении объема работы или исполнении обязанностей временно отсутствующего работника без освобождения от работы, определенной трудовым договором, оплата труда работника производится с учетом положений статьи 151 ТК РФ. 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12</a:t>
            </a:fld>
            <a:endParaRPr lang="ru-RU" sz="180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027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7"/>
          <p:cNvSpPr>
            <a:spLocks noChangeArrowheads="1"/>
          </p:cNvSpPr>
          <p:nvPr/>
        </p:nvSpPr>
        <p:spPr bwMode="auto">
          <a:xfrm>
            <a:off x="2700140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Разъяснения Минтруда России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395536" y="548680"/>
            <a:ext cx="8568952" cy="6120680"/>
          </a:xfrm>
        </p:spPr>
        <p:txBody>
          <a:bodyPr>
            <a:noAutofit/>
          </a:bodyPr>
          <a:lstStyle/>
          <a:p>
            <a:pPr marL="0" indent="446088"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Какие санкции будут применяться за неприменение или неправильное применение профессиональных стандартов?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ТК РФ устанавливает обязательность применения требований, содержащихся в профессиональных стандартах, в том числе при приеме работников на работу, в следующих случаях: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согласно части второй  статьи 57 ТК РФ наименование должностей, профессий, специальностей и квалификационные требования к ним должны соответствовать наименованиям и требованиям, указанным в квалификационных справочниках или профессиональных стандартах, если в соответствии с ТК РФ или иными федеральными законами с выполнением работ по этим должностям, профессиям, специальностям связано предоставление компенсаций и льгот либо наличие ограничений;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согласно статье 195.3 ТК РФ требования к квалификации работников, содержащиеся в профессиональных стандартах, обязательны для работодателя в случаях, если они установлены ТК РФ, другими федеральными законами, иными нормативными правовыми актами Российской Федерации.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других случаях эти требования носят рекомендательный характер.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Таким образом, если не соблюдены указанные обязательные требования законодательства, то работодателю может быть выдано предписание об устранении выявленных нарушений трудового законодательства, а также он может быть привлечен к административной ответственности в соответствии со статьей 5.27 Кодекса об административных правонарушениях.</a:t>
            </a:r>
          </a:p>
          <a:p>
            <a:pPr marL="0" indent="446088"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остальных случаях требования проверяющих органов в части применения профессиональных стандартов неправомерны.</a:t>
            </a:r>
          </a:p>
          <a:p>
            <a:pPr marL="0" indent="446088" algn="just">
              <a:tabLst>
                <a:tab pos="87313" algn="l"/>
              </a:tabLs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13</a:t>
            </a:fld>
            <a:endParaRPr lang="ru-RU" sz="180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Прямоугольник 7"/>
          <p:cNvSpPr>
            <a:spLocks noChangeArrowheads="1"/>
          </p:cNvSpPr>
          <p:nvPr/>
        </p:nvSpPr>
        <p:spPr bwMode="auto">
          <a:xfrm>
            <a:off x="248376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027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Протокол заседания Правительства Российской Федерации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 24 марта 2016 г. № 9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46088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Федеральным органам исполнительной власти, в ведении которых находятся федеральные государственные унитарные и казенные предприятия и федеральные государственные учреждения, обеспечить внедрение профессиональных стандартов в указанных организациях. Соответствующую информацию о проделанной работе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 1 июня 2016 года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представить в Минтруд России.</a:t>
            </a:r>
          </a:p>
          <a:p>
            <a:pPr marL="0" indent="446088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Минтруду России обобщить указанную информацию 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до 1 июля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доложить в Правительство Российской Федерации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fld id="{23199A70-9D15-458E-861F-BC2C7D654119}" type="slidenum">
              <a:rPr lang="ru-RU" sz="18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  <a:defRPr/>
              </a:pPr>
              <a:t>14</a:t>
            </a:fld>
            <a:endParaRPr lang="ru-RU" sz="180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Прямоугольник 7"/>
          <p:cNvSpPr>
            <a:spLocks noChangeArrowheads="1"/>
          </p:cNvSpPr>
          <p:nvPr/>
        </p:nvSpPr>
        <p:spPr bwMode="auto">
          <a:xfrm>
            <a:off x="2700140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87927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027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Федеральные органы исполнительной власти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764704"/>
            <a:ext cx="8424936" cy="5328592"/>
          </a:xfrm>
        </p:spPr>
        <p:txBody>
          <a:bodyPr>
            <a:normAutofit fontScale="92500" lnSpcReduction="10000"/>
          </a:bodyPr>
          <a:lstStyle/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Письмо Минтруда России в федеральные органы исполнительной власти  от 12.04.2016 № 14-3/10/П-2108</a:t>
            </a:r>
          </a:p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 1 мая 2016 г.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направить в подведомственные организации рекомендации</a:t>
            </a: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 принятии и представлении в федеральный орган исполнительной власти в срок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 20 мая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локального нормативного акта об утверждении плана-графика внедрения профессиональных стандартов;</a:t>
            </a:r>
          </a:p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 1 июня 2016 г.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направить в Минтруд России:</a:t>
            </a:r>
          </a:p>
          <a:p>
            <a:pPr marL="0" indent="17462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tabLst>
                <a:tab pos="87313" algn="l"/>
              </a:tabLs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информацию о количестве подведомственных организаций;</a:t>
            </a:r>
          </a:p>
          <a:p>
            <a:pPr marL="0" indent="17462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tabLst>
                <a:tab pos="87313" algn="l"/>
              </a:tabLs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утвержденные организациями планы-графики внедрения профессиональных стандартов (в электронном виде и на бумажном носителе);</a:t>
            </a:r>
          </a:p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2438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7313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ежегодно не позднее 30 марта года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следующего за отчетным периодом, представлять в Минтруд России отчет подведомственных организаций о результатах выполнения мероприятий в соответствии с утвержденным планом-графиком</a:t>
            </a:r>
          </a:p>
          <a:p>
            <a:pPr marL="0" indent="0" algn="just">
              <a:buNone/>
              <a:tabLst>
                <a:tab pos="87313" algn="l"/>
              </a:tabLst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199A70-9D15-458E-861F-BC2C7D65411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sp>
        <p:nvSpPr>
          <p:cNvPr id="5" name="Прямоугольник 7"/>
          <p:cNvSpPr>
            <a:spLocks noChangeArrowheads="1"/>
          </p:cNvSpPr>
          <p:nvPr/>
        </p:nvSpPr>
        <p:spPr bwMode="auto">
          <a:xfrm>
            <a:off x="2700140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87927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027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5"/>
          <p:cNvSpPr txBox="1">
            <a:spLocks/>
          </p:cNvSpPr>
          <p:nvPr/>
        </p:nvSpPr>
        <p:spPr>
          <a:xfrm>
            <a:off x="655300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Федеральные государственные унитарные и казенные предприятия и федеральные государственных учреждения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5040560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утвердить приказом организации план-график по внедрению профессиональных стандартов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20 мая 2016 г.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направить в федеральный орган исполнительной власти план-график по внедрению профессиональных стандартов</a:t>
            </a:r>
          </a:p>
          <a:p>
            <a:pPr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ежегодно не позднее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15 февраля года, следующего за отчетным периодом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представлять в федеральный орган исполнительной власти отчет о результатах выполнения мероприятий в соответствии с утвержденным планом-графиком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sz="27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Дополнительная информация о разработке и применении </a:t>
            </a:r>
            <a:br>
              <a:rPr lang="ru-RU" sz="27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профессиональных стандартов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6"/>
          <p:cNvSpPr txBox="1">
            <a:spLocks/>
          </p:cNvSpPr>
          <p:nvPr/>
        </p:nvSpPr>
        <p:spPr>
          <a:xfrm>
            <a:off x="540961" y="1484784"/>
            <a:ext cx="7775455" cy="46253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Сайт Минтруда России «Профессиональные стандарты» 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  <a:hlinkClick r:id="rId2"/>
              </a:rPr>
              <a:t>http://profstandart.rosmintrud.ru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5315C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ФГБУ 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"Научно-исследовательский институт труда и социального страхования" Минтруда России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  <a:hlinkClick r:id="rId3"/>
              </a:rPr>
              <a:t>http://vet-bc.ru</a:t>
            </a:r>
            <a:endParaRPr kumimoji="0" lang="ru-RU" sz="2400" b="0" i="0" u="sng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400" u="sng" dirty="0">
              <a:solidFill>
                <a:srgbClr val="05315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7"/>
          <p:cNvSpPr>
            <a:spLocks noChangeArrowheads="1"/>
          </p:cNvSpPr>
          <p:nvPr/>
        </p:nvSpPr>
        <p:spPr bwMode="auto">
          <a:xfrm>
            <a:off x="2700338" y="6742113"/>
            <a:ext cx="3930650" cy="115887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88125" y="6742113"/>
            <a:ext cx="71438" cy="1158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1225" y="0"/>
            <a:ext cx="14287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Номер слайда 5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84560C-CBB5-40AC-A0AB-8CDF4DBA065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5694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 sz="1400" b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16375</TotalTime>
  <Words>1328</Words>
  <Application>Microsoft Office PowerPoint</Application>
  <PresentationFormat>Экран (4:3)</PresentationFormat>
  <Paragraphs>156</Paragraphs>
  <Slides>17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Arial Black</vt:lpstr>
      <vt:lpstr>Calibri</vt:lpstr>
      <vt:lpstr>Times New Roman</vt:lpstr>
      <vt:lpstr>Тема Office</vt:lpstr>
      <vt:lpstr>  Применение профессиональных  стандартов     </vt:lpstr>
      <vt:lpstr>Презентация PowerPoint</vt:lpstr>
      <vt:lpstr>Презентация PowerPoint</vt:lpstr>
      <vt:lpstr> Реестр профессиональных стандартов </vt:lpstr>
      <vt:lpstr>Презентация PowerPoint</vt:lpstr>
      <vt:lpstr>Презентация PowerPoint</vt:lpstr>
      <vt:lpstr>Применение профессиональных стандартов</vt:lpstr>
      <vt:lpstr>Обязательность применения профессиональных стандартов</vt:lpstr>
      <vt:lpstr>Разъяснения Минтруда России</vt:lpstr>
      <vt:lpstr>Разъяснения Минтруда России</vt:lpstr>
      <vt:lpstr>Разъяснения Минтруда России</vt:lpstr>
      <vt:lpstr>Разъяснения Минтруда России</vt:lpstr>
      <vt:lpstr>Разъяснения Минтруда России</vt:lpstr>
      <vt:lpstr>Протокол заседания Правительства Российской Федерации  от 24 марта 2016 г. № 9</vt:lpstr>
      <vt:lpstr> Федеральные органы исполнительной власти </vt:lpstr>
      <vt:lpstr>Федеральные государственные унитарные и казенные предприятия и федеральные государственных учреждения </vt:lpstr>
      <vt:lpstr>Дополнительная информация о разработке и применении  профессиональных стандартов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RahmatulinVD</dc:creator>
  <cp:lastModifiedBy>Учетная запись Майкрософт</cp:lastModifiedBy>
  <cp:revision>1134</cp:revision>
  <cp:lastPrinted>2014-11-17T12:41:02Z</cp:lastPrinted>
  <dcterms:created xsi:type="dcterms:W3CDTF">2012-09-14T15:26:24Z</dcterms:created>
  <dcterms:modified xsi:type="dcterms:W3CDTF">2016-06-15T14:21:21Z</dcterms:modified>
</cp:coreProperties>
</file>