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1"/>
  </p:sldMasterIdLst>
  <p:sldIdLst>
    <p:sldId id="256" r:id="rId2"/>
    <p:sldId id="257" r:id="rId3"/>
    <p:sldId id="262" r:id="rId4"/>
    <p:sldId id="264" r:id="rId5"/>
  </p:sldIdLst>
  <p:sldSz cx="9144000" cy="6858000" type="screen4x3"/>
  <p:notesSz cx="6797675" cy="9928225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99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1346200"/>
            <a:ext cx="8686800" cy="2514600"/>
            <a:chOff x="0" y="576"/>
            <a:chExt cx="5472" cy="1584"/>
          </a:xfrm>
        </p:grpSpPr>
        <p:sp>
          <p:nvSpPr>
            <p:cNvPr id="5" name="Oval 7"/>
            <p:cNvSpPr>
              <a:spLocks noChangeArrowheads="1"/>
            </p:cNvSpPr>
            <p:nvPr/>
          </p:nvSpPr>
          <p:spPr bwMode="auto">
            <a:xfrm>
              <a:off x="144" y="576"/>
              <a:ext cx="1584" cy="1584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n-US" altLang="de-DE"/>
            </a:p>
          </p:txBody>
        </p:sp>
        <p:sp>
          <p:nvSpPr>
            <p:cNvPr id="6" name="Rectangle 8"/>
            <p:cNvSpPr>
              <a:spLocks noChangeArrowheads="1"/>
            </p:cNvSpPr>
            <p:nvPr/>
          </p:nvSpPr>
          <p:spPr bwMode="hidden">
            <a:xfrm>
              <a:off x="0" y="1056"/>
              <a:ext cx="2976" cy="7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n-US" altLang="de-DE" sz="2400">
                <a:latin typeface="Times New Roman" panose="02020603050405020304" pitchFamily="18" charset="0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hidden">
            <a:xfrm>
              <a:off x="2496" y="1056"/>
              <a:ext cx="2976" cy="720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n-US" altLang="de-DE" sz="2400">
                <a:latin typeface="Times New Roman" panose="02020603050405020304" pitchFamily="18" charset="0"/>
              </a:endParaRPr>
            </a:p>
          </p:txBody>
        </p:sp>
        <p:sp>
          <p:nvSpPr>
            <p:cNvPr id="8" name="Freeform 10"/>
            <p:cNvSpPr>
              <a:spLocks noChangeArrowheads="1"/>
            </p:cNvSpPr>
            <p:nvPr/>
          </p:nvSpPr>
          <p:spPr bwMode="auto">
            <a:xfrm>
              <a:off x="384" y="960"/>
              <a:ext cx="144" cy="913"/>
            </a:xfrm>
            <a:custGeom>
              <a:avLst/>
              <a:gdLst>
                <a:gd name="T0" fmla="*/ 21 w 1000"/>
                <a:gd name="T1" fmla="*/ 834 h 1000"/>
                <a:gd name="T2" fmla="*/ 0 w 1000"/>
                <a:gd name="T3" fmla="*/ 834 h 1000"/>
                <a:gd name="T4" fmla="*/ 0 w 1000"/>
                <a:gd name="T5" fmla="*/ 0 h 1000"/>
                <a:gd name="T6" fmla="*/ 21 w 1000"/>
                <a:gd name="T7" fmla="*/ 0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1000" y="1000"/>
                  </a:moveTo>
                  <a:lnTo>
                    <a:pt x="0" y="1000"/>
                  </a:lnTo>
                  <a:lnTo>
                    <a:pt x="0" y="0"/>
                  </a:lnTo>
                  <a:lnTo>
                    <a:pt x="1000" y="0"/>
                  </a:lnTo>
                </a:path>
              </a:pathLst>
            </a:custGeom>
            <a:noFill/>
            <a:ln w="76200" cmpd="sng">
              <a:solidFill>
                <a:schemeClr val="tx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9" name="Freeform 11"/>
            <p:cNvSpPr>
              <a:spLocks noChangeArrowheads="1"/>
            </p:cNvSpPr>
            <p:nvPr/>
          </p:nvSpPr>
          <p:spPr bwMode="auto">
            <a:xfrm>
              <a:off x="4944" y="762"/>
              <a:ext cx="165" cy="864"/>
            </a:xfrm>
            <a:custGeom>
              <a:avLst/>
              <a:gdLst>
                <a:gd name="T0" fmla="*/ 0 w 1000"/>
                <a:gd name="T1" fmla="*/ 0 h 1000"/>
                <a:gd name="T2" fmla="*/ 27 w 1000"/>
                <a:gd name="T3" fmla="*/ 0 h 1000"/>
                <a:gd name="T4" fmla="*/ 27 w 1000"/>
                <a:gd name="T5" fmla="*/ 746 h 1000"/>
                <a:gd name="T6" fmla="*/ 0 w 1000"/>
                <a:gd name="T7" fmla="*/ 746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0" y="0"/>
                  </a:moveTo>
                  <a:lnTo>
                    <a:pt x="1000" y="0"/>
                  </a:lnTo>
                  <a:lnTo>
                    <a:pt x="1000" y="1000"/>
                  </a:lnTo>
                  <a:lnTo>
                    <a:pt x="0" y="1000"/>
                  </a:lnTo>
                </a:path>
              </a:pathLst>
            </a:custGeom>
            <a:noFill/>
            <a:ln w="76200" cap="flat" cmpd="sng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296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581400"/>
            <a:ext cx="5638800" cy="1905000"/>
          </a:xfrm>
        </p:spPr>
        <p:txBody>
          <a:bodyPr/>
          <a:lstStyle>
            <a:lvl1pPr marL="0" indent="0">
              <a:buFont typeface="Wingdings" charset="0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97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838200" y="1443038"/>
            <a:ext cx="7086600" cy="1600200"/>
          </a:xfrm>
        </p:spPr>
        <p:txBody>
          <a:bodyPr anchor="ctr"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3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2E2165E-394E-41C3-B352-151254FBBBAC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4231277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8A4FA-0E39-4192-912F-24B153014266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155044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F1F1D-D7CA-40E8-9742-6E0C8E79997E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2139714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9325" y="1981200"/>
            <a:ext cx="375443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56163" y="1981200"/>
            <a:ext cx="375443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FF83C-4D3C-45FE-ABA6-FB2E7975F505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34683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69040-5649-4DA4-B751-4EAE2A9546C3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3581523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75D9C-2AB7-42F2-9F90-9FC7B3CF8A53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2210692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7620EA-18AC-45C1-A834-E78247283712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341122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C7823-4DC7-4BA7-8405-01E527478FA7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3406415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39832-C863-4B30-B7B7-483D3F9DD05D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268062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C046B-0838-494D-BB60-F7E9C4CB2737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1104761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1313" y="96838"/>
            <a:ext cx="1919287" cy="5999162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31863" y="96838"/>
            <a:ext cx="5607050" cy="5999162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12CC79-E149-44A4-8B52-47E2E6F8B3C0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</p:spTree>
    <p:extLst>
      <p:ext uri="{BB962C8B-B14F-4D97-AF65-F5344CB8AC3E}">
        <p14:creationId xmlns:p14="http://schemas.microsoft.com/office/powerpoint/2010/main" val="2303091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377950"/>
            <a:ext cx="2133600" cy="1016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de-DE" sz="2400">
              <a:latin typeface="Times New Roman" panose="02020603050405020304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47800" y="1377950"/>
            <a:ext cx="7239000" cy="1016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de-DE" sz="2400">
              <a:latin typeface="Times New Roman" panose="02020603050405020304" pitchFamily="18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931863" y="96838"/>
            <a:ext cx="7158037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de-DE" smtClean="0"/>
              <a:t>Klepnutím lze upravit styl předlohy nadpisů.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9325" y="1981200"/>
            <a:ext cx="766127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de-DE" smtClean="0"/>
              <a:t>Klepnutím lze upravit styly předlohy textu.</a:t>
            </a:r>
          </a:p>
          <a:p>
            <a:pPr lvl="1"/>
            <a:r>
              <a:rPr lang="cs-CZ" altLang="de-DE" smtClean="0"/>
              <a:t>Druhá úroveň</a:t>
            </a:r>
          </a:p>
          <a:p>
            <a:pPr lvl="2"/>
            <a:r>
              <a:rPr lang="cs-CZ" altLang="de-DE" smtClean="0"/>
              <a:t>Třetí úroveň</a:t>
            </a:r>
          </a:p>
          <a:p>
            <a:pPr lvl="3"/>
            <a:r>
              <a:rPr lang="cs-CZ" altLang="de-DE" smtClean="0"/>
              <a:t>Čtvrtá úroveň</a:t>
            </a:r>
          </a:p>
          <a:p>
            <a:pPr lvl="4"/>
            <a:r>
              <a:rPr lang="cs-CZ" altLang="de-DE" smtClean="0"/>
              <a:t>Pátá úroveň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4615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  <a:ea typeface="ＭＳ Ｐゴシック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8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/>
            </a:lvl1pPr>
          </a:lstStyle>
          <a:p>
            <a:pPr>
              <a:defRPr/>
            </a:pPr>
            <a:fld id="{D8D29315-9134-4C75-8468-5F2E925807A3}" type="slidenum">
              <a:rPr lang="cs-CZ" altLang="de-DE"/>
              <a:pPr>
                <a:defRPr/>
              </a:pPr>
              <a:t>‹#›</a:t>
            </a:fld>
            <a:endParaRPr lang="cs-CZ" altLang="de-DE"/>
          </a:p>
        </p:txBody>
      </p:sp>
      <p:sp>
        <p:nvSpPr>
          <p:cNvPr id="1033" name="Freeform 9"/>
          <p:cNvSpPr>
            <a:spLocks noChangeArrowheads="1"/>
          </p:cNvSpPr>
          <p:nvPr/>
        </p:nvSpPr>
        <p:spPr bwMode="auto">
          <a:xfrm>
            <a:off x="838200" y="561975"/>
            <a:ext cx="152400" cy="1066800"/>
          </a:xfrm>
          <a:custGeom>
            <a:avLst/>
            <a:gdLst>
              <a:gd name="T0" fmla="*/ 23225760 w 1000"/>
              <a:gd name="T1" fmla="*/ 1138062240 h 1000"/>
              <a:gd name="T2" fmla="*/ 0 w 1000"/>
              <a:gd name="T3" fmla="*/ 1138062240 h 1000"/>
              <a:gd name="T4" fmla="*/ 0 w 1000"/>
              <a:gd name="T5" fmla="*/ 0 h 1000"/>
              <a:gd name="T6" fmla="*/ 23225760 w 1000"/>
              <a:gd name="T7" fmla="*/ 0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1000" y="1000"/>
                </a:moveTo>
                <a:lnTo>
                  <a:pt x="0" y="1000"/>
                </a:ln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76200" cmpd="sng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34" name="Freeform 10"/>
          <p:cNvSpPr>
            <a:spLocks noChangeArrowheads="1"/>
          </p:cNvSpPr>
          <p:nvPr/>
        </p:nvSpPr>
        <p:spPr bwMode="auto">
          <a:xfrm>
            <a:off x="8262938" y="269875"/>
            <a:ext cx="152400" cy="1073150"/>
          </a:xfrm>
          <a:custGeom>
            <a:avLst/>
            <a:gdLst>
              <a:gd name="T0" fmla="*/ 0 w 1000"/>
              <a:gd name="T1" fmla="*/ 0 h 1000"/>
              <a:gd name="T2" fmla="*/ 23225760 w 1000"/>
              <a:gd name="T3" fmla="*/ 0 h 1000"/>
              <a:gd name="T4" fmla="*/ 23225760 w 1000"/>
              <a:gd name="T5" fmla="*/ 1151650923 h 1000"/>
              <a:gd name="T6" fmla="*/ 0 w 1000"/>
              <a:gd name="T7" fmla="*/ 1151650923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0" y="0"/>
                </a:moveTo>
                <a:lnTo>
                  <a:pt x="1000" y="0"/>
                </a:lnTo>
                <a:lnTo>
                  <a:pt x="1000" y="1000"/>
                </a:lnTo>
                <a:lnTo>
                  <a:pt x="0" y="1000"/>
                </a:ln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9pPr>
    </p:titleStyle>
    <p:bodyStyle>
      <a:lvl1pPr marL="447675" indent="-44767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889000" indent="-43973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¡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293813" indent="-4032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81163" indent="-38576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¡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70100" indent="-3873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273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Arial" charset="0"/>
          <a:cs typeface="+mn-cs"/>
        </a:defRPr>
      </a:lvl6pPr>
      <a:lvl7pPr marL="29845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Arial" charset="0"/>
          <a:cs typeface="+mn-cs"/>
        </a:defRPr>
      </a:lvl7pPr>
      <a:lvl8pPr marL="34417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Arial" charset="0"/>
          <a:cs typeface="+mn-cs"/>
        </a:defRPr>
      </a:lvl8pPr>
      <a:lvl9pPr marL="38989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Arial" charset="0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900238"/>
            <a:ext cx="7086600" cy="1600200"/>
          </a:xfrm>
        </p:spPr>
        <p:txBody>
          <a:bodyPr/>
          <a:lstStyle/>
          <a:p>
            <a:pPr eaLnBrk="1" hangingPunct="1"/>
            <a:r>
              <a:rPr lang="ru-RU" smtClean="0"/>
              <a:t>Конференция TPI: Москва — 2017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581400"/>
            <a:ext cx="5638800" cy="1215752"/>
          </a:xfrm>
          <a:extLst>
            <a:ext uri="{FAA26D3D-D897-4be2-8F04-BA451C77F1D7}"/>
          </a:extLst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TPI — </a:t>
            </a:r>
            <a:r>
              <a:rPr dirty="0"/>
              <a:t/>
            </a:r>
            <a:br>
              <a:rPr dirty="0"/>
            </a:b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кто мы и чем занимаемся. </a:t>
            </a:r>
          </a:p>
          <a:p>
            <a:pPr eaLnBrk="1" hangingPunct="1">
              <a:defRPr/>
            </a:pPr>
            <a:endParaRPr lang="ru-RU" sz="2500" dirty="0" smtClean="0"/>
          </a:p>
          <a:p>
            <a:pPr eaLnBrk="1" hangingPunct="1">
              <a:defRPr/>
            </a:pPr>
            <a:r>
              <a:rPr lang="en-US" dirty="0" smtClean="0"/>
              <a:t>	</a:t>
            </a:r>
            <a:r>
              <a:rPr lang="ru-RU" sz="2000" dirty="0" smtClean="0"/>
              <a:t>Д-р Карин Мюллер (Dr. Karin Müller)</a:t>
            </a:r>
          </a:p>
        </p:txBody>
      </p:sp>
      <p:pic>
        <p:nvPicPr>
          <p:cNvPr id="3076" name="Picture 5" descr="http://traffic-psychology-international.eu/wp-content/uploads/2013/03/cropped-tpi-banner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323"/>
          <a:stretch>
            <a:fillRect/>
          </a:stretch>
        </p:blipFill>
        <p:spPr bwMode="auto">
          <a:xfrm>
            <a:off x="-36513" y="-26988"/>
            <a:ext cx="9180513" cy="150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" descr="Untitle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30784"/>
            <a:ext cx="9144000" cy="105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161" y="96838"/>
            <a:ext cx="7175739" cy="1412875"/>
          </a:xfrm>
        </p:spPr>
        <p:txBody>
          <a:bodyPr/>
          <a:lstStyle/>
          <a:p>
            <a:pPr eaLnBrk="1" hangingPunct="1"/>
            <a:r>
              <a:rPr lang="ru-RU" altLang="de-DE" sz="3000" b="1" dirty="0" smtClean="0"/>
              <a:t>О </a:t>
            </a:r>
            <a:r>
              <a:rPr lang="ru-RU" altLang="de-DE" sz="3000" b="1" dirty="0" err="1" smtClean="0"/>
              <a:t>TPI</a:t>
            </a:r>
            <a:r>
              <a:rPr lang="ru-RU" altLang="de-DE" sz="3000" b="1" dirty="0" smtClean="0"/>
              <a:t> </a:t>
            </a:r>
            <a:r>
              <a:rPr dirty="0"/>
              <a:t/>
            </a:r>
            <a:br>
              <a:rPr dirty="0"/>
            </a:br>
            <a:endParaRPr lang="ru-RU" altLang="de-DE" sz="1500" dirty="0" smtClean="0"/>
          </a:p>
        </p:txBody>
      </p:sp>
      <p:pic>
        <p:nvPicPr>
          <p:cNvPr id="4099" name="Picture 1" descr="Untitled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983282"/>
            <a:ext cx="2794025" cy="90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15"/>
          <p:cNvSpPr txBox="1">
            <a:spLocks noChangeArrowheads="1"/>
          </p:cNvSpPr>
          <p:nvPr/>
        </p:nvSpPr>
        <p:spPr bwMode="auto">
          <a:xfrm>
            <a:off x="914161" y="1700808"/>
            <a:ext cx="7993062" cy="389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¡"/>
              <a:defRPr sz="28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¡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de-DE" sz="1450" u="sng" dirty="0"/>
              <a:t>Что такое </a:t>
            </a:r>
            <a:r>
              <a:rPr lang="ru-RU" altLang="de-DE" sz="1450" u="sng" dirty="0" err="1"/>
              <a:t>TPI</a:t>
            </a:r>
            <a:r>
              <a:rPr lang="ru-RU" altLang="de-DE" sz="1450" u="sng" dirty="0"/>
              <a:t>?</a:t>
            </a:r>
          </a:p>
          <a:p>
            <a:pPr eaLnBrk="1" hangingPunct="1">
              <a:spcBef>
                <a:spcPts val="600"/>
              </a:spcBef>
              <a:buClrTx/>
              <a:buSzTx/>
              <a:buFontTx/>
              <a:buNone/>
            </a:pPr>
            <a:r>
              <a:rPr lang="ru-RU" altLang="de-DE" sz="1450" dirty="0"/>
              <a:t>Создание </a:t>
            </a:r>
            <a:r>
              <a:rPr lang="ru-RU" altLang="de-DE" sz="1450" dirty="0" err="1"/>
              <a:t>TPI</a:t>
            </a:r>
            <a:r>
              <a:rPr lang="ru-RU" altLang="de-DE" sz="1450" dirty="0"/>
              <a:t> является инициативой Немецкого общества транспортной психологии (</a:t>
            </a:r>
            <a:r>
              <a:rPr lang="ru-RU" altLang="de-DE" sz="1450" dirty="0" err="1"/>
              <a:t>DGVP</a:t>
            </a:r>
            <a:r>
              <a:rPr lang="ru-RU" altLang="de-DE" sz="1450" dirty="0"/>
              <a:t>). </a:t>
            </a:r>
            <a:endParaRPr lang="ru-RU" altLang="de-DE" sz="1450" dirty="0" smtClean="0"/>
          </a:p>
          <a:p>
            <a:pPr eaLnBrk="1" hangingPunct="1">
              <a:spcBef>
                <a:spcPts val="600"/>
              </a:spcBef>
              <a:buClrTx/>
              <a:buSzTx/>
              <a:buFontTx/>
              <a:buNone/>
            </a:pPr>
            <a:r>
              <a:rPr lang="ru-RU" altLang="de-DE" sz="1450" u="sng" dirty="0" smtClean="0"/>
              <a:t>Почему </a:t>
            </a:r>
            <a:r>
              <a:rPr lang="ru-RU" altLang="de-DE" sz="1450" u="sng" dirty="0" err="1"/>
              <a:t>TPI</a:t>
            </a:r>
            <a:r>
              <a:rPr lang="ru-RU" altLang="de-DE" sz="1450" u="sng" dirty="0"/>
              <a:t>?</a:t>
            </a:r>
            <a:r>
              <a:rPr lang="ru-RU" sz="1450" dirty="0" smtClean="0"/>
              <a:t> </a:t>
            </a:r>
          </a:p>
          <a:p>
            <a:pPr eaLnBrk="1" hangingPunct="1">
              <a:spcBef>
                <a:spcPts val="600"/>
              </a:spcBef>
              <a:buClrTx/>
              <a:buSzTx/>
              <a:buFontTx/>
              <a:buNone/>
            </a:pPr>
            <a:r>
              <a:rPr lang="ru-RU" altLang="de-DE" sz="1450" dirty="0"/>
              <a:t>Распространение знаний о транспортной психологии в Европе становится все более необходимым. Европейские нормы набирают все большую важность </a:t>
            </a:r>
            <a:r>
              <a:rPr lang="ru-RU" altLang="de-DE" sz="1450" dirty="0" smtClean="0"/>
              <a:t>для </a:t>
            </a:r>
            <a:r>
              <a:rPr lang="ru-RU" altLang="de-DE" sz="1450" dirty="0"/>
              <a:t>национального законодательства. Транспортные психологи из </a:t>
            </a:r>
            <a:r>
              <a:rPr lang="ru-RU" altLang="de-DE" sz="1450" dirty="0" err="1"/>
              <a:t>DGVP</a:t>
            </a:r>
            <a:r>
              <a:rPr lang="ru-RU" altLang="de-DE" sz="1450" dirty="0"/>
              <a:t> и </a:t>
            </a:r>
            <a:r>
              <a:rPr lang="ru-RU" altLang="de-DE" sz="1450" dirty="0" err="1"/>
              <a:t>VdTÜV</a:t>
            </a:r>
            <a:r>
              <a:rPr lang="ru-RU" altLang="de-DE" sz="1450" dirty="0"/>
              <a:t> </a:t>
            </a:r>
            <a:r>
              <a:rPr lang="ru-RU" altLang="de-DE" sz="1450" dirty="0" smtClean="0"/>
              <a:t>(</a:t>
            </a:r>
            <a:r>
              <a:rPr lang="ru-RU" altLang="de-DE" sz="1450" dirty="0"/>
              <a:t>Немецкий союз технического контроля автомобилей) в 2009 году решили учредить </a:t>
            </a:r>
            <a:r>
              <a:rPr lang="ru-RU" altLang="de-DE" sz="1450" dirty="0" smtClean="0"/>
              <a:t>рабочую </a:t>
            </a:r>
            <a:r>
              <a:rPr lang="ru-RU" altLang="de-DE" sz="1450" dirty="0"/>
              <a:t>группу по международным делам, которую назвали «</a:t>
            </a:r>
            <a:r>
              <a:rPr lang="ru-RU" altLang="de-DE" sz="1450" dirty="0" err="1"/>
              <a:t>Traffic</a:t>
            </a:r>
            <a:r>
              <a:rPr lang="ru-RU" altLang="de-DE" sz="1450" dirty="0"/>
              <a:t> </a:t>
            </a:r>
            <a:r>
              <a:rPr lang="ru-RU" altLang="de-DE" sz="1450" dirty="0" err="1"/>
              <a:t>Psychology</a:t>
            </a:r>
            <a:r>
              <a:rPr lang="ru-RU" altLang="de-DE" sz="1450" dirty="0"/>
              <a:t> </a:t>
            </a:r>
            <a:r>
              <a:rPr lang="ru-RU" altLang="de-DE" sz="1450" dirty="0" err="1"/>
              <a:t>International</a:t>
            </a:r>
            <a:r>
              <a:rPr lang="ru-RU" altLang="de-DE" sz="1450" dirty="0"/>
              <a:t>» (</a:t>
            </a:r>
            <a:r>
              <a:rPr lang="ru-RU" altLang="de-DE" sz="1450" dirty="0" err="1"/>
              <a:t>TPI</a:t>
            </a:r>
            <a:r>
              <a:rPr lang="ru-RU" altLang="de-DE" sz="1450" dirty="0"/>
              <a:t>). 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de-DE" sz="1450" u="sng" dirty="0"/>
              <a:t>Кто работает в </a:t>
            </a:r>
            <a:r>
              <a:rPr lang="ru-RU" altLang="de-DE" sz="1450" u="sng" dirty="0" err="1"/>
              <a:t>TPI</a:t>
            </a:r>
            <a:r>
              <a:rPr lang="ru-RU" altLang="de-DE" sz="1450" u="sng" dirty="0"/>
              <a:t>?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de-DE" sz="1450" dirty="0"/>
              <a:t>Учредители: Дон М. </a:t>
            </a:r>
            <a:r>
              <a:rPr lang="ru-RU" altLang="de-DE" sz="1450" dirty="0" err="1"/>
              <a:t>ДеФоль</a:t>
            </a:r>
            <a:r>
              <a:rPr lang="ru-RU" altLang="de-DE" sz="1450" dirty="0"/>
              <a:t> (</a:t>
            </a:r>
            <a:r>
              <a:rPr lang="ru-RU" altLang="de-DE" sz="1450" dirty="0" err="1"/>
              <a:t>Don</a:t>
            </a:r>
            <a:r>
              <a:rPr lang="ru-RU" altLang="de-DE" sz="1450" dirty="0"/>
              <a:t> M. </a:t>
            </a:r>
            <a:r>
              <a:rPr lang="ru-RU" altLang="de-DE" sz="1450" dirty="0" err="1"/>
              <a:t>DeVol</a:t>
            </a:r>
            <a:r>
              <a:rPr lang="ru-RU" altLang="de-DE" sz="1450" dirty="0"/>
              <a:t>), </a:t>
            </a:r>
            <a:r>
              <a:rPr lang="ru-RU" altLang="de-DE" sz="1450" dirty="0" err="1"/>
              <a:t>Магрит</a:t>
            </a:r>
            <a:r>
              <a:rPr lang="ru-RU" altLang="de-DE" sz="1450" dirty="0"/>
              <a:t> </a:t>
            </a:r>
            <a:r>
              <a:rPr lang="ru-RU" altLang="de-DE" sz="1450" dirty="0" err="1"/>
              <a:t>Херле</a:t>
            </a:r>
            <a:r>
              <a:rPr lang="ru-RU" altLang="de-DE" sz="1450" dirty="0"/>
              <a:t> (</a:t>
            </a:r>
            <a:r>
              <a:rPr lang="ru-RU" altLang="de-DE" sz="1450" dirty="0" err="1"/>
              <a:t>Margit</a:t>
            </a:r>
            <a:r>
              <a:rPr lang="ru-RU" altLang="de-DE" sz="1450" dirty="0"/>
              <a:t> </a:t>
            </a:r>
            <a:r>
              <a:rPr lang="ru-RU" altLang="de-DE" sz="1450" dirty="0" err="1"/>
              <a:t>Herle</a:t>
            </a:r>
            <a:r>
              <a:rPr lang="ru-RU" altLang="de-DE" sz="1450" dirty="0"/>
              <a:t>), Юрген </a:t>
            </a:r>
            <a:r>
              <a:rPr lang="ru-RU" altLang="de-DE" sz="1450" dirty="0" err="1"/>
              <a:t>Мерц</a:t>
            </a:r>
            <a:r>
              <a:rPr lang="ru-RU" altLang="de-DE" sz="1450" dirty="0"/>
              <a:t> (</a:t>
            </a:r>
            <a:r>
              <a:rPr lang="ru-RU" altLang="de-DE" sz="1450" dirty="0" err="1"/>
              <a:t>Jürgen</a:t>
            </a:r>
            <a:r>
              <a:rPr lang="ru-RU" altLang="de-DE" sz="1450" dirty="0"/>
              <a:t> </a:t>
            </a:r>
            <a:r>
              <a:rPr lang="ru-RU" altLang="de-DE" sz="1450" dirty="0" err="1"/>
              <a:t>Merz</a:t>
            </a:r>
            <a:r>
              <a:rPr lang="ru-RU" altLang="de-DE" sz="1450" dirty="0"/>
              <a:t>) и Карин Мюллер (</a:t>
            </a:r>
            <a:r>
              <a:rPr lang="ru-RU" altLang="de-DE" sz="1450" dirty="0" err="1"/>
              <a:t>Karin</a:t>
            </a:r>
            <a:r>
              <a:rPr lang="ru-RU" altLang="de-DE" sz="1450" dirty="0"/>
              <a:t> </a:t>
            </a:r>
            <a:r>
              <a:rPr lang="ru-RU" altLang="de-DE" sz="1450" dirty="0" err="1"/>
              <a:t>Müller</a:t>
            </a:r>
            <a:r>
              <a:rPr lang="ru-RU" altLang="de-DE" sz="1450" dirty="0"/>
              <a:t>). Члены управляющего комитета </a:t>
            </a:r>
            <a:r>
              <a:rPr lang="ru-RU" altLang="de-DE" sz="1450" dirty="0" err="1"/>
              <a:t>TPI</a:t>
            </a:r>
            <a:r>
              <a:rPr lang="ru-RU" altLang="de-DE" sz="1450" dirty="0"/>
              <a:t> (</a:t>
            </a:r>
            <a:r>
              <a:rPr lang="ru-RU" altLang="de-DE" sz="1450" dirty="0" err="1"/>
              <a:t>TPI-SC</a:t>
            </a:r>
            <a:r>
              <a:rPr lang="ru-RU" altLang="de-DE" sz="1450" dirty="0"/>
              <a:t>):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de-DE" sz="1450" dirty="0"/>
              <a:t>Юрген </a:t>
            </a:r>
            <a:r>
              <a:rPr lang="ru-RU" altLang="de-DE" sz="1450" dirty="0" err="1"/>
              <a:t>Мерц</a:t>
            </a:r>
            <a:r>
              <a:rPr lang="ru-RU" altLang="de-DE" sz="1450" dirty="0"/>
              <a:t> (</a:t>
            </a:r>
            <a:r>
              <a:rPr lang="ru-RU" altLang="de-DE" sz="1450" dirty="0" err="1"/>
              <a:t>Jürgen</a:t>
            </a:r>
            <a:r>
              <a:rPr lang="ru-RU" altLang="de-DE" sz="1450" dirty="0"/>
              <a:t> </a:t>
            </a:r>
            <a:r>
              <a:rPr lang="ru-RU" altLang="de-DE" sz="1450" dirty="0" err="1"/>
              <a:t>Merz</a:t>
            </a:r>
            <a:r>
              <a:rPr lang="ru-RU" altLang="de-DE" sz="1450" dirty="0"/>
              <a:t>), </a:t>
            </a:r>
            <a:r>
              <a:rPr lang="ru-RU" altLang="de-DE" sz="1450" dirty="0" err="1"/>
              <a:t>Матус</a:t>
            </a:r>
            <a:r>
              <a:rPr lang="ru-RU" altLang="de-DE" sz="1450" dirty="0"/>
              <a:t> </a:t>
            </a:r>
            <a:r>
              <a:rPr lang="ru-RU" altLang="de-DE" sz="1450" dirty="0" err="1"/>
              <a:t>Зуха</a:t>
            </a:r>
            <a:r>
              <a:rPr lang="ru-RU" altLang="de-DE" sz="1450" dirty="0"/>
              <a:t> (</a:t>
            </a:r>
            <a:r>
              <a:rPr lang="ru-RU" altLang="de-DE" sz="1450" dirty="0" err="1"/>
              <a:t>Matus</a:t>
            </a:r>
            <a:r>
              <a:rPr lang="ru-RU" altLang="de-DE" sz="1450" dirty="0"/>
              <a:t> </a:t>
            </a:r>
            <a:r>
              <a:rPr lang="ru-RU" altLang="de-DE" sz="1450" dirty="0" err="1"/>
              <a:t>Sucha</a:t>
            </a:r>
            <a:r>
              <a:rPr lang="ru-RU" altLang="de-DE" sz="1450" dirty="0"/>
              <a:t>), Дон </a:t>
            </a:r>
            <a:r>
              <a:rPr lang="ru-RU" altLang="de-DE" sz="1450" dirty="0" err="1"/>
              <a:t>ДеФоль</a:t>
            </a:r>
            <a:r>
              <a:rPr lang="ru-RU" altLang="de-DE" sz="1450" dirty="0"/>
              <a:t> (</a:t>
            </a:r>
            <a:r>
              <a:rPr lang="ru-RU" altLang="de-DE" sz="1450" dirty="0" err="1"/>
              <a:t>Don</a:t>
            </a:r>
            <a:r>
              <a:rPr lang="ru-RU" altLang="de-DE" sz="1450" dirty="0"/>
              <a:t> </a:t>
            </a:r>
            <a:r>
              <a:rPr lang="ru-RU" altLang="de-DE" sz="1450" dirty="0" err="1"/>
              <a:t>DeVol</a:t>
            </a:r>
            <a:r>
              <a:rPr lang="ru-RU" altLang="de-DE" sz="1450" dirty="0"/>
              <a:t>)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de-DE" sz="1450" dirty="0"/>
              <a:t>Коллеги из различных стран ЕС, которые активно </a:t>
            </a:r>
            <a:r>
              <a:rPr lang="ru-RU" altLang="de-DE" sz="1450" dirty="0" smtClean="0"/>
              <a:t>вовлечены в семинары по </a:t>
            </a:r>
            <a:r>
              <a:rPr lang="ru-RU" altLang="de-DE" sz="1450" dirty="0" err="1"/>
              <a:t>TPI</a:t>
            </a:r>
            <a:endParaRPr lang="ru-RU" altLang="de-DE" sz="14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sz="3000" b="1" smtClean="0">
                <a:solidFill>
                  <a:schemeClr val="tx1"/>
                </a:solidFill>
              </a:rPr>
              <a:t>Цели и интересы TPI</a:t>
            </a:r>
            <a:r>
              <a:t/>
            </a:r>
            <a:br/>
            <a:endParaRPr lang="ru-RU" altLang="de-DE" sz="1500" smtClean="0"/>
          </a:p>
        </p:txBody>
      </p:sp>
      <p:pic>
        <p:nvPicPr>
          <p:cNvPr id="5123" name="Picture 1" descr="Untitled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983288"/>
            <a:ext cx="27940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 Box 7"/>
          <p:cNvSpPr>
            <a:spLocks noGrp="1" noChangeArrowheads="1"/>
          </p:cNvSpPr>
          <p:nvPr>
            <p:ph type="body" idx="1"/>
          </p:nvPr>
        </p:nvSpPr>
        <p:spPr>
          <a:xfrm>
            <a:off x="727075" y="1916113"/>
            <a:ext cx="7805365" cy="5001369"/>
          </a:xfrm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685800" indent="-685800">
              <a:spcBef>
                <a:spcPts val="600"/>
              </a:spcBef>
              <a:buFontTx/>
              <a:buNone/>
            </a:pPr>
            <a:r>
              <a:rPr lang="ru-RU" altLang="de-DE" sz="1800" dirty="0" err="1" smtClean="0"/>
              <a:t>TPI</a:t>
            </a:r>
            <a:r>
              <a:rPr lang="ru-RU" altLang="de-DE" sz="1800" dirty="0" smtClean="0"/>
              <a:t> должна:</a:t>
            </a:r>
          </a:p>
          <a:p>
            <a:pPr marL="685800" indent="-685800">
              <a:spcBef>
                <a:spcPts val="600"/>
              </a:spcBef>
              <a:buClr>
                <a:srgbClr val="FCB83E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altLang="de-DE" sz="1800" dirty="0" smtClean="0"/>
              <a:t>непрерывно представлять национальную транспортную психологию на международных научных и политических мероприятиях;</a:t>
            </a:r>
          </a:p>
          <a:p>
            <a:pPr marL="685800" indent="-685800">
              <a:spcBef>
                <a:spcPts val="600"/>
              </a:spcBef>
              <a:buClr>
                <a:srgbClr val="FCB83E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altLang="de-DE" sz="1800" dirty="0" smtClean="0"/>
              <a:t>получить признание в качестве экспертной группы по вопросам психологии транспортной безопасности, поддерживать связь с европейскими и международными организациями, такими как </a:t>
            </a:r>
            <a:r>
              <a:rPr lang="ru-RU" altLang="de-DE" sz="1800" dirty="0" err="1" smtClean="0"/>
              <a:t>CIECA</a:t>
            </a:r>
            <a:r>
              <a:rPr lang="ru-RU" altLang="de-DE" sz="1800" dirty="0" smtClean="0"/>
              <a:t>, </a:t>
            </a:r>
            <a:r>
              <a:rPr lang="ru-RU" altLang="de-DE" sz="1800" dirty="0" err="1" smtClean="0"/>
              <a:t>EFPA</a:t>
            </a:r>
            <a:r>
              <a:rPr lang="ru-RU" altLang="de-DE" sz="1800" dirty="0" smtClean="0"/>
              <a:t>, </a:t>
            </a:r>
            <a:r>
              <a:rPr lang="ru-RU" altLang="de-DE" sz="1800" dirty="0" err="1" smtClean="0"/>
              <a:t>ETSC</a:t>
            </a:r>
            <a:r>
              <a:rPr lang="ru-RU" altLang="de-DE" sz="1800" dirty="0" smtClean="0"/>
              <a:t>, </a:t>
            </a:r>
            <a:r>
              <a:rPr lang="ru-RU" altLang="de-DE" sz="1800" dirty="0" err="1" smtClean="0"/>
              <a:t>ICADTS</a:t>
            </a:r>
            <a:r>
              <a:rPr lang="ru-RU" altLang="de-DE" sz="1800" dirty="0" smtClean="0"/>
              <a:t>; </a:t>
            </a:r>
          </a:p>
          <a:p>
            <a:pPr marL="685800" indent="-685800">
              <a:spcBef>
                <a:spcPts val="600"/>
              </a:spcBef>
              <a:buClr>
                <a:srgbClr val="FCB83E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altLang="de-DE" sz="1800" dirty="0" smtClean="0"/>
              <a:t>найти общие перспективы и стратегии в отношении вопросов транспортной психологии в Европе;</a:t>
            </a:r>
          </a:p>
          <a:p>
            <a:pPr marL="685800" indent="-685800">
              <a:spcBef>
                <a:spcPts val="600"/>
              </a:spcBef>
              <a:buClr>
                <a:srgbClr val="FCB83E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altLang="de-DE" sz="1800" dirty="0" smtClean="0"/>
              <a:t>определить стандарты, что является необходимым условием для введения психологических показателей;</a:t>
            </a:r>
          </a:p>
          <a:p>
            <a:pPr marL="685800" indent="-685800">
              <a:spcBef>
                <a:spcPts val="600"/>
              </a:spcBef>
              <a:buClr>
                <a:srgbClr val="FCB83E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altLang="de-DE" sz="1800" dirty="0" smtClean="0"/>
              <a:t>принимать </a:t>
            </a:r>
            <a:r>
              <a:rPr lang="ru-RU" altLang="de-DE" sz="1800" dirty="0"/>
              <a:t>участие в европейских исследовательских проектах.</a:t>
            </a:r>
            <a:endParaRPr lang="ru-RU" altLang="de-DE" sz="1800" dirty="0" smtClean="0"/>
          </a:p>
          <a:p>
            <a:pPr marL="0" indent="0">
              <a:spcBef>
                <a:spcPts val="600"/>
              </a:spcBef>
              <a:buClr>
                <a:srgbClr val="FCB83E"/>
              </a:buClr>
              <a:buSzPct val="100000"/>
              <a:buNone/>
            </a:pPr>
            <a:r>
              <a:rPr lang="ru-RU" dirty="0" smtClean="0"/>
              <a:t> </a:t>
            </a:r>
          </a:p>
          <a:p>
            <a:pPr marL="1143000" lvl="1" indent="-685800">
              <a:spcBef>
                <a:spcPts val="600"/>
              </a:spcBef>
              <a:buClr>
                <a:srgbClr val="FCB83E"/>
              </a:buClr>
              <a:buFont typeface="Wingdings" panose="05000000000000000000" pitchFamily="2" charset="2"/>
              <a:buChar char="§"/>
            </a:pPr>
            <a:endParaRPr lang="ru-RU" altLang="de-DE" sz="1800" dirty="0" smtClean="0">
              <a:ea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de-DE" sz="3000" b="1" smtClean="0"/>
              <a:t>Стратегические перспективы транспортной психологии в ЕС</a:t>
            </a:r>
            <a:r>
              <a:rPr lang="ru-RU" smtClean="0"/>
              <a:t> </a:t>
            </a:r>
            <a:r>
              <a:t/>
            </a:r>
            <a:br/>
            <a:endParaRPr lang="ru-RU" altLang="de-DE" sz="50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8513" y="1981200"/>
            <a:ext cx="7661275" cy="4114800"/>
          </a:xfrm>
        </p:spPr>
        <p:txBody>
          <a:bodyPr/>
          <a:lstStyle/>
          <a:p>
            <a:pPr>
              <a:buFontTx/>
              <a:buNone/>
            </a:pPr>
            <a:r>
              <a:rPr lang="ru-RU" altLang="de-DE" sz="1600" dirty="0" smtClean="0"/>
              <a:t>Транспортная психология нуждается в:</a:t>
            </a:r>
          </a:p>
          <a:p>
            <a:endParaRPr lang="ru-RU" altLang="de-DE" sz="1600" dirty="0" smtClean="0"/>
          </a:p>
          <a:p>
            <a:pPr>
              <a:buClr>
                <a:srgbClr val="FCB83E"/>
              </a:buClr>
              <a:buSzPct val="100000"/>
              <a:buFont typeface="Wingdings" panose="05000000000000000000" pitchFamily="2" charset="2"/>
              <a:buChar char="ð"/>
            </a:pPr>
            <a:r>
              <a:rPr lang="ru-RU" altLang="de-DE" sz="1600" dirty="0" smtClean="0"/>
              <a:t>признании ее как научно обоснованного раздела в системе транспортной безопасности;</a:t>
            </a:r>
          </a:p>
          <a:p>
            <a:pPr>
              <a:buClr>
                <a:srgbClr val="FCB83E"/>
              </a:buClr>
              <a:buSzPct val="100000"/>
              <a:buFont typeface="Wingdings" panose="05000000000000000000" pitchFamily="2" charset="2"/>
              <a:buChar char="ð"/>
            </a:pPr>
            <a:r>
              <a:rPr lang="ru-RU" altLang="de-DE" sz="1600" dirty="0" smtClean="0"/>
              <a:t>введении количественных психологических показателей, например в области оценки или восстановления;</a:t>
            </a:r>
          </a:p>
          <a:p>
            <a:pPr>
              <a:buClr>
                <a:srgbClr val="FCB83E"/>
              </a:buClr>
              <a:buSzPct val="100000"/>
              <a:buFont typeface="Wingdings" panose="05000000000000000000" pitchFamily="2" charset="2"/>
              <a:buChar char="ð"/>
            </a:pPr>
            <a:r>
              <a:rPr lang="ru-RU" altLang="de-DE" sz="1600" dirty="0" smtClean="0"/>
              <a:t>организации связей между странами-членами ЕС и между различными организациями, обеспечивающими транспортную безопасность;</a:t>
            </a:r>
          </a:p>
          <a:p>
            <a:pPr>
              <a:buClr>
                <a:srgbClr val="FCB83E"/>
              </a:buClr>
              <a:buSzPct val="100000"/>
              <a:buFont typeface="Wingdings" panose="05000000000000000000" pitchFamily="2" charset="2"/>
              <a:buChar char="ð"/>
            </a:pPr>
            <a:r>
              <a:rPr lang="ru-RU" altLang="de-DE" sz="1600" dirty="0" smtClean="0"/>
              <a:t>содействии проведению образовательных и исследовательских мероприятий в области транспортной психологии на европейском уровне.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de-DE" sz="1600" dirty="0" smtClean="0"/>
          </a:p>
        </p:txBody>
      </p:sp>
      <p:pic>
        <p:nvPicPr>
          <p:cNvPr id="6148" name="Picture 1" descr="Untitled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983288"/>
            <a:ext cx="27940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900113" y="5157788"/>
            <a:ext cx="7381875" cy="92333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Мы готовы нести ответственность и полны решимости сделать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свой </a:t>
            </a:r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вклад в обеспечение транспортной безопасности в Европе!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y">
  <a:themeElements>
    <a:clrScheme name="Osy 10">
      <a:dk1>
        <a:srgbClr val="000000"/>
      </a:dk1>
      <a:lt1>
        <a:srgbClr val="FFFFFF"/>
      </a:lt1>
      <a:dk2>
        <a:srgbClr val="372221"/>
      </a:dk2>
      <a:lt2>
        <a:srgbClr val="FFFFFF"/>
      </a:lt2>
      <a:accent1>
        <a:srgbClr val="FFE579"/>
      </a:accent1>
      <a:accent2>
        <a:srgbClr val="808080"/>
      </a:accent2>
      <a:accent3>
        <a:srgbClr val="FFFFFF"/>
      </a:accent3>
      <a:accent4>
        <a:srgbClr val="000000"/>
      </a:accent4>
      <a:accent5>
        <a:srgbClr val="FFF0BE"/>
      </a:accent5>
      <a:accent6>
        <a:srgbClr val="737373"/>
      </a:accent6>
      <a:hlink>
        <a:srgbClr val="5F5F5F"/>
      </a:hlink>
      <a:folHlink>
        <a:srgbClr val="4D4D4D"/>
      </a:folHlink>
    </a:clrScheme>
    <a:fontScheme name="Osy">
      <a:majorFont>
        <a:latin typeface="Arial"/>
        <a:ea typeface="ＭＳ Ｐゴシック"/>
        <a:cs typeface="Arial"/>
      </a:majorFont>
      <a:minorFont>
        <a:latin typeface="Arial"/>
        <a:ea typeface="ＭＳ Ｐゴシック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Osy 1">
        <a:dk1>
          <a:srgbClr val="080808"/>
        </a:dk1>
        <a:lt1>
          <a:srgbClr val="F8F8F8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ADAAAA"/>
        </a:accent3>
        <a:accent4>
          <a:srgbClr val="D4D4D4"/>
        </a:accent4>
        <a:accent5>
          <a:srgbClr val="FFCAAA"/>
        </a:accent5>
        <a:accent6>
          <a:srgbClr val="B92D00"/>
        </a:accent6>
        <a:hlink>
          <a:srgbClr val="CC66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2">
        <a:dk1>
          <a:srgbClr val="333333"/>
        </a:dk1>
        <a:lt1>
          <a:srgbClr val="F8F8F8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666666"/>
        </a:accent2>
        <a:accent3>
          <a:srgbClr val="C0AAAA"/>
        </a:accent3>
        <a:accent4>
          <a:srgbClr val="D4D4D4"/>
        </a:accent4>
        <a:accent5>
          <a:srgbClr val="E2CAAA"/>
        </a:accent5>
        <a:accent6>
          <a:srgbClr val="5C5C5C"/>
        </a:accent6>
        <a:hlink>
          <a:srgbClr val="CC6600"/>
        </a:hlink>
        <a:folHlink>
          <a:srgbClr val="95A58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3">
        <a:dk1>
          <a:srgbClr val="5F5F5F"/>
        </a:dk1>
        <a:lt1>
          <a:srgbClr val="A4BEE0"/>
        </a:lt1>
        <a:dk2>
          <a:srgbClr val="013253"/>
        </a:dk2>
        <a:lt2>
          <a:srgbClr val="FFFFFF"/>
        </a:lt2>
        <a:accent1>
          <a:srgbClr val="588480"/>
        </a:accent1>
        <a:accent2>
          <a:srgbClr val="6600FF"/>
        </a:accent2>
        <a:accent3>
          <a:srgbClr val="AAADB3"/>
        </a:accent3>
        <a:accent4>
          <a:srgbClr val="8BA2BF"/>
        </a:accent4>
        <a:accent5>
          <a:srgbClr val="B4C2C0"/>
        </a:accent5>
        <a:accent6>
          <a:srgbClr val="5C00E7"/>
        </a:accent6>
        <a:hlink>
          <a:srgbClr val="CCCC00"/>
        </a:hlink>
        <a:folHlink>
          <a:srgbClr val="5F5F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4">
        <a:dk1>
          <a:srgbClr val="003300"/>
        </a:dk1>
        <a:lt1>
          <a:srgbClr val="F8F8F8"/>
        </a:lt1>
        <a:dk2>
          <a:srgbClr val="3D4A1C"/>
        </a:dk2>
        <a:lt2>
          <a:srgbClr val="FFFFFF"/>
        </a:lt2>
        <a:accent1>
          <a:srgbClr val="99CC00"/>
        </a:accent1>
        <a:accent2>
          <a:srgbClr val="669900"/>
        </a:accent2>
        <a:accent3>
          <a:srgbClr val="AFB1AB"/>
        </a:accent3>
        <a:accent4>
          <a:srgbClr val="D4D4D4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5">
        <a:dk1>
          <a:srgbClr val="333333"/>
        </a:dk1>
        <a:lt1>
          <a:srgbClr val="F8F8F8"/>
        </a:lt1>
        <a:dk2>
          <a:srgbClr val="005D8C"/>
        </a:dk2>
        <a:lt2>
          <a:srgbClr val="FFFFFF"/>
        </a:lt2>
        <a:accent1>
          <a:srgbClr val="00CC99"/>
        </a:accent1>
        <a:accent2>
          <a:srgbClr val="0099CC"/>
        </a:accent2>
        <a:accent3>
          <a:srgbClr val="AAB6C5"/>
        </a:accent3>
        <a:accent4>
          <a:srgbClr val="D4D4D4"/>
        </a:accent4>
        <a:accent5>
          <a:srgbClr val="AAE2CA"/>
        </a:accent5>
        <a:accent6>
          <a:srgbClr val="008AB9"/>
        </a:accent6>
        <a:hlink>
          <a:srgbClr val="FFCC00"/>
        </a:hlink>
        <a:folHlink>
          <a:srgbClr val="D8D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6">
        <a:dk1>
          <a:srgbClr val="000000"/>
        </a:dk1>
        <a:lt1>
          <a:srgbClr val="ECAE00"/>
        </a:lt1>
        <a:dk2>
          <a:srgbClr val="FFFFFF"/>
        </a:dk2>
        <a:lt2>
          <a:srgbClr val="333333"/>
        </a:lt2>
        <a:accent1>
          <a:srgbClr val="CC6600"/>
        </a:accent1>
        <a:accent2>
          <a:srgbClr val="BA6D10"/>
        </a:accent2>
        <a:accent3>
          <a:srgbClr val="F4D3AA"/>
        </a:accent3>
        <a:accent4>
          <a:srgbClr val="000000"/>
        </a:accent4>
        <a:accent5>
          <a:srgbClr val="E2B8AA"/>
        </a:accent5>
        <a:accent6>
          <a:srgbClr val="A8620D"/>
        </a:accent6>
        <a:hlink>
          <a:srgbClr val="666633"/>
        </a:hlink>
        <a:folHlink>
          <a:srgbClr val="8D996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7">
        <a:dk1>
          <a:srgbClr val="000000"/>
        </a:dk1>
        <a:lt1>
          <a:srgbClr val="FFFFFF"/>
        </a:lt1>
        <a:dk2>
          <a:srgbClr val="372221"/>
        </a:dk2>
        <a:lt2>
          <a:srgbClr val="808080"/>
        </a:lt2>
        <a:accent1>
          <a:srgbClr val="009999"/>
        </a:accent1>
        <a:accent2>
          <a:srgbClr val="9AAC98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8B9B89"/>
        </a:accent6>
        <a:hlink>
          <a:srgbClr val="6666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8">
        <a:dk1>
          <a:srgbClr val="292929"/>
        </a:dk1>
        <a:lt1>
          <a:srgbClr val="FFFFFF"/>
        </a:lt1>
        <a:dk2>
          <a:srgbClr val="000000"/>
        </a:dk2>
        <a:lt2>
          <a:srgbClr val="808080"/>
        </a:lt2>
        <a:accent1>
          <a:srgbClr val="CC9900"/>
        </a:accent1>
        <a:accent2>
          <a:srgbClr val="CCCC99"/>
        </a:accent2>
        <a:accent3>
          <a:srgbClr val="FFFFFF"/>
        </a:accent3>
        <a:accent4>
          <a:srgbClr val="212121"/>
        </a:accent4>
        <a:accent5>
          <a:srgbClr val="E2CAAA"/>
        </a:accent5>
        <a:accent6>
          <a:srgbClr val="B9B98A"/>
        </a:accent6>
        <a:hlink>
          <a:srgbClr val="9999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9">
        <a:dk1>
          <a:srgbClr val="000000"/>
        </a:dk1>
        <a:lt1>
          <a:srgbClr val="FFFFFF"/>
        </a:lt1>
        <a:dk2>
          <a:srgbClr val="372221"/>
        </a:dk2>
        <a:lt2>
          <a:srgbClr val="FFFFFF"/>
        </a:lt2>
        <a:accent1>
          <a:srgbClr val="FFCC00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737373"/>
        </a:accent6>
        <a:hlink>
          <a:srgbClr val="5F5F5F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10">
        <a:dk1>
          <a:srgbClr val="000000"/>
        </a:dk1>
        <a:lt1>
          <a:srgbClr val="FFFFFF"/>
        </a:lt1>
        <a:dk2>
          <a:srgbClr val="372221"/>
        </a:dk2>
        <a:lt2>
          <a:srgbClr val="FFFFFF"/>
        </a:lt2>
        <a:accent1>
          <a:srgbClr val="FFE579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FF0BE"/>
        </a:accent5>
        <a:accent6>
          <a:srgbClr val="737373"/>
        </a:accent6>
        <a:hlink>
          <a:srgbClr val="5F5F5F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Axis</Template>
  <TotalTime>0</TotalTime>
  <Words>242</Words>
  <Application>Microsoft Office PowerPoint</Application>
  <PresentationFormat>Экран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Osy</vt:lpstr>
      <vt:lpstr>Конференция TPI: Москва — 2017</vt:lpstr>
      <vt:lpstr>О TPI  </vt:lpstr>
      <vt:lpstr>Цели и интересы TPI </vt:lpstr>
      <vt:lpstr>Стратегические перспективы транспортной психологии в ЕС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cien</dc:creator>
  <cp:lastModifiedBy>user</cp:lastModifiedBy>
  <cp:revision>11</cp:revision>
  <dcterms:created xsi:type="dcterms:W3CDTF">2014-10-04T14:39:55Z</dcterms:created>
  <dcterms:modified xsi:type="dcterms:W3CDTF">2017-05-23T20:52:19Z</dcterms:modified>
</cp:coreProperties>
</file>