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9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7A53D-F472-4550-9A0B-79FDE6B34708}" type="datetimeFigureOut">
              <a:rPr lang="ru-RU" smtClean="0"/>
              <a:pPr/>
              <a:t>31.08.2022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C0661A8-1248-425E-AF4E-1C3481DAD3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7A53D-F472-4550-9A0B-79FDE6B34708}" type="datetimeFigureOut">
              <a:rPr lang="ru-RU" smtClean="0"/>
              <a:pPr/>
              <a:t>31.08.2022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61A8-1248-425E-AF4E-1C3481DAD3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7A53D-F472-4550-9A0B-79FDE6B34708}" type="datetimeFigureOut">
              <a:rPr lang="ru-RU" smtClean="0"/>
              <a:pPr/>
              <a:t>31.08.2022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61A8-1248-425E-AF4E-1C3481DAD3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7A53D-F472-4550-9A0B-79FDE6B34708}" type="datetimeFigureOut">
              <a:rPr lang="ru-RU" smtClean="0"/>
              <a:pPr/>
              <a:t>31.08.2022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C0661A8-1248-425E-AF4E-1C3481DAD3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7A53D-F472-4550-9A0B-79FDE6B34708}" type="datetimeFigureOut">
              <a:rPr lang="ru-RU" smtClean="0"/>
              <a:pPr/>
              <a:t>31.08.2022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61A8-1248-425E-AF4E-1C3481DAD39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7A53D-F472-4550-9A0B-79FDE6B34708}" type="datetimeFigureOut">
              <a:rPr lang="ru-RU" smtClean="0"/>
              <a:pPr/>
              <a:t>31.08.2022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61A8-1248-425E-AF4E-1C3481DAD3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7A53D-F472-4550-9A0B-79FDE6B34708}" type="datetimeFigureOut">
              <a:rPr lang="ru-RU" smtClean="0"/>
              <a:pPr/>
              <a:t>31.08.2022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C0661A8-1248-425E-AF4E-1C3481DAD39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7A53D-F472-4550-9A0B-79FDE6B34708}" type="datetimeFigureOut">
              <a:rPr lang="ru-RU" smtClean="0"/>
              <a:pPr/>
              <a:t>31.08.2022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61A8-1248-425E-AF4E-1C3481DAD3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7A53D-F472-4550-9A0B-79FDE6B34708}" type="datetimeFigureOut">
              <a:rPr lang="ru-RU" smtClean="0"/>
              <a:pPr/>
              <a:t>31.08.2022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61A8-1248-425E-AF4E-1C3481DAD3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7A53D-F472-4550-9A0B-79FDE6B34708}" type="datetimeFigureOut">
              <a:rPr lang="ru-RU" smtClean="0"/>
              <a:pPr/>
              <a:t>31.08.2022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61A8-1248-425E-AF4E-1C3481DAD3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7A53D-F472-4550-9A0B-79FDE6B34708}" type="datetimeFigureOut">
              <a:rPr lang="ru-RU" smtClean="0"/>
              <a:pPr/>
              <a:t>31.08.2022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61A8-1248-425E-AF4E-1C3481DAD39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CA7A53D-F472-4550-9A0B-79FDE6B34708}" type="datetimeFigureOut">
              <a:rPr lang="ru-RU" smtClean="0"/>
              <a:pPr/>
              <a:t>31.08.2022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C0661A8-1248-425E-AF4E-1C3481DAD39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700808"/>
            <a:ext cx="8319298" cy="2501470"/>
          </a:xfrm>
        </p:spPr>
        <p:txBody>
          <a:bodyPr>
            <a:normAutofit/>
          </a:bodyPr>
          <a:lstStyle/>
          <a:p>
            <a:pPr algn="ctr"/>
            <a:r>
              <a:rPr lang="ru-RU" sz="4400" dirty="0" smtClean="0"/>
              <a:t>Основы государственной            политики по организации борьбы с терроризмом </a:t>
            </a:r>
            <a:endParaRPr lang="ru-RU" sz="4400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2. НАК</a:t>
            </a:r>
            <a:endParaRPr lang="ru-RU" b="1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ru-RU" b="1" dirty="0" smtClean="0">
                <a:solidFill>
                  <a:schemeClr val="tx1"/>
                </a:solidFill>
              </a:rPr>
              <a:t>Национальный антитеррористический комитет (НАК) — орган, обеспечивающий координацию деятельности федеральных органов исполнительной власти, органов исполнительной власти субъектов РФ и органов местного самоуправления по противодействию </a:t>
            </a:r>
            <a:r>
              <a:rPr lang="ru-RU" b="1" dirty="0" err="1" smtClean="0">
                <a:solidFill>
                  <a:schemeClr val="tx1"/>
                </a:solidFill>
              </a:rPr>
              <a:t>терро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ризму</a:t>
            </a:r>
            <a:r>
              <a:rPr lang="ru-RU" b="1" dirty="0" smtClean="0">
                <a:solidFill>
                  <a:schemeClr val="tx1"/>
                </a:solidFill>
              </a:rPr>
              <a:t> , а также осуществляющий подготовку соответствующих предложений Президента РФ . </a:t>
            </a:r>
          </a:p>
          <a:p>
            <a:pPr lvl="1"/>
            <a:endParaRPr lang="ru-RU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9124" y="142852"/>
            <a:ext cx="4714876" cy="292895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NxVos6UX94T7S8Lcgpb4go4Tci1ah5P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4448175" cy="3324225"/>
          </a:xfrm>
        </p:spPr>
      </p:pic>
      <p:pic>
        <p:nvPicPr>
          <p:cNvPr id="19458" name="Picture 2" descr="C:\Users\Carver\Desktop\0-tsentr-informatsionnoj-bezopasnost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3286124"/>
            <a:ext cx="4714876" cy="3571875"/>
          </a:xfrm>
          <a:prstGeom prst="rect">
            <a:avLst/>
          </a:prstGeom>
          <a:noFill/>
        </p:spPr>
      </p:pic>
      <p:pic>
        <p:nvPicPr>
          <p:cNvPr id="19460" name="Picture 4" descr="C:\Users\Carver\Desktop\x_9676740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786" y="3357562"/>
            <a:ext cx="2857488" cy="3500438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/>
              <a:t>Основные задачи </a:t>
            </a:r>
            <a:r>
              <a:rPr lang="ru-RU" sz="4000" dirty="0" err="1" smtClean="0"/>
              <a:t>нак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sz="3400" b="1" dirty="0" smtClean="0"/>
              <a:t>а) подготовка предложений Президенту Российской Федерации по формированию государственной политики в области противодействия терроризму, а также по совершенствованию законодательства Российской Федерации в этой области;</a:t>
            </a:r>
          </a:p>
          <a:p>
            <a:r>
              <a:rPr lang="ru-RU" sz="3400" b="1" dirty="0" smtClean="0"/>
              <a:t>б) координация деятельности по противодействию терроризму федеральных органов исполнительной власти, антитеррористических комиссий в субъектах Российской Федерации, а также организация их взаимодействия с органами исполнительной власти субъектов Российской Федерации, органами местного самоуправления, общественными объединениями и организациями;</a:t>
            </a:r>
          </a:p>
          <a:p>
            <a:r>
              <a:rPr lang="ru-RU" sz="3400" b="1" dirty="0" smtClean="0"/>
              <a:t>в) разработка мер по противодействию терроризму, устранению способствующих ему причин и условий, в том числе мер по обеспечению защищенности потенциальных объектов террористических посягательств;</a:t>
            </a:r>
          </a:p>
          <a:p>
            <a:r>
              <a:rPr lang="ru-RU" sz="3400" b="1" dirty="0" smtClean="0"/>
              <a:t>г) участие в международном сотрудничестве в области противодействия терроризму, в том числе в подготовке проектов международных договоров Российской Федерации в этой области;</a:t>
            </a:r>
          </a:p>
          <a:p>
            <a:r>
              <a:rPr lang="ru-RU" sz="3400" b="1" dirty="0" err="1" smtClean="0"/>
              <a:t>д</a:t>
            </a:r>
            <a:r>
              <a:rPr lang="ru-RU" sz="3400" b="1" dirty="0" smtClean="0"/>
              <a:t>) подготовка предложений по обеспечению социальной защиты лиц, осуществляющих борьбу с терроризмом и (или) привлекаемых к этой деятельности, а также по социальной реабилитации лиц, пострадавших от террористических актов;</a:t>
            </a:r>
          </a:p>
          <a:p>
            <a:r>
              <a:rPr lang="ru-RU" sz="3400" b="1" dirty="0" smtClean="0"/>
              <a:t>е) решение иных задач, предусмотренных законодательством Российской Федерации, по противодействию терроризму.</a:t>
            </a:r>
          </a:p>
          <a:p>
            <a:endParaRPr lang="ru-RU" dirty="0"/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071546"/>
            <a:ext cx="8686800" cy="50085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/>
              <a:t>  Вывод : рассмотрев все вышесказанное , можно сделать вывод , что Россия предпринимает активные меры по борьбе с терроризмом , но так же нужно формировать навыки антитеррористического поведения у народа . </a:t>
            </a:r>
            <a:endParaRPr lang="ru-RU" sz="3600" b="1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6067400" cy="883568"/>
          </a:xfrm>
        </p:spPr>
        <p:txBody>
          <a:bodyPr/>
          <a:lstStyle/>
          <a:p>
            <a:r>
              <a:rPr lang="ru-RU" dirty="0" smtClean="0"/>
              <a:t>  Терроризм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700808"/>
            <a:ext cx="8496944" cy="4379317"/>
          </a:xfrm>
        </p:spPr>
        <p:txBody>
          <a:bodyPr>
            <a:normAutofit/>
          </a:bodyPr>
          <a:lstStyle/>
          <a:p>
            <a:pPr marL="271463" indent="0">
              <a:buNone/>
            </a:pPr>
            <a:r>
              <a:rPr lang="ru-RU" sz="2400" dirty="0" smtClean="0"/>
              <a:t>В </a:t>
            </a:r>
            <a:r>
              <a:rPr lang="ru-RU" sz="2400" dirty="0" smtClean="0"/>
              <a:t>правовых документах </a:t>
            </a:r>
            <a:r>
              <a:rPr lang="ru-RU" sz="2400" dirty="0" smtClean="0"/>
              <a:t>Российской Федерации</a:t>
            </a:r>
            <a:r>
              <a:rPr lang="ru-RU" sz="2400" dirty="0" smtClean="0"/>
              <a:t> терроризм определяется, как идеология насилия и практика воздействия на:</a:t>
            </a:r>
          </a:p>
          <a:p>
            <a:pPr marL="728663" indent="-457200">
              <a:buFontTx/>
              <a:buChar char="-"/>
            </a:pPr>
            <a:r>
              <a:rPr lang="ru-RU" sz="2400" dirty="0" smtClean="0"/>
              <a:t>общественное сознание;</a:t>
            </a:r>
          </a:p>
          <a:p>
            <a:pPr marL="728663" indent="-457200">
              <a:buFontTx/>
              <a:buChar char="-"/>
            </a:pPr>
            <a:r>
              <a:rPr lang="ru-RU" sz="2400" dirty="0" smtClean="0"/>
              <a:t>на принятие решений органами государственной власти, органами местного самоуправления или международными организациями</a:t>
            </a:r>
          </a:p>
          <a:p>
            <a:pPr marL="271463" indent="0">
              <a:buNone/>
            </a:pPr>
            <a:r>
              <a:rPr lang="ru-RU" sz="2400" dirty="0" smtClean="0"/>
              <a:t>связанные с устрашением населения и(или) иными формами противоправных насильственных действий.</a:t>
            </a:r>
            <a:endParaRPr lang="ru-RU" sz="2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058734" cy="838200"/>
          </a:xfrm>
        </p:spPr>
        <p:txBody>
          <a:bodyPr>
            <a:noAutofit/>
          </a:bodyPr>
          <a:lstStyle/>
          <a:p>
            <a:r>
              <a:rPr lang="ru-RU" sz="2400" dirty="0" smtClean="0"/>
              <a:t>1.</a:t>
            </a:r>
            <a:r>
              <a:rPr lang="ru-RU" sz="2400" b="1" dirty="0" smtClean="0"/>
              <a:t> ОРГАНИЗАЦИЯ БОРЬБЫ С ТЕРРОРИЗМОМ</a:t>
            </a:r>
            <a:br>
              <a:rPr lang="ru-RU" sz="2400" b="1" dirty="0" smtClean="0"/>
            </a:br>
            <a:r>
              <a:rPr lang="ru-RU" sz="2400" b="1" dirty="0" smtClean="0"/>
              <a:t>В РОССИЙСКОЙ ФЕДЕРАЦИИ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554162"/>
            <a:ext cx="838004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       В Российской Федерации борьба с терроризмом осуществляется:</a:t>
            </a:r>
          </a:p>
          <a:p>
            <a:r>
              <a:rPr lang="ru-RU" dirty="0" smtClean="0"/>
              <a:t>Федеральной службой безопасности (ФСБ</a:t>
            </a:r>
            <a:r>
              <a:rPr lang="ru-RU" dirty="0" smtClean="0"/>
              <a:t>);</a:t>
            </a:r>
            <a:endParaRPr lang="ru-RU" dirty="0" smtClean="0"/>
          </a:p>
          <a:p>
            <a:r>
              <a:rPr lang="ru-RU" dirty="0" smtClean="0"/>
              <a:t>Министерством внутренних дел (МВД</a:t>
            </a:r>
            <a:r>
              <a:rPr lang="ru-RU" dirty="0" smtClean="0"/>
              <a:t>);</a:t>
            </a:r>
            <a:endParaRPr lang="ru-RU" dirty="0" smtClean="0"/>
          </a:p>
          <a:p>
            <a:r>
              <a:rPr lang="ru-RU" dirty="0" smtClean="0"/>
              <a:t>Министерством обороны (МО</a:t>
            </a:r>
            <a:r>
              <a:rPr lang="ru-RU" dirty="0" smtClean="0"/>
              <a:t>);</a:t>
            </a:r>
            <a:endParaRPr lang="ru-RU" dirty="0" smtClean="0"/>
          </a:p>
          <a:p>
            <a:r>
              <a:rPr lang="ru-RU" dirty="0" smtClean="0"/>
              <a:t>Службой внешней разведки (СВР</a:t>
            </a:r>
            <a:r>
              <a:rPr lang="ru-RU" dirty="0" smtClean="0"/>
              <a:t>);</a:t>
            </a:r>
            <a:endParaRPr lang="ru-RU" dirty="0" smtClean="0"/>
          </a:p>
          <a:p>
            <a:r>
              <a:rPr lang="ru-RU" dirty="0" smtClean="0"/>
              <a:t>Федеральной службой охраны (ФСО</a:t>
            </a:r>
            <a:r>
              <a:rPr lang="ru-RU" dirty="0" smtClean="0"/>
              <a:t>);</a:t>
            </a:r>
            <a:endParaRPr lang="ru-RU" dirty="0" smtClean="0"/>
          </a:p>
          <a:p>
            <a:r>
              <a:rPr lang="ru-RU" dirty="0" smtClean="0"/>
              <a:t>Федеральной пограничной службой (ФПС</a:t>
            </a:r>
            <a:r>
              <a:rPr lang="ru-RU" dirty="0" smtClean="0"/>
              <a:t>).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      Другими </a:t>
            </a:r>
            <a:r>
              <a:rPr lang="ru-RU" b="1" dirty="0" smtClean="0"/>
              <a:t>органами исполнительной власти </a:t>
            </a:r>
            <a:r>
              <a:rPr lang="ru-RU" dirty="0" smtClean="0"/>
              <a:t>в соответствии с Законом «О борьбе с терроризмом». Общее руководство осуществляет Правительство Российской Федерации.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91072" y="260648"/>
            <a:ext cx="8352928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4E3B30"/>
                </a:solidFill>
              </a:rPr>
              <a:t>Деятельность федеральных органов по борьбе с терроризмом осуществляется главным образом по следующим направлениям:</a:t>
            </a:r>
            <a:r>
              <a:rPr lang="ru-RU" dirty="0">
                <a:solidFill>
                  <a:srgbClr val="4E3B30"/>
                </a:solidFill>
              </a:rPr>
              <a:t/>
            </a:r>
            <a:br>
              <a:rPr lang="ru-RU" dirty="0">
                <a:solidFill>
                  <a:srgbClr val="4E3B30"/>
                </a:solidFill>
              </a:rPr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19064" y="1272709"/>
            <a:ext cx="8029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4E3B30"/>
                </a:solidFill>
              </a:rPr>
              <a:t>ФСБ — борьба с террористическими преступлениями политического характера;</a:t>
            </a:r>
            <a:br>
              <a:rPr lang="ru-RU" sz="2400" dirty="0">
                <a:solidFill>
                  <a:srgbClr val="4E3B30"/>
                </a:solidFill>
              </a:rPr>
            </a:br>
            <a:r>
              <a:rPr lang="ru-RU" sz="2400" dirty="0">
                <a:solidFill>
                  <a:srgbClr val="4E3B30"/>
                </a:solidFill>
              </a:rPr>
              <a:t/>
            </a:r>
            <a:br>
              <a:rPr lang="ru-RU" sz="2400" dirty="0">
                <a:solidFill>
                  <a:srgbClr val="4E3B30"/>
                </a:solidFill>
              </a:rPr>
            </a:br>
            <a:r>
              <a:rPr lang="ru-RU" sz="2400" dirty="0">
                <a:solidFill>
                  <a:srgbClr val="4E3B30"/>
                </a:solidFill>
              </a:rPr>
              <a:t>2. МВД — борьба с террористическими преступлениями корыстного характера;</a:t>
            </a:r>
            <a:br>
              <a:rPr lang="ru-RU" sz="2400" dirty="0">
                <a:solidFill>
                  <a:srgbClr val="4E3B30"/>
                </a:solidFill>
              </a:rPr>
            </a:br>
            <a:r>
              <a:rPr lang="ru-RU" sz="2400" dirty="0">
                <a:solidFill>
                  <a:srgbClr val="4E3B30"/>
                </a:solidFill>
              </a:rPr>
              <a:t/>
            </a:r>
            <a:br>
              <a:rPr lang="ru-RU" sz="2400" dirty="0">
                <a:solidFill>
                  <a:srgbClr val="4E3B30"/>
                </a:solidFill>
              </a:rPr>
            </a:br>
            <a:r>
              <a:rPr lang="ru-RU" sz="2400" dirty="0">
                <a:solidFill>
                  <a:srgbClr val="4E3B30"/>
                </a:solidFill>
              </a:rPr>
              <a:t>3. СВР — обеспечение безопасности учреждений России, находящихся за рубежом;</a:t>
            </a:r>
            <a:br>
              <a:rPr lang="ru-RU" sz="2400" dirty="0">
                <a:solidFill>
                  <a:srgbClr val="4E3B30"/>
                </a:solidFill>
              </a:rPr>
            </a:br>
            <a:r>
              <a:rPr lang="ru-RU" sz="2400" dirty="0">
                <a:solidFill>
                  <a:srgbClr val="4E3B30"/>
                </a:solidFill>
              </a:rPr>
              <a:t/>
            </a:r>
            <a:br>
              <a:rPr lang="ru-RU" sz="2400" dirty="0">
                <a:solidFill>
                  <a:srgbClr val="4E3B30"/>
                </a:solidFill>
              </a:rPr>
            </a:br>
            <a:r>
              <a:rPr lang="ru-RU" sz="2400" dirty="0">
                <a:solidFill>
                  <a:srgbClr val="4E3B30"/>
                </a:solidFill>
              </a:rPr>
              <a:t>4. ФСО — обеспечение безопасности объектов государственной охраны и защиты охраняемых объектов;</a:t>
            </a:r>
            <a:br>
              <a:rPr lang="ru-RU" sz="2400" dirty="0">
                <a:solidFill>
                  <a:srgbClr val="4E3B30"/>
                </a:solidFill>
              </a:rPr>
            </a:br>
            <a:r>
              <a:rPr lang="ru-RU" sz="2400" dirty="0">
                <a:solidFill>
                  <a:srgbClr val="4E3B30"/>
                </a:solidFill>
              </a:rPr>
              <a:t/>
            </a:r>
            <a:br>
              <a:rPr lang="ru-RU" sz="2400" dirty="0">
                <a:solidFill>
                  <a:srgbClr val="4E3B30"/>
                </a:solidFill>
              </a:rPr>
            </a:br>
            <a:r>
              <a:rPr lang="ru-RU" sz="2400" dirty="0">
                <a:solidFill>
                  <a:srgbClr val="4E3B30"/>
                </a:solidFill>
              </a:rPr>
              <a:t>5. ФПС — охрана Государственной границы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683568" y="1556792"/>
            <a:ext cx="820891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       </a:t>
            </a:r>
            <a:r>
              <a:rPr lang="ru-RU" sz="3200" dirty="0" smtClean="0"/>
              <a:t>Одним </a:t>
            </a:r>
            <a:r>
              <a:rPr lang="ru-RU" sz="3200" dirty="0"/>
              <a:t>из основных принципов борьбы с терроризмом является приоритет мер </a:t>
            </a:r>
            <a:r>
              <a:rPr lang="ru-RU" sz="3200" dirty="0" smtClean="0"/>
              <a:t>предупреждения.</a:t>
            </a:r>
          </a:p>
          <a:p>
            <a:endParaRPr lang="ru-RU" sz="3200" dirty="0"/>
          </a:p>
          <a:p>
            <a:r>
              <a:rPr lang="ru-RU" sz="3200" dirty="0" smtClean="0"/>
              <a:t>Однако </a:t>
            </a:r>
            <a:r>
              <a:rPr lang="ru-RU" sz="3200" dirty="0"/>
              <a:t>в случае необходимости могут проводиться и контртеррористические операции</a:t>
            </a:r>
            <a:r>
              <a:rPr lang="ru-RU" sz="4000" dirty="0" smtClean="0"/>
              <a:t>.</a:t>
            </a:r>
            <a:endParaRPr lang="ru-RU" sz="4000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651576" cy="8382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Контртеррористическая операция 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412776"/>
            <a:ext cx="806489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- специальное мероприятие, направленное </a:t>
            </a:r>
            <a:r>
              <a:rPr lang="ru-RU" dirty="0" smtClean="0"/>
              <a:t>на пресечение террористической акции, </a:t>
            </a:r>
            <a:r>
              <a:rPr lang="ru-RU" dirty="0"/>
              <a:t>минимизацию </a:t>
            </a:r>
            <a:r>
              <a:rPr lang="ru-RU" dirty="0" smtClean="0"/>
              <a:t>ее последствий, обеспечение безопасности физических лиц и обезвреживание террористов. Зоной проведения такой операции, в зависимости от обстоятельств, может быть участок территории, здание, отдельное помещение, автотранспорт и т.п.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556792"/>
            <a:ext cx="7723584" cy="3747046"/>
          </a:xfrm>
        </p:spPr>
        <p:txBody>
          <a:bodyPr/>
          <a:lstStyle/>
          <a:p>
            <a:r>
              <a:rPr lang="ru-RU" sz="2800" dirty="0" smtClean="0"/>
              <a:t>Российская Федерация в соответствии с международными договорами Российской Федерации сотрудничает в области противодействия терроризму с иностранными государствами, их правоохранительными органами и специальными службами, а также с международными организациями.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98712" y="116632"/>
            <a:ext cx="79928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2</a:t>
            </a:r>
            <a:r>
              <a:rPr lang="ru-RU" sz="2800" b="1" dirty="0" smtClean="0"/>
              <a:t>. Государственная политика в области организации борьбы </a:t>
            </a:r>
            <a:r>
              <a:rPr lang="ru-RU" sz="2800" b="1" dirty="0"/>
              <a:t>с </a:t>
            </a:r>
            <a:r>
              <a:rPr lang="ru-RU" sz="2800" b="1" dirty="0" smtClean="0"/>
              <a:t>терроризмом</a:t>
            </a:r>
            <a:endParaRPr lang="ru-RU" sz="2800" b="1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1) </a:t>
            </a:r>
            <a:r>
              <a:rPr lang="ru-RU" b="1" dirty="0" smtClean="0"/>
              <a:t>Организационные основы противодействия терроризму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ru-RU" sz="2600" dirty="0" smtClean="0"/>
          </a:p>
          <a:p>
            <a:r>
              <a:rPr lang="ru-RU" sz="2600" dirty="0" smtClean="0"/>
              <a:t>1. Президент Российской Федерации определяет:</a:t>
            </a:r>
          </a:p>
          <a:p>
            <a:r>
              <a:rPr lang="ru-RU" sz="2600" dirty="0" smtClean="0"/>
              <a:t>1) основные направления государственной политики в области противодействия терроризму;</a:t>
            </a:r>
          </a:p>
          <a:p>
            <a:r>
              <a:rPr lang="ru-RU" sz="2600" dirty="0" smtClean="0"/>
              <a:t>2) компетенцию федеральных органов исполнительной власти, руководство деятельностью которых он осуществляет, по борьбе с терроризмом.</a:t>
            </a:r>
          </a:p>
          <a:p>
            <a:r>
              <a:rPr lang="ru-RU" sz="2600" dirty="0" smtClean="0"/>
              <a:t>2. Федеральные органы исполнительной власти, органы государственной власти субъектов Российской Федерации и органы местного самоуправления осуществляют противодействие терроризму в пределах своих полномочий.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2)Применение Вооруженных Сил Российской Федерации в борьбе с терроризмом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 борьбе с терроризмом Вооруженные Силы Российской Федерации могут применяться для:</a:t>
            </a:r>
          </a:p>
          <a:p>
            <a:pPr>
              <a:buNone/>
            </a:pPr>
            <a:r>
              <a:rPr lang="ru-RU" dirty="0" smtClean="0"/>
              <a:t>1) пресечения полетов воздушных судов, используемых для совершения террористического акта либо захваченных террористами;</a:t>
            </a:r>
          </a:p>
          <a:p>
            <a:pPr>
              <a:buNone/>
            </a:pPr>
            <a:r>
              <a:rPr lang="ru-RU" dirty="0" smtClean="0"/>
              <a:t>2) пресечения террористических актов во внутренних водах и в территориальном море Российской Федерации, на объектах морской производственной деятельности, расположенных на континентальном шельфе Российской Федерации, а также для обеспечения безопасности национального морского судоходства;</a:t>
            </a:r>
          </a:p>
          <a:p>
            <a:pPr>
              <a:buNone/>
            </a:pPr>
            <a:r>
              <a:rPr lang="ru-RU" dirty="0" smtClean="0"/>
              <a:t>3) участия в проведении </a:t>
            </a:r>
            <a:r>
              <a:rPr lang="ru-RU" dirty="0" err="1" smtClean="0"/>
              <a:t>контртеррористической</a:t>
            </a:r>
            <a:r>
              <a:rPr lang="ru-RU" dirty="0" smtClean="0"/>
              <a:t> операции в порядке, предусмотренном настоящим Федеральным законом;</a:t>
            </a:r>
          </a:p>
          <a:p>
            <a:pPr>
              <a:buNone/>
            </a:pPr>
            <a:r>
              <a:rPr lang="ru-RU" dirty="0" smtClean="0"/>
              <a:t>4) пресечения международной террористической деятельности за пределами территории Российской Федерации.</a:t>
            </a:r>
          </a:p>
          <a:p>
            <a:endParaRPr lang="ru-RU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110</TotalTime>
  <Words>596</Words>
  <Application>Microsoft Office PowerPoint</Application>
  <PresentationFormat>Экран (4:3)</PresentationFormat>
  <Paragraphs>48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Franklin Gothic Book</vt:lpstr>
      <vt:lpstr>Franklin Gothic Medium</vt:lpstr>
      <vt:lpstr>Wingdings 2</vt:lpstr>
      <vt:lpstr>Трек</vt:lpstr>
      <vt:lpstr>Презентация PowerPoint</vt:lpstr>
      <vt:lpstr>  Терроризм</vt:lpstr>
      <vt:lpstr>1. ОРГАНИЗАЦИЯ БОРЬБЫ С ТЕРРОРИЗМОМ В РОССИЙСКОЙ ФЕДЕРАЦИИ </vt:lpstr>
      <vt:lpstr>Презентация PowerPoint</vt:lpstr>
      <vt:lpstr>Презентация PowerPoint</vt:lpstr>
      <vt:lpstr>Контртеррористическая операция :</vt:lpstr>
      <vt:lpstr>Презентация PowerPoint</vt:lpstr>
      <vt:lpstr>1) Организационные основы противодействия терроризму</vt:lpstr>
      <vt:lpstr> 2)Применение Вооруженных Сил Российской Федерации в борьбе с терроризмом </vt:lpstr>
      <vt:lpstr>2. НАК</vt:lpstr>
      <vt:lpstr>Презентация PowerPoint</vt:lpstr>
      <vt:lpstr>Основные задачи нак </vt:lpstr>
      <vt:lpstr>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Подготовил кадет 9 «б»               ЯКУШКИН ПАВЕЛ .</dc:title>
  <dc:creator>Carver</dc:creator>
  <cp:lastModifiedBy>Овчинников Владимир Александрович</cp:lastModifiedBy>
  <cp:revision>19</cp:revision>
  <dcterms:created xsi:type="dcterms:W3CDTF">2014-02-02T15:47:23Z</dcterms:created>
  <dcterms:modified xsi:type="dcterms:W3CDTF">2022-08-31T10:37:34Z</dcterms:modified>
</cp:coreProperties>
</file>