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57" r:id="rId3"/>
    <p:sldId id="263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FF6"/>
    <a:srgbClr val="B3DDE9"/>
    <a:srgbClr val="306397"/>
    <a:srgbClr val="1AB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F3183-96E7-89BB-8937-92E720F54281}" v="89" dt="2025-09-05T05:44:30.992"/>
    <p1510:client id="{56D074D1-9DD3-2867-723E-F8C9C4DE2508}" v="12" dt="2025-09-06T16:44:26.171"/>
    <p1510:client id="{BDECF1BB-CB63-D812-78D0-70C20710DB01}" v="128" dt="2025-09-04T19:01:32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EC2EB-BF4E-4F89-9D05-8823750696F8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26565-3649-46C0-B9E3-A352689DE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34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6565-3649-46C0-B9E3-A352689DE0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2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99BF8-14F7-9D11-FE41-EAC08D197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80E70E-33B8-CA56-2F2A-5E34381BB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246AA5-0EFF-2A7E-6E89-35CE3D00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C1739A-9E4A-EE4F-8F22-48FC054A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79B436-D68E-BB99-E38D-BD8FCD0E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2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850B5-47D7-02CD-1FDE-344CAFE1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F4C191-D00A-69C9-C09E-B97E4AF9B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8A2FA-C350-1D59-41BB-7B616C15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2A101B-C9F8-2F73-536A-0FB0918FA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7E730B-1FDA-8DE0-98D5-419576F75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95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D944D2-CD4B-0EAE-5F26-A98518AFC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50C75A-14AC-8AB3-74DF-739539406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26C797-3475-113E-5649-D736457EC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1B485B-EC1A-933F-172E-B5AC4DB60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CC1137-FA43-DF90-C188-3ED26250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1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CC745-0509-8F86-40BE-19667B8D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54C12-9679-357E-9F80-748DB66A0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84422-A278-133F-B6D5-1B57629F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ACBCE-E839-554E-F276-F0FA6ED9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E4D44-7918-69EC-5280-9893302A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9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2C56E-E252-7AD9-7221-40F60876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DA06F8-30DB-9196-63C4-FDAFD9102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252EDF-16BD-A4C9-C250-D6F1A680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0C97E-4A19-83EF-599A-E985F9CA6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EA4061-B138-3F63-E281-5F66C9CE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1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6714B-4196-A33C-3D3D-87F69ED7A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98DDC-EF20-8936-897D-2D2188589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4A4E7F-3745-2883-A47B-DCA4EBE7E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89C72F-7CF0-9FA2-7025-1052B6E9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171864-A7C2-0EDA-83AC-C0B6D67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77BE85-335B-DDCE-70FC-B9E4E41E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0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6B2E0-1FF8-47F3-772A-3C671A58F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1D9BA4-CAE4-77CE-232C-C10DA8621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9AED33-4555-145F-A7E4-CC2B407DB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0286CE-82EA-B6C2-6017-01A205707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8FE510-4266-D60C-2110-5D2CE2D57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4C8546-0A86-9F6F-91C6-4CC5815A3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59C587-06F6-E03D-3AB8-EB22B047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4D1D47-6F1C-6DF5-C24A-DB77E0FAD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0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3EEE1-9ACC-54FD-7A9B-F6232661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70E9A7-231C-5DC2-80CE-1AD90E2E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18C2B9-5995-C0A9-3C2B-FC410219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5E7110-888B-F72F-A7BC-F20D0AFA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23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EE80F3-CA95-DAD0-5BC3-FA3CE6A6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E10DFE-5611-45AE-BAC9-85C6E2CD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8A0E43-D6D7-4EAA-A303-A38614BD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93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F37F6-6A4D-4C12-7BB1-2D821D5B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761C8-9CCF-8B41-959B-EAD287CAE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BE21BB-E272-F6AC-994A-63CEF9EC0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3722A-4F44-D21A-E161-3B209A52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BA8BB9-C06F-3FFB-60EF-9EDEE561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16C7C5-2AA9-A982-69C8-E3B4C1A5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0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900C0-CC9A-1110-8192-5BC7BCFE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7B2259-FF9F-CFC0-1A43-D4883C93EB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A14FBC-DBA6-7A17-FDFD-91BAB9B82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838A0-D4FA-EA17-A585-13FDA318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D7FC5F-51D6-50F6-BEFE-5D2EA8EB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94916A-688B-C1C0-A5CD-59A81F79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3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79BF2-C066-8B66-55D2-0C2646CF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86DA7B-A7F5-CD2D-2F02-3DDE9001A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461DD2-79EF-EB3E-9597-A2C74EA3A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0D6C6-CFCF-4F51-8D9F-924B0175A285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BEF3E2-EB85-B25D-F053-5DCEBA685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B3EE1B-3C9E-4330-CE1F-9C962C58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3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gppu.ru/people/136/57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gppu.ru/people/136/87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60969B-6AB5-DFB6-8A79-1943C43B7AB9}"/>
              </a:ext>
            </a:extLst>
          </p:cNvPr>
          <p:cNvSpPr txBox="1"/>
          <p:nvPr/>
        </p:nvSpPr>
        <p:spPr>
          <a:xfrm>
            <a:off x="870429" y="2342209"/>
            <a:ext cx="9582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DDEFF6"/>
                </a:solidFill>
                <a:latin typeface="Montserrat Bold" panose="00000800000000000000" pitchFamily="2" charset="-52"/>
              </a:rPr>
              <a:t>Московский</a:t>
            </a:r>
          </a:p>
          <a:p>
            <a:r>
              <a:rPr lang="ru-RU" sz="4000" b="1" dirty="0">
                <a:solidFill>
                  <a:srgbClr val="DDEFF6"/>
                </a:solidFill>
                <a:latin typeface="Montserrat Bold" panose="00000800000000000000" pitchFamily="2" charset="-52"/>
              </a:rPr>
              <a:t>государственный</a:t>
            </a:r>
          </a:p>
          <a:p>
            <a:r>
              <a:rPr lang="ru-RU" sz="4000" b="1" dirty="0">
                <a:solidFill>
                  <a:srgbClr val="DDEFF6"/>
                </a:solidFill>
                <a:latin typeface="Montserrat Bold" panose="00000800000000000000" pitchFamily="2" charset="-52"/>
              </a:rPr>
              <a:t>психолого-педагогический</a:t>
            </a:r>
          </a:p>
          <a:p>
            <a:r>
              <a:rPr lang="ru-RU" sz="4000" b="1" dirty="0">
                <a:solidFill>
                  <a:srgbClr val="DDEFF6"/>
                </a:solidFill>
                <a:latin typeface="Montserrat Bold" panose="00000800000000000000" pitchFamily="2" charset="-52"/>
              </a:rPr>
              <a:t>университет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1BB4F-CB3C-F251-D126-1D6FDA036046}"/>
              </a:ext>
            </a:extLst>
          </p:cNvPr>
          <p:cNvSpPr txBox="1"/>
          <p:nvPr/>
        </p:nvSpPr>
        <p:spPr>
          <a:xfrm>
            <a:off x="870429" y="1572768"/>
            <a:ext cx="10626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DDEFF6"/>
                </a:solidFill>
                <a:latin typeface="Montserrat Bold" panose="00000800000000000000"/>
              </a:rPr>
              <a:t>Федеральное государственное бюджетное образовательное </a:t>
            </a:r>
          </a:p>
          <a:p>
            <a:r>
              <a:rPr lang="ru-RU" sz="2200" dirty="0">
                <a:solidFill>
                  <a:srgbClr val="DDEFF6"/>
                </a:solidFill>
                <a:latin typeface="Montserrat Bold" panose="00000800000000000000"/>
              </a:rPr>
              <a:t>учреждения высшего образования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579E3A-1683-C153-0A89-DD8583C348B4}"/>
              </a:ext>
            </a:extLst>
          </p:cNvPr>
          <p:cNvSpPr txBox="1"/>
          <p:nvPr/>
        </p:nvSpPr>
        <p:spPr>
          <a:xfrm>
            <a:off x="5889385" y="6108192"/>
            <a:ext cx="112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B3DDE9"/>
                </a:solidFill>
                <a:latin typeface="Montserrat" panose="00000500000000000000" pitchFamily="2" charset="-52"/>
              </a:rPr>
              <a:t>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96A8C-D275-D04A-3826-9099784DA708}"/>
              </a:ext>
            </a:extLst>
          </p:cNvPr>
          <p:cNvSpPr txBox="1"/>
          <p:nvPr/>
        </p:nvSpPr>
        <p:spPr>
          <a:xfrm>
            <a:off x="4809744" y="5317807"/>
            <a:ext cx="614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DDEFF6"/>
                </a:solidFill>
                <a:latin typeface="Montserrat Bold" panose="00000800000000000000" pitchFamily="2" charset="-52"/>
              </a:rPr>
              <a:t>УНИВЕРСИТЕТ ДЛЯ НЕРАВНОДУШНЫХ ЛЮДЕЙ</a:t>
            </a:r>
          </a:p>
        </p:txBody>
      </p:sp>
      <p:pic>
        <p:nvPicPr>
          <p:cNvPr id="2" name="Рисунок 1" descr="Изображение выглядит как текст, Шрифт, графический дизайн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4FC1808-00E5-3E52-5A77-00D0638C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7" y="405907"/>
            <a:ext cx="2093976" cy="157048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Шрифт, снимок экрана, симв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C6327E-A768-EE5A-E285-87BD70798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280" y="577491"/>
            <a:ext cx="1677208" cy="769441"/>
          </a:xfrm>
          <a:prstGeom prst="rect">
            <a:avLst/>
          </a:prstGeom>
        </p:spPr>
      </p:pic>
      <p:sp>
        <p:nvSpPr>
          <p:cNvPr id="17" name="object 3">
            <a:extLst>
              <a:ext uri="{FF2B5EF4-FFF2-40B4-BE49-F238E27FC236}">
                <a16:creationId xmlns:a16="http://schemas.microsoft.com/office/drawing/2014/main" id="{8F0AB61F-5CF1-135D-5D0E-94E42F310131}"/>
              </a:ext>
            </a:extLst>
          </p:cNvPr>
          <p:cNvSpPr txBox="1"/>
          <p:nvPr/>
        </p:nvSpPr>
        <p:spPr>
          <a:xfrm>
            <a:off x="10887656" y="6501504"/>
            <a:ext cx="1273664" cy="25469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1607" spc="-6" dirty="0">
                <a:solidFill>
                  <a:srgbClr val="0099C2"/>
                </a:solidFill>
                <a:latin typeface="Montserrat"/>
                <a:cs typeface="Montserrat"/>
              </a:rPr>
              <a:t>mgppu.ru</a:t>
            </a:r>
            <a:endParaRPr sz="1607" dirty="0"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2194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475530-0FFB-2767-3F99-F5EEAB86D172}"/>
              </a:ext>
            </a:extLst>
          </p:cNvPr>
          <p:cNvSpPr txBox="1"/>
          <p:nvPr/>
        </p:nvSpPr>
        <p:spPr>
          <a:xfrm>
            <a:off x="804356" y="732927"/>
            <a:ext cx="10112064" cy="172354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b="1" dirty="0">
                <a:solidFill>
                  <a:schemeClr val="bg1"/>
                </a:solidFill>
                <a:latin typeface="Montserrat Bold"/>
              </a:rPr>
              <a:t>ПСИХОЛОГИЧЕСКОЕ КОНСУЛЬТИРОВАНИЕ </a:t>
            </a:r>
            <a:endParaRPr lang="ru-RU" sz="3200" b="1">
              <a:solidFill>
                <a:schemeClr val="bg1"/>
              </a:solidFill>
              <a:latin typeface="Montserrat Bold" panose="00000800000000000000" pitchFamily="2" charset="-52"/>
            </a:endParaRPr>
          </a:p>
          <a:p>
            <a:pPr algn="ctr">
              <a:spcAft>
                <a:spcPts val="600"/>
              </a:spcAft>
            </a:pPr>
            <a:r>
              <a:rPr lang="ru-RU" sz="3200" b="1" dirty="0">
                <a:solidFill>
                  <a:schemeClr val="bg1"/>
                </a:solidFill>
                <a:latin typeface="Montserrat Bold"/>
              </a:rPr>
              <a:t>В СФЕРЕ </a:t>
            </a:r>
            <a:endParaRPr lang="ru-RU" sz="3200" b="1">
              <a:solidFill>
                <a:schemeClr val="bg1"/>
              </a:solidFill>
              <a:latin typeface="Montserrat Bold" panose="00000800000000000000" pitchFamily="2" charset="-52"/>
            </a:endParaRPr>
          </a:p>
          <a:p>
            <a:pPr algn="ctr">
              <a:spcAft>
                <a:spcPts val="600"/>
              </a:spcAft>
            </a:pPr>
            <a:r>
              <a:rPr lang="ru-RU" sz="3200" b="1" dirty="0">
                <a:solidFill>
                  <a:schemeClr val="bg1"/>
                </a:solidFill>
                <a:latin typeface="Montserrat Bold"/>
              </a:rPr>
              <a:t>СОЦИАЛЬНОГО ВЗАИМОДЕЙСТВИЯ</a:t>
            </a:r>
            <a:endParaRPr lang="ru-RU" sz="3200" b="1">
              <a:solidFill>
                <a:schemeClr val="bg1"/>
              </a:solidFill>
              <a:latin typeface="Montserrat Bold" panose="000008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F732E-CBD5-C12C-BCF4-5E933376EC09}"/>
              </a:ext>
            </a:extLst>
          </p:cNvPr>
          <p:cNvSpPr txBox="1"/>
          <p:nvPr/>
        </p:nvSpPr>
        <p:spPr>
          <a:xfrm>
            <a:off x="2703" y="2805332"/>
            <a:ext cx="11529311" cy="193899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Программа дополнительного профессионального образования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для студентов очной формы обучения ФГБОУ ВО МГППУ 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(студенты магистратуры, старшекурсники бакалавриата и специалитета,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обучающиеся по программам</a:t>
            </a:r>
            <a:endParaRPr lang="ru-RU" sz="240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 37.00.00 Психологические науки и 44.00.00 Образование и педагогические науки</a:t>
            </a:r>
            <a:r>
              <a:rPr lang="ru-RU" sz="2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)</a:t>
            </a:r>
            <a:endParaRPr lang="ru-RU" sz="24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9122CB-23EA-BDDF-BF16-26974B80B2C8}"/>
              </a:ext>
            </a:extLst>
          </p:cNvPr>
          <p:cNvSpPr txBox="1"/>
          <p:nvPr/>
        </p:nvSpPr>
        <p:spPr>
          <a:xfrm>
            <a:off x="339970" y="5216769"/>
            <a:ext cx="11031414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err="1">
                <a:solidFill>
                  <a:schemeClr val="bg1"/>
                </a:solidFill>
                <a:latin typeface="Times New Roman"/>
                <a:cs typeface="Times New Roman"/>
              </a:rPr>
              <a:t>Программа</a:t>
            </a:r>
            <a:r>
              <a:rPr lang="en-US" sz="20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err="1">
                <a:solidFill>
                  <a:schemeClr val="bg1"/>
                </a:solidFill>
                <a:latin typeface="Times New Roman"/>
                <a:cs typeface="Times New Roman"/>
              </a:rPr>
              <a:t>реализуется</a:t>
            </a:r>
            <a:r>
              <a:rPr lang="en-US" sz="20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lang="en-US" sz="20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u="sng" err="1">
                <a:solidFill>
                  <a:schemeClr val="bg1"/>
                </a:solidFill>
                <a:latin typeface="Times New Roman"/>
                <a:cs typeface="Times New Roman"/>
              </a:rPr>
              <a:t>бесплатной</a:t>
            </a:r>
            <a:r>
              <a:rPr lang="en-US" sz="2000" b="1" i="1" u="sng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u="sng" err="1">
                <a:solidFill>
                  <a:schemeClr val="bg1"/>
                </a:solidFill>
                <a:latin typeface="Times New Roman"/>
                <a:cs typeface="Times New Roman"/>
              </a:rPr>
              <a:t>основе</a:t>
            </a:r>
            <a:r>
              <a:rPr lang="en-US" sz="2000" b="1" i="1" dirty="0">
                <a:solidFill>
                  <a:schemeClr val="bg1"/>
                </a:solidFill>
                <a:latin typeface="Times New Roman"/>
                <a:cs typeface="Times New Roman"/>
              </a:rPr>
              <a:t> в </a:t>
            </a:r>
            <a:r>
              <a:rPr lang="en-US" sz="2000" b="1" i="1" err="1">
                <a:solidFill>
                  <a:schemeClr val="bg1"/>
                </a:solidFill>
                <a:latin typeface="Times New Roman"/>
                <a:cs typeface="Times New Roman"/>
              </a:rPr>
              <a:t>рамках</a:t>
            </a:r>
            <a:r>
              <a:rPr lang="en-US" sz="20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err="1">
                <a:solidFill>
                  <a:schemeClr val="bg1"/>
                </a:solidFill>
                <a:latin typeface="Times New Roman"/>
                <a:cs typeface="Times New Roman"/>
              </a:rPr>
              <a:t>реализации</a:t>
            </a:r>
            <a:r>
              <a:rPr lang="en-US" sz="20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err="1">
                <a:solidFill>
                  <a:schemeClr val="bg1"/>
                </a:solidFill>
                <a:latin typeface="Times New Roman"/>
                <a:cs typeface="Times New Roman"/>
              </a:rPr>
              <a:t>Программы</a:t>
            </a:r>
            <a:r>
              <a:rPr lang="en-US" sz="20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err="1">
                <a:solidFill>
                  <a:schemeClr val="bg1"/>
                </a:solidFill>
                <a:latin typeface="Times New Roman"/>
                <a:cs typeface="Times New Roman"/>
              </a:rPr>
              <a:t>развития</a:t>
            </a:r>
            <a:r>
              <a:rPr lang="en-US" sz="2000" b="1" i="1" dirty="0">
                <a:solidFill>
                  <a:schemeClr val="bg1"/>
                </a:solidFill>
                <a:latin typeface="Times New Roman"/>
                <a:cs typeface="Times New Roman"/>
              </a:rPr>
              <a:t> МГППУ </a:t>
            </a:r>
            <a:r>
              <a:rPr lang="en-US" sz="2000" b="1" i="1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lang="en-US" sz="2000" b="1" i="1" dirty="0">
                <a:solidFill>
                  <a:schemeClr val="bg1"/>
                </a:solidFill>
                <a:latin typeface="Times New Roman"/>
                <a:cs typeface="Times New Roman"/>
              </a:rPr>
              <a:t> 2025-2036 </a:t>
            </a:r>
            <a:r>
              <a:rPr lang="en-US" sz="2000" b="1" i="1" err="1">
                <a:solidFill>
                  <a:schemeClr val="bg1"/>
                </a:solidFill>
                <a:latin typeface="Times New Roman"/>
                <a:cs typeface="Times New Roman"/>
              </a:rPr>
              <a:t>годы</a:t>
            </a:r>
            <a:r>
              <a:rPr lang="en-US" sz="2000" b="1" i="1" dirty="0">
                <a:solidFill>
                  <a:schemeClr val="bg1"/>
                </a:solidFill>
                <a:latin typeface="Times New Roman"/>
                <a:cs typeface="Times New Roman"/>
              </a:rPr>
              <a:t> (</a:t>
            </a:r>
            <a:r>
              <a:rPr lang="en-US" sz="2000" b="1" i="1" err="1">
                <a:solidFill>
                  <a:schemeClr val="bg1"/>
                </a:solidFill>
                <a:latin typeface="Times New Roman"/>
                <a:cs typeface="Times New Roman"/>
              </a:rPr>
              <a:t>программа</a:t>
            </a:r>
            <a:r>
              <a:rPr lang="en-US" sz="20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err="1">
                <a:solidFill>
                  <a:schemeClr val="bg1"/>
                </a:solidFill>
                <a:latin typeface="Times New Roman"/>
                <a:cs typeface="Times New Roman"/>
              </a:rPr>
              <a:t>стратегического</a:t>
            </a:r>
            <a:r>
              <a:rPr lang="en-US" sz="20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err="1">
                <a:solidFill>
                  <a:schemeClr val="bg1"/>
                </a:solidFill>
                <a:latin typeface="Times New Roman"/>
                <a:cs typeface="Times New Roman"/>
              </a:rPr>
              <a:t>академического</a:t>
            </a:r>
            <a:r>
              <a:rPr lang="en-US" sz="20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err="1">
                <a:solidFill>
                  <a:schemeClr val="bg1"/>
                </a:solidFill>
                <a:latin typeface="Times New Roman"/>
                <a:cs typeface="Times New Roman"/>
              </a:rPr>
              <a:t>лидерства</a:t>
            </a:r>
            <a:r>
              <a:rPr lang="en-US" sz="2000" b="1" i="1" dirty="0">
                <a:solidFill>
                  <a:schemeClr val="bg1"/>
                </a:solidFill>
                <a:latin typeface="Times New Roman"/>
                <a:cs typeface="Times New Roman"/>
              </a:rPr>
              <a:t> «Приоритет-2030»)</a:t>
            </a:r>
            <a:endParaRPr lang="ru-RU" sz="20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378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6B814-465D-3F3F-8F1E-7BCD3DEF3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23434E-742E-9BA7-83AE-2842014491FE}"/>
              </a:ext>
            </a:extLst>
          </p:cNvPr>
          <p:cNvSpPr txBox="1"/>
          <p:nvPr/>
        </p:nvSpPr>
        <p:spPr>
          <a:xfrm>
            <a:off x="187463" y="392956"/>
            <a:ext cx="11834463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3600" b="1" dirty="0">
                <a:solidFill>
                  <a:srgbClr val="DDEFF6"/>
                </a:solidFill>
                <a:latin typeface="Montserrat Bold"/>
              </a:rPr>
              <a:t>Разработчики программы - </a:t>
            </a:r>
          </a:p>
          <a:p>
            <a:pPr algn="ctr"/>
            <a:r>
              <a:rPr lang="ru-RU" sz="2000" b="1" dirty="0">
                <a:solidFill>
                  <a:srgbClr val="DDEFF6"/>
                </a:solidFill>
                <a:latin typeface="Montserrat Bold"/>
                <a:ea typeface="Calibri" panose="020F0502020204030204"/>
                <a:cs typeface="Calibri" panose="020F0502020204030204"/>
              </a:rPr>
              <a:t>сотрудники кафедры теоретических основ социальной психологии </a:t>
            </a:r>
          </a:p>
          <a:p>
            <a:pPr algn="ctr"/>
            <a:r>
              <a:rPr lang="ru-RU" sz="2000" b="1" dirty="0">
                <a:solidFill>
                  <a:srgbClr val="DDEFF6"/>
                </a:solidFill>
                <a:latin typeface="Montserrat Bold"/>
                <a:ea typeface="Calibri" panose="020F0502020204030204"/>
                <a:cs typeface="Calibri" panose="020F0502020204030204"/>
              </a:rPr>
              <a:t>факультета социальной психологии МГППУ: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D71A4F-57A9-3E75-9110-59CFC6409C97}"/>
              </a:ext>
            </a:extLst>
          </p:cNvPr>
          <p:cNvSpPr txBox="1"/>
          <p:nvPr/>
        </p:nvSpPr>
        <p:spPr>
          <a:xfrm>
            <a:off x="198102" y="1937411"/>
            <a:ext cx="11540608" cy="42575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-342900">
              <a:spcAft>
                <a:spcPts val="800"/>
              </a:spcAft>
              <a:buFont typeface="Calibri"/>
              <a:buChar char="-"/>
            </a:pPr>
            <a:r>
              <a:rPr lang="ru-RU" sz="2800" b="1" dirty="0">
                <a:solidFill>
                  <a:schemeClr val="bg1"/>
                </a:solidFill>
                <a:ea typeface="+mn-lt"/>
                <a:cs typeface="+mn-lt"/>
              </a:rPr>
              <a:t>Крушельницкая Ольга Борисовна </a:t>
            </a:r>
            <a:r>
              <a:rPr lang="ru-RU" sz="2400" b="1" i="1" dirty="0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https://mgppu.ru/people/136/578</a:t>
            </a:r>
            <a:endParaRPr lang="ru-RU" sz="2400" i="1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spcAft>
                <a:spcPts val="800"/>
              </a:spcAft>
            </a:pPr>
            <a:r>
              <a:rPr lang="ru-RU" sz="2400" b="1" i="1" dirty="0">
                <a:solidFill>
                  <a:schemeClr val="bg1"/>
                </a:solidFill>
                <a:ea typeface="+mn-lt"/>
                <a:cs typeface="+mn-lt"/>
              </a:rPr>
              <a:t>(руководитель программы);</a:t>
            </a:r>
          </a:p>
          <a:p>
            <a:pPr indent="-342900">
              <a:spcAft>
                <a:spcPts val="800"/>
              </a:spcAft>
              <a:buFont typeface="Calibri"/>
              <a:buChar char="-"/>
            </a:pPr>
            <a:r>
              <a:rPr lang="ru-RU" sz="2800" b="1" err="1">
                <a:solidFill>
                  <a:schemeClr val="bg1"/>
                </a:solidFill>
                <a:ea typeface="+mn-lt"/>
                <a:cs typeface="+mn-lt"/>
              </a:rPr>
              <a:t>Хаймовская</a:t>
            </a:r>
            <a:r>
              <a:rPr lang="ru-RU" sz="2800" b="1" dirty="0">
                <a:solidFill>
                  <a:schemeClr val="bg1"/>
                </a:solidFill>
                <a:ea typeface="+mn-lt"/>
                <a:cs typeface="+mn-lt"/>
              </a:rPr>
              <a:t> Наталия Ароновна </a:t>
            </a:r>
            <a:r>
              <a:rPr lang="ru-RU" sz="2400" b="1" i="1" u="sng" dirty="0">
                <a:solidFill>
                  <a:schemeClr val="bg1"/>
                </a:solidFill>
                <a:ea typeface="+mn-lt"/>
                <a:cs typeface="+mn-lt"/>
              </a:rPr>
              <a:t>https://mgppu.ru/people/136/904</a:t>
            </a:r>
            <a:r>
              <a:rPr lang="ru-RU" sz="2400" b="1" i="1" dirty="0">
                <a:solidFill>
                  <a:schemeClr val="bg1"/>
                </a:solidFill>
                <a:ea typeface="+mn-lt"/>
                <a:cs typeface="+mn-lt"/>
              </a:rPr>
              <a:t>;</a:t>
            </a:r>
          </a:p>
          <a:p>
            <a:pPr indent="-342900">
              <a:spcAft>
                <a:spcPts val="800"/>
              </a:spcAft>
              <a:buFont typeface="Calibri"/>
              <a:buChar char="-"/>
            </a:pPr>
            <a:r>
              <a:rPr lang="ru-RU" sz="2800" b="1" dirty="0">
                <a:solidFill>
                  <a:schemeClr val="bg1"/>
                </a:solidFill>
                <a:ea typeface="+mn-lt"/>
                <a:cs typeface="+mn-lt"/>
              </a:rPr>
              <a:t>Орлов Владимир Алексеевич </a:t>
            </a:r>
            <a:r>
              <a:rPr lang="ru-RU" sz="2400" b="1" i="1" dirty="0">
                <a:solidFill>
                  <a:schemeClr val="bg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https://mgppu.ru/people/136/877</a:t>
            </a:r>
            <a:r>
              <a:rPr lang="ru-RU" sz="2400" b="1" i="1" dirty="0">
                <a:solidFill>
                  <a:schemeClr val="bg1"/>
                </a:solidFill>
                <a:ea typeface="+mn-lt"/>
                <a:cs typeface="+mn-lt"/>
              </a:rPr>
              <a:t>;</a:t>
            </a:r>
          </a:p>
          <a:p>
            <a:pPr indent="-342900">
              <a:spcAft>
                <a:spcPts val="800"/>
              </a:spcAft>
              <a:buFont typeface="Calibri"/>
              <a:buChar char="-"/>
            </a:pPr>
            <a:r>
              <a:rPr lang="ru-RU" sz="2800" b="1" dirty="0" err="1">
                <a:solidFill>
                  <a:schemeClr val="bg1"/>
                </a:solidFill>
                <a:ea typeface="+mn-lt"/>
                <a:cs typeface="+mn-lt"/>
              </a:rPr>
              <a:t>Абалмасова</a:t>
            </a:r>
            <a:r>
              <a:rPr lang="ru-RU" sz="2800" b="1" dirty="0">
                <a:solidFill>
                  <a:schemeClr val="bg1"/>
                </a:solidFill>
                <a:ea typeface="+mn-lt"/>
                <a:cs typeface="+mn-lt"/>
              </a:rPr>
              <a:t> Анастасия Дмитриевна </a:t>
            </a:r>
            <a:r>
              <a:rPr lang="ru-RU" sz="2400" b="1" i="1" u="sng" dirty="0">
                <a:solidFill>
                  <a:schemeClr val="bg1"/>
                </a:solidFill>
                <a:ea typeface="+mn-lt"/>
                <a:cs typeface="+mn-lt"/>
              </a:rPr>
              <a:t>https://mgppu.ru/people/135/2231</a:t>
            </a:r>
            <a:r>
              <a:rPr lang="ru-RU" sz="2400" b="1" i="1" dirty="0">
                <a:solidFill>
                  <a:schemeClr val="bg1"/>
                </a:solidFill>
                <a:ea typeface="+mn-lt"/>
                <a:cs typeface="+mn-lt"/>
              </a:rPr>
              <a:t>;</a:t>
            </a:r>
          </a:p>
          <a:p>
            <a:pPr indent="-342900">
              <a:spcAft>
                <a:spcPts val="800"/>
              </a:spcAft>
              <a:buFont typeface="Calibri" panose="020B0604020202020204" pitchFamily="34" charset="0"/>
              <a:buChar char="-"/>
            </a:pPr>
            <a:r>
              <a:rPr lang="ru-RU" sz="2800" b="1" dirty="0" err="1">
                <a:solidFill>
                  <a:schemeClr val="bg1"/>
                </a:solidFill>
                <a:ea typeface="+mn-lt"/>
                <a:cs typeface="+mn-lt"/>
              </a:rPr>
              <a:t>Расходчикова</a:t>
            </a:r>
            <a:r>
              <a:rPr lang="ru-RU" sz="2800" b="1" dirty="0">
                <a:solidFill>
                  <a:schemeClr val="bg1"/>
                </a:solidFill>
                <a:ea typeface="+mn-lt"/>
                <a:cs typeface="+mn-lt"/>
              </a:rPr>
              <a:t> Марина Николаевна </a:t>
            </a:r>
            <a:r>
              <a:rPr lang="ru-RU" sz="2400" b="1" i="1" u="sng" dirty="0">
                <a:solidFill>
                  <a:schemeClr val="bg1"/>
                </a:solidFill>
                <a:ea typeface="+mn-lt"/>
                <a:cs typeface="+mn-lt"/>
              </a:rPr>
              <a:t>https://mgppu.ru/people/136/890</a:t>
            </a:r>
            <a:r>
              <a:rPr lang="ru-RU" sz="2400" b="1" i="1" dirty="0">
                <a:solidFill>
                  <a:schemeClr val="bg1"/>
                </a:solidFill>
                <a:ea typeface="+mn-lt"/>
                <a:cs typeface="+mn-lt"/>
              </a:rPr>
              <a:t>;</a:t>
            </a:r>
          </a:p>
          <a:p>
            <a:pPr indent="-342900">
              <a:spcAft>
                <a:spcPts val="800"/>
              </a:spcAft>
              <a:buFont typeface="Calibri"/>
              <a:buChar char="-"/>
            </a:pPr>
            <a:r>
              <a:rPr lang="ru-RU" sz="2800" b="1" dirty="0">
                <a:solidFill>
                  <a:schemeClr val="bg1"/>
                </a:solidFill>
                <a:ea typeface="+mn-lt"/>
                <a:cs typeface="+mn-lt"/>
              </a:rPr>
              <a:t>Кочетков Никита Владимирович </a:t>
            </a:r>
            <a:r>
              <a:rPr lang="ru-RU" sz="2400" b="1" i="1" u="sng" dirty="0">
                <a:solidFill>
                  <a:schemeClr val="bg1"/>
                </a:solidFill>
                <a:ea typeface="+mn-lt"/>
                <a:cs typeface="+mn-lt"/>
              </a:rPr>
              <a:t>https://mgppu.ru/people/136/871</a:t>
            </a:r>
            <a:r>
              <a:rPr lang="ru-RU" sz="2400" b="1" i="1" dirty="0">
                <a:solidFill>
                  <a:schemeClr val="bg1"/>
                </a:solidFill>
                <a:ea typeface="+mn-lt"/>
                <a:cs typeface="+mn-lt"/>
              </a:rPr>
              <a:t>;</a:t>
            </a:r>
          </a:p>
          <a:p>
            <a:pPr indent="-342900">
              <a:spcAft>
                <a:spcPts val="800"/>
              </a:spcAft>
              <a:buFont typeface="Calibri" panose="020B0604020202020204" pitchFamily="34" charset="0"/>
              <a:buChar char="-"/>
            </a:pPr>
            <a:r>
              <a:rPr lang="ru-RU" sz="2800" b="1" dirty="0">
                <a:solidFill>
                  <a:schemeClr val="bg1"/>
                </a:solidFill>
                <a:ea typeface="+mn-lt"/>
                <a:cs typeface="+mn-lt"/>
              </a:rPr>
              <a:t>Даниленко Ольга Васильевна </a:t>
            </a:r>
            <a:r>
              <a:rPr lang="ru-RU" sz="2400" b="1" i="1" u="sng" dirty="0">
                <a:solidFill>
                  <a:schemeClr val="bg1"/>
                </a:solidFill>
                <a:ea typeface="+mn-lt"/>
                <a:cs typeface="+mn-lt"/>
              </a:rPr>
              <a:t>https://mgppu.ru/people/136/864</a:t>
            </a:r>
          </a:p>
        </p:txBody>
      </p:sp>
    </p:spTree>
    <p:extLst>
      <p:ext uri="{BB962C8B-B14F-4D97-AF65-F5344CB8AC3E}">
        <p14:creationId xmlns:p14="http://schemas.microsoft.com/office/powerpoint/2010/main" val="184686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52B49E-B7D0-B824-FBB6-9A1FCCFEB9EB}"/>
              </a:ext>
            </a:extLst>
          </p:cNvPr>
          <p:cNvSpPr txBox="1"/>
          <p:nvPr/>
        </p:nvSpPr>
        <p:spPr>
          <a:xfrm>
            <a:off x="3846171" y="392956"/>
            <a:ext cx="393088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ru-RU" sz="3600" b="1" dirty="0">
                <a:solidFill>
                  <a:srgbClr val="DDEFF6"/>
                </a:solidFill>
                <a:latin typeface="Montserrat Bold"/>
              </a:rPr>
              <a:t>Занятия ведут:</a:t>
            </a:r>
            <a:endParaRPr lang="ru-RU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50D5F-45E3-9571-B8ED-C77AAEF1A00B}"/>
              </a:ext>
            </a:extLst>
          </p:cNvPr>
          <p:cNvSpPr txBox="1"/>
          <p:nvPr/>
        </p:nvSpPr>
        <p:spPr>
          <a:xfrm>
            <a:off x="1701373" y="1233856"/>
            <a:ext cx="9915611" cy="48423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ru-RU" sz="3200" b="1" dirty="0">
                <a:solidFill>
                  <a:srgbClr val="DDEFF6"/>
                </a:solidFill>
                <a:ea typeface="+mn-lt"/>
                <a:cs typeface="+mn-lt"/>
              </a:rPr>
              <a:t>Крушельницкая Ольга Борисовна, </a:t>
            </a:r>
            <a:endParaRPr lang="ru-RU" sz="32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ru-RU" b="1" dirty="0">
                <a:solidFill>
                  <a:srgbClr val="DDEFF6"/>
                </a:solidFill>
                <a:ea typeface="+mn-lt"/>
                <a:cs typeface="+mn-lt"/>
              </a:rPr>
              <a:t>к. психол. н., </a:t>
            </a:r>
            <a:r>
              <a:rPr lang="ru-RU" b="1" dirty="0" err="1">
                <a:solidFill>
                  <a:srgbClr val="DDEFF6"/>
                </a:solidFill>
                <a:ea typeface="+mn-lt"/>
                <a:cs typeface="+mn-lt"/>
              </a:rPr>
              <a:t>зав.кафедрой</a:t>
            </a:r>
            <a:r>
              <a:rPr lang="ru-RU" b="1" dirty="0">
                <a:solidFill>
                  <a:srgbClr val="DDEFF6"/>
                </a:solidFill>
                <a:ea typeface="+mn-lt"/>
                <a:cs typeface="+mn-lt"/>
              </a:rPr>
              <a:t> теоретических основ </a:t>
            </a:r>
            <a:endParaRPr lang="ru-RU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DDEFF6"/>
                </a:solidFill>
                <a:ea typeface="+mn-lt"/>
                <a:cs typeface="+mn-lt"/>
              </a:rPr>
              <a:t>социальной психологии ФГБОУ ВО МГППУ;</a:t>
            </a:r>
            <a:endParaRPr lang="ru-RU" b="1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b="1" dirty="0" err="1">
                <a:solidFill>
                  <a:srgbClr val="DDEFF6"/>
                </a:solidFill>
                <a:ea typeface="+mn-lt"/>
                <a:cs typeface="+mn-lt"/>
              </a:rPr>
              <a:t>Хаймовская</a:t>
            </a:r>
            <a:r>
              <a:rPr lang="ru-RU" sz="3200" b="1" dirty="0">
                <a:solidFill>
                  <a:srgbClr val="DDEFF6"/>
                </a:solidFill>
                <a:ea typeface="+mn-lt"/>
                <a:cs typeface="+mn-lt"/>
              </a:rPr>
              <a:t> Наталия Ароновна, </a:t>
            </a:r>
            <a:endParaRPr lang="ru-RU" sz="3200" b="1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ru-RU" b="1" dirty="0">
                <a:solidFill>
                  <a:srgbClr val="DDEFF6"/>
                </a:solidFill>
                <a:ea typeface="+mn-lt"/>
                <a:cs typeface="+mn-lt"/>
              </a:rPr>
              <a:t>к. психол. н., доцент кафедры теоретических основ </a:t>
            </a:r>
            <a:endParaRPr lang="ru-RU" b="1">
              <a:solidFill>
                <a:srgbClr val="DDEFF6"/>
              </a:solidFill>
              <a:ea typeface="+mn-lt"/>
              <a:cs typeface="+mn-lt"/>
            </a:endParaRPr>
          </a:p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DDEFF6"/>
                </a:solidFill>
                <a:ea typeface="+mn-lt"/>
                <a:cs typeface="+mn-lt"/>
              </a:rPr>
              <a:t>социальной психологии ФГБОУ ВО МГППУ;</a:t>
            </a:r>
            <a:endParaRPr lang="ru-RU" b="1">
              <a:solidFill>
                <a:srgbClr val="DDEFF6"/>
              </a:solidFill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DDEFF6"/>
                </a:solidFill>
                <a:ea typeface="+mn-lt"/>
                <a:cs typeface="+mn-lt"/>
              </a:rPr>
              <a:t>Орлов Владимир Алексеевич, </a:t>
            </a:r>
            <a:endParaRPr lang="ru-RU" sz="3200" b="1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ru-RU" b="1" dirty="0">
                <a:solidFill>
                  <a:srgbClr val="DDEFF6"/>
                </a:solidFill>
                <a:ea typeface="+mn-lt"/>
                <a:cs typeface="+mn-lt"/>
              </a:rPr>
              <a:t>к. психол. н., доцент кафедры теоретических основ </a:t>
            </a:r>
            <a:endParaRPr lang="ru-RU" b="1">
              <a:solidFill>
                <a:srgbClr val="DDEFF6"/>
              </a:solidFill>
              <a:ea typeface="+mn-lt"/>
              <a:cs typeface="+mn-lt"/>
            </a:endParaRPr>
          </a:p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DDEFF6"/>
                </a:solidFill>
                <a:ea typeface="+mn-lt"/>
                <a:cs typeface="+mn-lt"/>
              </a:rPr>
              <a:t>социальной психологии ФГБОУ ВО МГППУ;</a:t>
            </a:r>
            <a:endParaRPr lang="ru-RU" b="1">
              <a:solidFill>
                <a:srgbClr val="DDEFF6"/>
              </a:solidFill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err="1">
                <a:solidFill>
                  <a:srgbClr val="DDEFF6"/>
                </a:solidFill>
                <a:ea typeface="+mn-lt"/>
                <a:cs typeface="+mn-lt"/>
              </a:rPr>
              <a:t>Абалмасова</a:t>
            </a:r>
            <a:r>
              <a:rPr lang="ru-RU" sz="3200" b="1" dirty="0">
                <a:solidFill>
                  <a:srgbClr val="DDEFF6"/>
                </a:solidFill>
                <a:ea typeface="+mn-lt"/>
                <a:cs typeface="+mn-lt"/>
              </a:rPr>
              <a:t> Анастасия Дмитриевна, </a:t>
            </a:r>
            <a:endParaRPr lang="ru-RU" sz="3200" b="1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ru-RU" b="1" dirty="0">
                <a:solidFill>
                  <a:srgbClr val="DDEFF6"/>
                </a:solidFill>
                <a:ea typeface="+mn-lt"/>
                <a:cs typeface="+mn-lt"/>
              </a:rPr>
              <a:t>преподаватель кафедры теоретических основ </a:t>
            </a:r>
            <a:endParaRPr lang="ru-RU" b="1">
              <a:solidFill>
                <a:srgbClr val="DDEFF6"/>
              </a:solidFill>
              <a:ea typeface="+mn-lt"/>
              <a:cs typeface="+mn-lt"/>
            </a:endParaRPr>
          </a:p>
          <a:p>
            <a:r>
              <a:rPr lang="ru-RU" b="1" dirty="0">
                <a:solidFill>
                  <a:srgbClr val="DDEFF6"/>
                </a:solidFill>
                <a:ea typeface="+mn-lt"/>
                <a:cs typeface="+mn-lt"/>
              </a:rPr>
              <a:t>социальной психологии ФГБОУ ВО МГППУ</a:t>
            </a:r>
          </a:p>
        </p:txBody>
      </p:sp>
      <p:pic>
        <p:nvPicPr>
          <p:cNvPr id="7" name="Рисунок 6" descr="Изображение выглядит как Человеческое лицо, человек, улыбка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D342E79-B211-F0A4-8976-F0C77DEF5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225" y="3649116"/>
            <a:ext cx="1328829" cy="1457209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Человеческое лицо, улыбка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BECC95E-D550-E662-55CD-477732C7B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575" y="2116334"/>
            <a:ext cx="1253776" cy="121567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ловек, Человеческое лицо, улыбка, дере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DE62163-04E0-89AC-1D9B-75C86F86F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2496" y="4458936"/>
            <a:ext cx="1245613" cy="1302442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ческое лицо, улыбка, человек, бров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0EEF792-B6B8-2355-38AF-57E645764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4289" y="1038083"/>
            <a:ext cx="1028292" cy="11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0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0CB2B8-4D66-29FF-687A-3C8CCA23E909}"/>
              </a:ext>
            </a:extLst>
          </p:cNvPr>
          <p:cNvSpPr txBox="1"/>
          <p:nvPr/>
        </p:nvSpPr>
        <p:spPr>
          <a:xfrm>
            <a:off x="862972" y="2737573"/>
            <a:ext cx="10472739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6600" b="1" i="1" dirty="0">
                <a:solidFill>
                  <a:srgbClr val="DDEFF6"/>
                </a:solidFill>
                <a:latin typeface="Montserrat Bold"/>
              </a:rPr>
              <a:t>Спасибо за внимание!</a:t>
            </a:r>
            <a:endParaRPr lang="ru-RU" sz="6600" i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8443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44</Words>
  <Application>Microsoft Office PowerPoint</Application>
  <PresentationFormat>Широкоэкранный</PresentationFormat>
  <Paragraphs>34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Валя Лапушева</dc:creator>
  <cp:lastModifiedBy>Екатерина Березовская</cp:lastModifiedBy>
  <cp:revision>323</cp:revision>
  <dcterms:created xsi:type="dcterms:W3CDTF">2024-12-18T09:10:12Z</dcterms:created>
  <dcterms:modified xsi:type="dcterms:W3CDTF">2025-09-07T05:08:43Z</dcterms:modified>
</cp:coreProperties>
</file>