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50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59565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8632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f9937853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f9937853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158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f9937853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f9937853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497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f9937853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f9937853d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814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f9937853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f9937853d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5167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929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531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438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f993785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11f993785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9964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f9937853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11f9937853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008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f9937853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f9937853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762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f9937853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f9937853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13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f9937853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f9937853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15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inclusive/recommendat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958273" y="1519237"/>
            <a:ext cx="10395526" cy="1750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ru-RU" b="1" dirty="0">
                <a:latin typeface="Comic Sans MS"/>
                <a:ea typeface="Comic Sans MS"/>
                <a:cs typeface="Comic Sans MS"/>
                <a:sym typeface="Comic Sans MS"/>
              </a:rPr>
              <a:t>«Социальная поддержка студентов с инвалидностью»</a:t>
            </a:r>
            <a:endParaRPr dirty="0"/>
          </a:p>
        </p:txBody>
      </p:sp>
      <p:sp>
        <p:nvSpPr>
          <p:cNvPr id="86" name="Google Shape;86;p13"/>
          <p:cNvSpPr txBox="1"/>
          <p:nvPr/>
        </p:nvSpPr>
        <p:spPr>
          <a:xfrm>
            <a:off x="5029199" y="5776551"/>
            <a:ext cx="2253673" cy="94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ФГБОУ ВО МГППУ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Москва,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год</a:t>
            </a:r>
            <a:endParaRPr dirty="0"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818" y="144029"/>
            <a:ext cx="213360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838200" y="220775"/>
            <a:ext cx="10515600" cy="12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Государственная социальная стипендия</a:t>
            </a:r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193175" y="1435175"/>
            <a:ext cx="11728800" cy="531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/>
              <a:t>Государственная социальная стипендия назначается обучающимся по очной форме обучения, за счет соответствующих бюджетных ассигнований студентам колледжей и обучающимся вузов по программам: бакалавриат, специалитет, магистратура </a:t>
            </a:r>
            <a:endParaRPr sz="2400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b="1"/>
              <a:t>по категориям</a:t>
            </a:r>
            <a:r>
              <a:rPr lang="ru-RU" sz="2400"/>
              <a:t>:</a:t>
            </a:r>
            <a:endParaRPr sz="2400"/>
          </a:p>
          <a:p>
            <a:pPr marL="899999" lvl="0" indent="-32287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Char char="-"/>
            </a:pPr>
            <a:r>
              <a:rPr lang="ru-RU" sz="2250"/>
              <a:t>дети-инвалиды, </a:t>
            </a:r>
            <a:endParaRPr sz="2250"/>
          </a:p>
          <a:p>
            <a:pPr marL="91440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Char char="-"/>
            </a:pPr>
            <a:r>
              <a:rPr lang="ru-RU" sz="2250"/>
              <a:t>инвалиды I и II групп, </a:t>
            </a:r>
            <a:endParaRPr sz="2250"/>
          </a:p>
          <a:p>
            <a:pPr marL="91440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Char char="-"/>
            </a:pPr>
            <a:r>
              <a:rPr lang="ru-RU" sz="2250" u="sng"/>
              <a:t>инвалиды с детства</a:t>
            </a:r>
            <a:endParaRPr sz="2250" u="sng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/>
              <a:t>Носит заявительный характер, автоматически может назначаться первокурсникам с инвалидностью, поступившим по квоте.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/>
              <a:t>Сохраняется в академическом отпуске.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b="1"/>
              <a:t>Основание для назначения: </a:t>
            </a:r>
            <a:r>
              <a:rPr lang="ru-RU" sz="2400"/>
              <a:t>справка об инвалидности (мсэ), выданная государственным медицинским учреждением</a:t>
            </a:r>
            <a:endParaRPr sz="2400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838200" y="220775"/>
            <a:ext cx="10515600" cy="12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Государственная социальная </a:t>
            </a:r>
            <a:r>
              <a:rPr lang="ru-RU" dirty="0" smtClean="0"/>
              <a:t>стипендия в повышенном размере</a:t>
            </a:r>
            <a:endParaRPr dirty="0"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193175" y="1435175"/>
            <a:ext cx="11728800" cy="531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81000">
              <a:lnSpc>
                <a:spcPct val="80000"/>
              </a:lnSpc>
              <a:spcBef>
                <a:spcPts val="0"/>
              </a:spcBef>
              <a:buSzPts val="2400"/>
              <a:buFont typeface="Calibri"/>
              <a:buChar char="●"/>
            </a:pPr>
            <a:r>
              <a:rPr lang="ru-RU" sz="2400" dirty="0"/>
              <a:t>Государственная социальная </a:t>
            </a:r>
            <a:r>
              <a:rPr lang="ru-RU" sz="2400" dirty="0" smtClean="0"/>
              <a:t>стипендия в повышенном размере </a:t>
            </a:r>
            <a:r>
              <a:rPr lang="ru-RU" sz="2400" dirty="0"/>
              <a:t>назначается </a:t>
            </a:r>
            <a:r>
              <a:rPr lang="ru-RU" sz="2400" dirty="0" smtClean="0"/>
              <a:t>обучающимся: </a:t>
            </a:r>
          </a:p>
          <a:p>
            <a:pPr marL="419100">
              <a:lnSpc>
                <a:spcPct val="80000"/>
              </a:lnSpc>
              <a:spcBef>
                <a:spcPts val="0"/>
              </a:spcBef>
              <a:buSzPts val="2400"/>
              <a:buFontTx/>
              <a:buChar char="-"/>
            </a:pPr>
            <a:r>
              <a:rPr lang="ru-RU" sz="2400" dirty="0" smtClean="0"/>
              <a:t>по </a:t>
            </a:r>
            <a:r>
              <a:rPr lang="ru-RU" sz="2400" dirty="0"/>
              <a:t>очной форме обучения, </a:t>
            </a:r>
            <a:endParaRPr lang="ru-RU" sz="2400" dirty="0" smtClean="0"/>
          </a:p>
          <a:p>
            <a:pPr marL="419100">
              <a:lnSpc>
                <a:spcPct val="80000"/>
              </a:lnSpc>
              <a:spcBef>
                <a:spcPts val="0"/>
              </a:spcBef>
              <a:buSzPts val="2400"/>
              <a:buFontTx/>
              <a:buChar char="-"/>
            </a:pPr>
            <a:r>
              <a:rPr lang="ru-RU" sz="2400" dirty="0" smtClean="0"/>
              <a:t>за </a:t>
            </a:r>
            <a:r>
              <a:rPr lang="ru-RU" sz="2400" dirty="0"/>
              <a:t>счет соответствующих бюджетных ассигнований </a:t>
            </a:r>
            <a:endParaRPr lang="ru-RU" sz="2400" dirty="0" smtClean="0"/>
          </a:p>
          <a:p>
            <a:pPr marL="419100">
              <a:lnSpc>
                <a:spcPct val="80000"/>
              </a:lnSpc>
              <a:spcBef>
                <a:spcPts val="0"/>
              </a:spcBef>
              <a:buSzPts val="2400"/>
              <a:buFontTx/>
              <a:buChar char="-"/>
            </a:pPr>
            <a:r>
              <a:rPr lang="ru-RU" sz="2400" dirty="0" smtClean="0"/>
              <a:t>студентам вузов </a:t>
            </a:r>
            <a:r>
              <a:rPr lang="ru-RU" sz="2400" dirty="0"/>
              <a:t>по </a:t>
            </a:r>
            <a:r>
              <a:rPr lang="ru-RU" sz="2400" dirty="0" smtClean="0"/>
              <a:t>программам </a:t>
            </a:r>
            <a:r>
              <a:rPr lang="ru-RU" sz="2400" u="sng" dirty="0" err="1" smtClean="0"/>
              <a:t>бакалавриат</a:t>
            </a:r>
            <a:r>
              <a:rPr lang="ru-RU" sz="2400" u="sng" dirty="0" smtClean="0"/>
              <a:t> и </a:t>
            </a:r>
            <a:r>
              <a:rPr lang="ru-RU" sz="2400" u="sng" dirty="0" err="1" smtClean="0"/>
              <a:t>специалитет</a:t>
            </a:r>
            <a:r>
              <a:rPr lang="ru-RU" sz="2400" dirty="0" smtClean="0"/>
              <a:t>, </a:t>
            </a:r>
          </a:p>
          <a:p>
            <a:pPr marL="419100">
              <a:lnSpc>
                <a:spcPct val="80000"/>
              </a:lnSpc>
              <a:spcBef>
                <a:spcPts val="0"/>
              </a:spcBef>
              <a:buSzPts val="2400"/>
              <a:buFontTx/>
              <a:buChar char="-"/>
            </a:pPr>
            <a:r>
              <a:rPr lang="ru-RU" sz="2400" u="sng" dirty="0" smtClean="0"/>
              <a:t>1 и 2 курсов</a:t>
            </a:r>
            <a:r>
              <a:rPr lang="ru-RU" sz="2400" dirty="0" smtClean="0"/>
              <a:t>, </a:t>
            </a:r>
          </a:p>
          <a:p>
            <a:pPr marL="419100">
              <a:lnSpc>
                <a:spcPct val="80000"/>
              </a:lnSpc>
              <a:spcBef>
                <a:spcPts val="0"/>
              </a:spcBef>
              <a:buSzPts val="2400"/>
              <a:buFontTx/>
              <a:buChar char="-"/>
            </a:pPr>
            <a:r>
              <a:rPr lang="ru-RU" sz="2400" dirty="0" smtClean="0"/>
              <a:t>получающих социальную стипендию, </a:t>
            </a:r>
            <a:r>
              <a:rPr lang="ru-RU" sz="2400" b="1" dirty="0"/>
              <a:t>по </a:t>
            </a:r>
            <a:r>
              <a:rPr lang="ru-RU" sz="2400" b="1" dirty="0" smtClean="0"/>
              <a:t>категориям</a:t>
            </a:r>
            <a:r>
              <a:rPr lang="ru-RU" sz="2400" dirty="0" smtClean="0"/>
              <a:t>: дети-инвалиды</a:t>
            </a:r>
            <a:r>
              <a:rPr lang="ru-RU" sz="2400" dirty="0"/>
              <a:t>, инвалиды I и II групп, </a:t>
            </a:r>
            <a:r>
              <a:rPr lang="ru-RU" sz="2400" u="sng" dirty="0"/>
              <a:t>инвалиды с </a:t>
            </a:r>
            <a:r>
              <a:rPr lang="ru-RU" sz="2400" u="sng" dirty="0" smtClean="0"/>
              <a:t>детства</a:t>
            </a:r>
            <a:endParaRPr lang="ru-RU" sz="2400" dirty="0" smtClean="0"/>
          </a:p>
          <a:p>
            <a:pPr marL="419100">
              <a:lnSpc>
                <a:spcPct val="80000"/>
              </a:lnSpc>
              <a:spcBef>
                <a:spcPts val="0"/>
              </a:spcBef>
              <a:buSzPts val="2400"/>
              <a:buFontTx/>
              <a:buChar char="-"/>
            </a:pPr>
            <a:r>
              <a:rPr lang="ru-RU" sz="2400" dirty="0" smtClean="0"/>
              <a:t>сдавшие промежуточную </a:t>
            </a:r>
            <a:r>
              <a:rPr lang="ru-RU" sz="2400" dirty="0"/>
              <a:t>сессию на оценки</a:t>
            </a:r>
            <a:r>
              <a:rPr lang="ru-RU" sz="2400" u="sng" dirty="0"/>
              <a:t> «хорошо», «хорошо и отлично» или «отлично» без неявок, пересдач и/или задолженностей. </a:t>
            </a:r>
            <a:endParaRPr lang="ru-RU" sz="2400" u="sng" dirty="0" smtClean="0"/>
          </a:p>
          <a:p>
            <a:pPr marL="419100">
              <a:lnSpc>
                <a:spcPct val="80000"/>
              </a:lnSpc>
              <a:spcBef>
                <a:spcPts val="0"/>
              </a:spcBef>
              <a:buSzPts val="2400"/>
              <a:buFontTx/>
              <a:buChar char="-"/>
            </a:pPr>
            <a:r>
              <a:rPr lang="ru-RU" sz="2400" b="1" dirty="0" smtClean="0"/>
              <a:t>Должен </a:t>
            </a:r>
            <a:r>
              <a:rPr lang="ru-RU" sz="2400" b="1" dirty="0"/>
              <a:t>быть факт назначения ГАС обязательно.</a:t>
            </a: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dirty="0" smtClean="0"/>
              <a:t>Назначается автоматически.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u="sng" dirty="0" smtClean="0"/>
              <a:t>Не сохраняется </a:t>
            </a:r>
            <a:r>
              <a:rPr lang="ru-RU" sz="2400" dirty="0"/>
              <a:t>в академическом отпуске.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b="1" dirty="0"/>
              <a:t>Основание для назначения: </a:t>
            </a:r>
            <a:r>
              <a:rPr lang="ru-RU" sz="2400" dirty="0"/>
              <a:t>справка об инвалидности (</a:t>
            </a:r>
            <a:r>
              <a:rPr lang="ru-RU" sz="2400" dirty="0" err="1"/>
              <a:t>мсэ</a:t>
            </a:r>
            <a:r>
              <a:rPr lang="ru-RU" sz="2400" dirty="0"/>
              <a:t>), выданная государственным медицинским </a:t>
            </a:r>
            <a:r>
              <a:rPr lang="ru-RU" sz="2400" dirty="0" smtClean="0"/>
              <a:t>учреждением, назначение ГСС, назначение ГАС</a:t>
            </a:r>
            <a:endParaRPr sz="2400" dirty="0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82911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838200" y="220775"/>
            <a:ext cx="10515600" cy="12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Материальная помощь студентам с инвалидность</a:t>
            </a:r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193175" y="1340768"/>
            <a:ext cx="11728800" cy="540710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ru-RU" sz="2400" dirty="0"/>
              <a:t>материальная помощь назначается </a:t>
            </a:r>
            <a:r>
              <a:rPr lang="ru-RU" sz="2400" u="sng" dirty="0"/>
              <a:t>нуждающимся</a:t>
            </a:r>
            <a:r>
              <a:rPr lang="ru-RU" sz="2400" dirty="0"/>
              <a:t> </a:t>
            </a:r>
            <a:r>
              <a:rPr lang="ru-RU" sz="2000" i="1" dirty="0" smtClean="0"/>
              <a:t>(помимо подтверждения статуса инвалида необходимо обязательно представить документы, подтверждающие нуждаемость – низкий среднедушевой доход семьи, </a:t>
            </a:r>
            <a:r>
              <a:rPr lang="ru-RU" sz="2000" i="1" dirty="0" smtClean="0"/>
              <a:t>затраты, связанные с обучением или медицинские затраты, сложную жизненную ситуацию и пр.)</a:t>
            </a:r>
            <a:r>
              <a:rPr lang="ru-RU" dirty="0" smtClean="0"/>
              <a:t> </a:t>
            </a:r>
            <a:r>
              <a:rPr lang="ru-RU" sz="2400" dirty="0" smtClean="0"/>
              <a:t>обучающимся </a:t>
            </a:r>
            <a:r>
              <a:rPr lang="ru-RU" sz="2400" dirty="0"/>
              <a:t>по очной форме обучения, за счет соответствующих бюджетных ассигнований - студентам колледжей и обучающимся вузов по программам: </a:t>
            </a:r>
            <a:r>
              <a:rPr lang="ru-RU" sz="2400" dirty="0" err="1"/>
              <a:t>бакалавриат</a:t>
            </a:r>
            <a:r>
              <a:rPr lang="ru-RU" sz="2400" dirty="0"/>
              <a:t>, </a:t>
            </a:r>
            <a:r>
              <a:rPr lang="ru-RU" sz="2400" dirty="0" err="1"/>
              <a:t>специалитет</a:t>
            </a:r>
            <a:r>
              <a:rPr lang="ru-RU" sz="2400" dirty="0"/>
              <a:t>, магистратура, аспирантура (по категориям) </a:t>
            </a:r>
            <a:endParaRPr sz="2400" b="1" dirty="0"/>
          </a:p>
          <a:p>
            <a:pPr marL="457200" lvl="0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ru-RU" sz="2400" b="1" dirty="0"/>
              <a:t>студентам с инвалидностью по категориям</a:t>
            </a:r>
            <a:r>
              <a:rPr lang="ru-RU" sz="2400" dirty="0"/>
              <a:t>:</a:t>
            </a:r>
            <a:endParaRPr sz="2400" dirty="0"/>
          </a:p>
          <a:p>
            <a:pPr marL="899999" lvl="0" indent="-3577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ru-RU" sz="2400" dirty="0"/>
              <a:t>дети-инвалиды, </a:t>
            </a:r>
            <a:endParaRPr sz="2400" dirty="0"/>
          </a:p>
          <a:p>
            <a:pPr marL="9144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ru-RU" sz="2400" dirty="0"/>
              <a:t>инвалиды I, II и III групп, </a:t>
            </a:r>
            <a:endParaRPr sz="2400" dirty="0"/>
          </a:p>
          <a:p>
            <a:pPr marL="9144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ru-RU" sz="2400" dirty="0"/>
              <a:t>инвалиды с детства</a:t>
            </a:r>
            <a:endParaRPr sz="2400" u="sng"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ru-RU" sz="2400" dirty="0"/>
              <a:t>Носит заявительный характер.</a:t>
            </a:r>
            <a:endParaRPr sz="2400"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ru-RU" sz="2400" dirty="0"/>
              <a:t>Не выплачивается в академическом отпуске.</a:t>
            </a:r>
            <a:endParaRPr sz="2400" dirty="0"/>
          </a:p>
          <a:p>
            <a:pPr marL="45720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 b="1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838200" y="220775"/>
            <a:ext cx="10515600" cy="12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Повышенная государственная академическая стипендия</a:t>
            </a:r>
            <a:endParaRPr dirty="0"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193175" y="1435175"/>
            <a:ext cx="11728800" cy="531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Обучающиеся : </a:t>
            </a:r>
          </a:p>
          <a:p>
            <a:r>
              <a:rPr lang="ru-RU" sz="1600" dirty="0" smtClean="0"/>
              <a:t>по </a:t>
            </a:r>
            <a:r>
              <a:rPr lang="ru-RU" sz="1600" u="sng" dirty="0" smtClean="0"/>
              <a:t>очной</a:t>
            </a:r>
            <a:r>
              <a:rPr lang="ru-RU" sz="1600" dirty="0" smtClean="0"/>
              <a:t>, </a:t>
            </a:r>
            <a:r>
              <a:rPr lang="ru-RU" sz="1600" u="sng" dirty="0" smtClean="0"/>
              <a:t>бюджетной</a:t>
            </a:r>
            <a:r>
              <a:rPr lang="ru-RU" sz="1600" dirty="0" smtClean="0"/>
              <a:t> форме обучения, </a:t>
            </a:r>
          </a:p>
          <a:p>
            <a:r>
              <a:rPr lang="ru-RU" sz="1600" dirty="0" smtClean="0"/>
              <a:t>по основным образовательным программам </a:t>
            </a:r>
            <a:r>
              <a:rPr lang="ru-RU" sz="1600" u="sng" dirty="0" err="1" smtClean="0"/>
              <a:t>бакалавриат</a:t>
            </a:r>
            <a:r>
              <a:rPr lang="ru-RU" sz="1600" u="sng" dirty="0" smtClean="0"/>
              <a:t>, </a:t>
            </a:r>
            <a:r>
              <a:rPr lang="ru-RU" sz="1600" u="sng" dirty="0" err="1" smtClean="0"/>
              <a:t>специалитет</a:t>
            </a:r>
            <a:r>
              <a:rPr lang="ru-RU" sz="1600" u="sng" dirty="0" smtClean="0"/>
              <a:t> и магистратура, </a:t>
            </a:r>
          </a:p>
          <a:p>
            <a:r>
              <a:rPr lang="ru-RU" sz="1600" u="sng" dirty="0" smtClean="0"/>
              <a:t>Любого курса </a:t>
            </a:r>
            <a:r>
              <a:rPr lang="ru-RU" sz="1600" dirty="0" smtClean="0"/>
              <a:t>(с 1 по 6 </a:t>
            </a:r>
            <a:r>
              <a:rPr lang="ru-RU" sz="1600" dirty="0" err="1" smtClean="0"/>
              <a:t>специалитет</a:t>
            </a:r>
            <a:r>
              <a:rPr lang="ru-RU" sz="1600" dirty="0" smtClean="0"/>
              <a:t>, с 1 по 4 </a:t>
            </a:r>
            <a:r>
              <a:rPr lang="ru-RU" sz="1600" dirty="0" err="1" smtClean="0"/>
              <a:t>бакалавриат</a:t>
            </a:r>
            <a:r>
              <a:rPr lang="ru-RU" sz="1600" dirty="0" smtClean="0"/>
              <a:t> и с 1 по 2 магистратура) – 1 курс только после 1 сессии, по учебной деятельности только после 2 сессий.</a:t>
            </a:r>
          </a:p>
          <a:p>
            <a:r>
              <a:rPr lang="ru-RU" sz="1600" dirty="0" smtClean="0"/>
              <a:t>сдавшие последнюю сессию на оценки</a:t>
            </a:r>
            <a:r>
              <a:rPr lang="ru-RU" sz="1600" u="sng" dirty="0" smtClean="0"/>
              <a:t> «хорошо», «</a:t>
            </a:r>
            <a:r>
              <a:rPr lang="ru-RU" sz="1600" u="sng" dirty="0" err="1" smtClean="0"/>
              <a:t>хорошо</a:t>
            </a:r>
            <a:r>
              <a:rPr lang="ru-RU" sz="1600" u="sng" dirty="0" smtClean="0"/>
              <a:t> и отлично» или «отлично» без неявок, пересдач и/или задолженностей. </a:t>
            </a:r>
            <a:r>
              <a:rPr lang="ru-RU" sz="1600" b="1" dirty="0" smtClean="0"/>
              <a:t>Должен быть факт назначения ГАС обязательно.</a:t>
            </a:r>
          </a:p>
          <a:p>
            <a:r>
              <a:rPr lang="ru-RU" sz="1600" dirty="0" smtClean="0"/>
              <a:t>Обучающийся имеет право подать заявления по одной или нескольким (или всем) категориям ПГАС</a:t>
            </a:r>
          </a:p>
          <a:p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Категории ПГАС:</a:t>
            </a:r>
          </a:p>
          <a:p>
            <a:r>
              <a:rPr lang="ru-RU" sz="1600" dirty="0" smtClean="0"/>
              <a:t>«Учебная деятельность»</a:t>
            </a:r>
          </a:p>
          <a:p>
            <a:r>
              <a:rPr lang="ru-RU" sz="1600" dirty="0" smtClean="0"/>
              <a:t>«Научно-исследовательская деятельность»</a:t>
            </a:r>
          </a:p>
          <a:p>
            <a:r>
              <a:rPr lang="ru-RU" sz="1600" dirty="0" smtClean="0"/>
              <a:t>«Общественная деятельность»</a:t>
            </a:r>
          </a:p>
          <a:p>
            <a:r>
              <a:rPr lang="ru-RU" sz="1600" dirty="0" smtClean="0"/>
              <a:t>«Культурно-творческая деятельность»</a:t>
            </a:r>
          </a:p>
          <a:p>
            <a:r>
              <a:rPr lang="ru-RU" sz="1600" dirty="0" smtClean="0"/>
              <a:t>«Спортивная деятельность»</a:t>
            </a:r>
            <a:endParaRPr lang="ru-RU" sz="1600" b="1" dirty="0" smtClean="0"/>
          </a:p>
          <a:p>
            <a:pPr marL="45720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 b="1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838200" y="120073"/>
            <a:ext cx="10515600" cy="76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ru-RU" b="1">
                <a:latin typeface="Comic Sans MS"/>
                <a:ea typeface="Comic Sans MS"/>
                <a:cs typeface="Comic Sans MS"/>
                <a:sym typeface="Comic Sans MS"/>
              </a:rPr>
              <a:t>Основные понятия: инвалидность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221673" y="886692"/>
            <a:ext cx="11804072" cy="5768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 b="1"/>
              <a:t>Инвали́дность</a:t>
            </a:r>
            <a:r>
              <a:rPr lang="ru-RU" sz="1600"/>
              <a:t> (от лат. invalidus — «немощный, слабый»)— термин, объединяющий различные нарушения ограничения активности и возможного участия в жизни общества. </a:t>
            </a:r>
            <a:r>
              <a:rPr lang="ru-RU" sz="1600" i="1"/>
              <a:t>Нарушения </a:t>
            </a:r>
            <a:r>
              <a:rPr lang="ru-RU" sz="1600"/>
              <a:t>— это проблемы, возникающие в функциях или структурах организма; </a:t>
            </a:r>
            <a:r>
              <a:rPr lang="ru-RU" sz="1600" i="1"/>
              <a:t>ограничения </a:t>
            </a:r>
            <a:r>
              <a:rPr lang="ru-RU" sz="1600"/>
              <a:t>активности — это трудности, испытываемые человеком в выполнении каких-либо заданий или действий; в то время как </a:t>
            </a:r>
            <a:r>
              <a:rPr lang="ru-RU" sz="1600" i="1"/>
              <a:t>ограничения участия в жизни общества </a:t>
            </a:r>
            <a:r>
              <a:rPr lang="ru-RU" sz="1600"/>
              <a:t>— это проблемы, испытываемые человеком при вовлечении в жизненные ситуации. </a:t>
            </a:r>
            <a:r>
              <a:rPr lang="ru-RU" sz="1600">
                <a:solidFill>
                  <a:srgbClr val="0070C0"/>
                </a:solidFill>
              </a:rPr>
              <a:t>(ВОЗ)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 b="1"/>
              <a:t>Инвалид</a:t>
            </a:r>
            <a:r>
              <a:rPr lang="ru-RU" sz="1600"/>
              <a:t> - лицо, которое имеет нарушение 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 необходимость его социальной защиты.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 b="1"/>
              <a:t>Ограничение жизнедеятельности </a:t>
            </a:r>
            <a:r>
              <a:rPr lang="ru-RU" sz="1600"/>
              <a:t>- полная или частичная утрата лицом способности или возможности осуществлять самообслуживание, самостоятельно передвигаться, ориентироваться, общаться, контролировать свое поведение, обучаться и заниматься трудовой деятельностью.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/>
              <a:t>В зависимости от степени расстройства функций организма лицам, признанным инвалидами, устанавливается группа инвалидности, а лицам в возрасте до 18 лет устанавливается категория "ребенок-инвалид".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/>
              <a:t>Признание лица инвалидом осуществляется федеральным учреждением медико-социальной экспертизы. Порядок и условия признания лица инвалидом устанавливаются Правительством Российской Федерации.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/>
              <a:t>(</a:t>
            </a:r>
            <a:r>
              <a:rPr lang="ru-RU" sz="1600">
                <a:solidFill>
                  <a:srgbClr val="0070C0"/>
                </a:solidFill>
              </a:rPr>
              <a:t>Федеральный закон от 24.11.1995 N 181-ФЗ (посл. ред. от 11.06.2021) "О социальной защите инвалидов в Российской Федерации»</a:t>
            </a:r>
            <a:r>
              <a:rPr lang="ru-RU" sz="1600"/>
              <a:t>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838200" y="120073"/>
            <a:ext cx="10515600" cy="116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rPr lang="ru-RU" b="1">
                <a:latin typeface="Comic Sans MS"/>
                <a:ea typeface="Comic Sans MS"/>
                <a:cs typeface="Comic Sans MS"/>
                <a:sym typeface="Comic Sans MS"/>
              </a:rPr>
              <a:t>Основные понятия: студент с инвалидностью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221673" y="1385454"/>
            <a:ext cx="11804072" cy="526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7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ru-RU" sz="1900" b="1" dirty="0"/>
              <a:t>Студент с инвалидностью, который пришел учиться </a:t>
            </a:r>
            <a:r>
              <a:rPr lang="ru-RU" sz="1900" b="1" dirty="0" smtClean="0"/>
              <a:t>в колледж или </a:t>
            </a:r>
            <a:r>
              <a:rPr lang="ru-RU" sz="1900" b="1" dirty="0"/>
              <a:t>вуз</a:t>
            </a:r>
            <a:r>
              <a:rPr lang="ru-RU" sz="1900" dirty="0"/>
              <a:t>, – это человек с большим опытом преодоления себя и своего недуга. Невозможность функционировать обычным образом заставила его организм выстроить удивительные обходные пути развития и задействовать больше скрытых ресурсов. </a:t>
            </a:r>
            <a:endParaRPr sz="3100" dirty="0"/>
          </a:p>
          <a:p>
            <a:pPr marL="228600" lvl="0" indent="-2476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ru-RU" sz="1900" b="1" dirty="0"/>
              <a:t>Студенты с инвалидностью</a:t>
            </a:r>
            <a:r>
              <a:rPr lang="ru-RU" sz="1900" dirty="0"/>
              <a:t> – это обычные студенты, которые могут лениться, прогуливать занятия, словом как и все остальные студенты вокруг них. Относитесь к ним так же, как и к остальным. Ваши требования к знанию предмета (или правилам обучению в образовательной организации) должны быть едины для всех. Уделять внимание необходимо человеку, а не его инвалидности, относиться к нему как к личности, не вести себя покровительственно, а общаться на равных. </a:t>
            </a:r>
            <a:endParaRPr sz="3100" dirty="0"/>
          </a:p>
          <a:p>
            <a:pPr marL="228600" lvl="0" indent="-2476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ru-RU" sz="1900" b="1" dirty="0"/>
              <a:t>Корректная терминология:</a:t>
            </a:r>
            <a:r>
              <a:rPr lang="ru-RU" sz="1900" dirty="0"/>
              <a:t> В современном обществе принято использовать термины «инвалид» и «человек / лицо с ограниченными возможностями здоровья». Люди с инвалидностью часто выражают свое недовольство данными терминами. Многие предпочитают, чтобы их называли «человек с инвалидностью».</a:t>
            </a:r>
            <a:endParaRPr sz="31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900" dirty="0"/>
              <a:t>     (Рекомендации для преподавателей Высшей школы экономики по работе со студентами с ограниченными возможностями здоровья и инвалидностью </a:t>
            </a:r>
            <a:r>
              <a:rPr lang="ru-RU" sz="1900" u="sng" dirty="0">
                <a:solidFill>
                  <a:schemeClr val="hlink"/>
                </a:solidFill>
                <a:hlinkClick r:id="rId3"/>
              </a:rPr>
              <a:t>https://www.hse.ru/inclusive/recommendations</a:t>
            </a:r>
            <a:r>
              <a:rPr lang="ru-RU" sz="1900" dirty="0"/>
              <a:t> )</a:t>
            </a:r>
            <a:endParaRPr sz="3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838200" y="120073"/>
            <a:ext cx="10515600" cy="116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rPr lang="ru-RU" b="1">
                <a:latin typeface="Comic Sans MS"/>
                <a:ea typeface="Comic Sans MS"/>
                <a:cs typeface="Comic Sans MS"/>
                <a:sym typeface="Comic Sans MS"/>
              </a:rPr>
              <a:t>Основные понятия: Социальная поддержка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221673" y="1385454"/>
            <a:ext cx="11804072" cy="526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/>
              <a:t>Инвалидность</a:t>
            </a:r>
            <a:r>
              <a:rPr lang="ru-RU" sz="2000"/>
              <a:t> - социальная недостаточность вследствие нарушения здоровья со стойкими расстройствами функций организма, приводящего к ограничению жизнедеятельности и необходимости социальной защиты.</a:t>
            </a:r>
            <a:endParaRPr sz="3200"/>
          </a:p>
          <a:p>
            <a:pPr marL="228600" lvl="0" indent="-127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2000"/>
          </a:p>
          <a:p>
            <a:pPr marL="22860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/>
              <a:t>Социальная поддержка</a:t>
            </a:r>
            <a:r>
              <a:rPr lang="ru-RU" sz="2000"/>
              <a:t> — мероприятия, проводимые органами социальной защиты в рамках социальной политики, направленные на предоставление отдельным категориям граждан помощи в соответствии с законодательными и правовыми актами. Это комплекс мер по сохранению, усилению жизнеспособности гражданина или его семьи, оказание содействия в обеспечении нормальной жизнедеятельности.</a:t>
            </a:r>
            <a:endParaRPr sz="3200"/>
          </a:p>
          <a:p>
            <a:pPr marL="22860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Различают следующие </a:t>
            </a:r>
            <a:r>
              <a:rPr lang="ru-RU" sz="2000" b="1"/>
              <a:t>виды социальной поддержки:</a:t>
            </a:r>
            <a:endParaRPr sz="3200" b="1"/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ru-RU" sz="2000"/>
              <a:t>материальная поддержка (в том числе услуги);</a:t>
            </a:r>
            <a:endParaRPr sz="3200"/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ru-RU" sz="2000"/>
              <a:t>моральная поддержка (психологическая поддержка).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838200" y="120075"/>
            <a:ext cx="105156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rPr lang="ru-RU" b="1">
                <a:latin typeface="Comic Sans MS"/>
                <a:ea typeface="Comic Sans MS"/>
                <a:cs typeface="Comic Sans MS"/>
                <a:sym typeface="Comic Sans MS"/>
              </a:rPr>
              <a:t>Нормативно-правовая основа поддержки студентов с ОВЗ в колледже и вузе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221675" y="1490175"/>
            <a:ext cx="11804100" cy="5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349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ru-RU" sz="1900"/>
              <a:t>Федеральный закон "Об образовании в Российской Федерации" от 29.12.2012 N 273-ФЗ </a:t>
            </a:r>
            <a:endParaRPr sz="1900"/>
          </a:p>
          <a:p>
            <a:pPr marL="228600" lvl="0" indent="-234950" algn="l" rtl="0">
              <a:spcBef>
                <a:spcPts val="10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ru-RU" sz="1900"/>
              <a:t>Федеральный закон от 24.11.1995 N 181-ФЗ (посл. ред. от 11.06.2021) "О социальной защите инвалидов в Российской Федерации»</a:t>
            </a:r>
            <a:endParaRPr sz="1900"/>
          </a:p>
          <a:p>
            <a:pPr marL="228600" lvl="0" indent="-234950" algn="l" rtl="0">
              <a:lnSpc>
                <a:spcPct val="102631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ru-RU" sz="1900"/>
              <a:t>Федеральный закон от 17.07.1999 N 178-ФЗ (ред. от 08.03.2022) "О государственной социальной помощи"</a:t>
            </a:r>
            <a:endParaRPr sz="1900"/>
          </a:p>
          <a:p>
            <a:pPr marL="228600" lvl="0" indent="-2476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ru-RU" sz="1900"/>
              <a:t>Постановление Правительства РФ от 17 декабря 2016 г. N 1390 "О формировании стипендиального фонда"</a:t>
            </a:r>
            <a:endParaRPr sz="1900"/>
          </a:p>
          <a:p>
            <a:pPr marL="22860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ru-RU" sz="1900"/>
              <a:t>Приказ Министерства образования и науки РФ от 27 декабря 2016 г. N 1663 "Об утверждении Порядка назначения государственной академической стипендии и (или) государственной социальной стипендии студентам, обучающимся по очной форме обучения за счет бюджетных ассигнований федерального бюджета, государственной стипендии аспирантам, ординаторам, ассистентам-стажерам, обучающимся по очной форме обучения за счет бюджетных ассигнований федерального бюджета, выплаты стипендий слушателям подготовительных отделений федеральных государственных образовательных организаций высшего образования, обучающимся за счет бюджетных ассигнований федерального бюджета"</a:t>
            </a:r>
            <a:endParaRPr sz="1900"/>
          </a:p>
          <a:p>
            <a:pPr marL="22860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ru-RU" sz="1900"/>
              <a:t>Региональные нормативные акты</a:t>
            </a:r>
            <a:endParaRPr sz="1900"/>
          </a:p>
          <a:p>
            <a:pPr marL="22860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ru-RU" sz="1900"/>
              <a:t>Локальные нормативные акты образовательной организации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838200" y="120075"/>
            <a:ext cx="105156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ru-RU" b="1">
                <a:latin typeface="Comic Sans MS"/>
                <a:ea typeface="Comic Sans MS"/>
                <a:cs typeface="Comic Sans MS"/>
                <a:sym typeface="Comic Sans MS"/>
              </a:rPr>
              <a:t>Поступление студентов с ОВЗ в колледж или вуз</a:t>
            </a: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193950" y="1490175"/>
            <a:ext cx="11804100" cy="5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800"/>
              <a:buFont typeface="Roboto"/>
              <a:buChar char="•"/>
            </a:pPr>
            <a:r>
              <a:rPr lang="ru-RU" sz="1800" b="1" u="sng">
                <a:solidFill>
                  <a:srgbClr val="0A1620"/>
                </a:solidFill>
                <a:latin typeface="Roboto"/>
                <a:ea typeface="Roboto"/>
                <a:cs typeface="Roboto"/>
                <a:sym typeface="Roboto"/>
              </a:rPr>
              <a:t>Льготы при поступлении в колледж или вуз лиц с инвалидностью:</a:t>
            </a:r>
            <a:endParaRPr sz="1800" b="1" u="sng">
              <a:solidFill>
                <a:srgbClr val="0A16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0A16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800"/>
              <a:buFont typeface="Roboto"/>
              <a:buChar char="•"/>
            </a:pPr>
            <a:r>
              <a:rPr lang="ru-RU" sz="1800" b="1">
                <a:solidFill>
                  <a:srgbClr val="0A1620"/>
                </a:solidFill>
                <a:latin typeface="Roboto"/>
                <a:ea typeface="Roboto"/>
                <a:cs typeface="Roboto"/>
                <a:sym typeface="Roboto"/>
              </a:rPr>
              <a:t>Кто может воспользоваться:</a:t>
            </a:r>
            <a:endParaRPr sz="1800" b="1">
              <a:solidFill>
                <a:srgbClr val="0A16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800"/>
              <a:buFont typeface="Roboto"/>
              <a:buChar char="-"/>
            </a:pPr>
            <a:r>
              <a:rPr lang="ru-RU" sz="1800">
                <a:solidFill>
                  <a:srgbClr val="0A1620"/>
                </a:solidFill>
                <a:latin typeface="Roboto"/>
                <a:ea typeface="Roboto"/>
                <a:cs typeface="Roboto"/>
                <a:sym typeface="Roboto"/>
              </a:rPr>
              <a:t>инвалидность I и II группы;</a:t>
            </a:r>
            <a:endParaRPr sz="1800">
              <a:solidFill>
                <a:srgbClr val="0A16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800"/>
              <a:buFont typeface="Roboto"/>
              <a:buChar char="-"/>
            </a:pPr>
            <a:r>
              <a:rPr lang="ru-RU" sz="1800">
                <a:solidFill>
                  <a:srgbClr val="0A1620"/>
                </a:solidFill>
                <a:latin typeface="Roboto"/>
                <a:ea typeface="Roboto"/>
                <a:cs typeface="Roboto"/>
                <a:sym typeface="Roboto"/>
              </a:rPr>
              <a:t>инвалидность с детства;</a:t>
            </a:r>
            <a:endParaRPr sz="1800">
              <a:solidFill>
                <a:srgbClr val="0A16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800"/>
              <a:buFont typeface="Roboto"/>
              <a:buChar char="-"/>
            </a:pPr>
            <a:r>
              <a:rPr lang="ru-RU" sz="1800">
                <a:solidFill>
                  <a:srgbClr val="0A1620"/>
                </a:solidFill>
                <a:latin typeface="Roboto"/>
                <a:ea typeface="Roboto"/>
                <a:cs typeface="Roboto"/>
                <a:sym typeface="Roboto"/>
              </a:rPr>
              <a:t>инвалидность, полученная во время военных действий или прохождения воинской службы.</a:t>
            </a:r>
            <a:endParaRPr sz="1800">
              <a:solidFill>
                <a:srgbClr val="0A16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A16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A1620"/>
                </a:solidFill>
                <a:latin typeface="Roboto"/>
                <a:ea typeface="Roboto"/>
                <a:cs typeface="Roboto"/>
                <a:sym typeface="Roboto"/>
              </a:rPr>
              <a:t>Для людей с разной степенью ограничения возможностей предусмотрены одинаковые права и льготы.</a:t>
            </a:r>
            <a:endParaRPr sz="1800">
              <a:solidFill>
                <a:srgbClr val="0A16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A16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800"/>
              <a:buFont typeface="Roboto"/>
              <a:buChar char="•"/>
            </a:pPr>
            <a:r>
              <a:rPr lang="ru-RU" sz="1800" b="1">
                <a:solidFill>
                  <a:srgbClr val="0A1620"/>
                </a:solidFill>
                <a:latin typeface="Roboto"/>
                <a:ea typeface="Roboto"/>
                <a:cs typeface="Roboto"/>
                <a:sym typeface="Roboto"/>
              </a:rPr>
              <a:t>Какие виды льгот предоставляются:</a:t>
            </a:r>
            <a:endParaRPr sz="1800" b="1">
              <a:solidFill>
                <a:srgbClr val="0A16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800"/>
              <a:buFont typeface="Roboto"/>
              <a:buChar char="-"/>
            </a:pPr>
            <a:r>
              <a:rPr lang="ru-RU" sz="1800">
                <a:solidFill>
                  <a:srgbClr val="0A1620"/>
                </a:solidFill>
                <a:latin typeface="Roboto"/>
                <a:ea typeface="Roboto"/>
                <a:cs typeface="Roboto"/>
                <a:sym typeface="Roboto"/>
              </a:rPr>
              <a:t>Право на зачисление без вступительных испытаний или прохождение другого экзамена.</a:t>
            </a:r>
            <a:endParaRPr sz="1800">
              <a:solidFill>
                <a:srgbClr val="0A16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800"/>
              <a:buFont typeface="Roboto"/>
              <a:buChar char="-"/>
            </a:pPr>
            <a:r>
              <a:rPr lang="ru-RU" sz="1800" u="sng">
                <a:solidFill>
                  <a:srgbClr val="0A1620"/>
                </a:solidFill>
                <a:latin typeface="Roboto"/>
                <a:ea typeface="Roboto"/>
                <a:cs typeface="Roboto"/>
                <a:sym typeface="Roboto"/>
              </a:rPr>
              <a:t>Поступление на бюджет по квоте</a:t>
            </a:r>
            <a:r>
              <a:rPr lang="ru-RU" sz="1800">
                <a:solidFill>
                  <a:srgbClr val="0A1620"/>
                </a:solidFill>
                <a:latin typeface="Roboto"/>
                <a:ea typeface="Roboto"/>
                <a:cs typeface="Roboto"/>
                <a:sym typeface="Roboto"/>
              </a:rPr>
              <a:t> при условии успешной сдачи вступительных испытаний.</a:t>
            </a:r>
            <a:endParaRPr sz="1800">
              <a:solidFill>
                <a:srgbClr val="0A16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800"/>
              <a:buFont typeface="Roboto"/>
              <a:buChar char="-"/>
            </a:pPr>
            <a:r>
              <a:rPr lang="ru-RU" sz="1800">
                <a:solidFill>
                  <a:srgbClr val="0A1620"/>
                </a:solidFill>
                <a:latin typeface="Roboto"/>
                <a:ea typeface="Roboto"/>
                <a:cs typeface="Roboto"/>
                <a:sym typeface="Roboto"/>
              </a:rPr>
              <a:t>Преимущество на зачисление при одинаковых баллах с другими абитуриентами.</a:t>
            </a:r>
            <a:endParaRPr sz="1800">
              <a:solidFill>
                <a:srgbClr val="0A16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A16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A1620"/>
                </a:solidFill>
                <a:latin typeface="Roboto"/>
                <a:ea typeface="Roboto"/>
                <a:cs typeface="Roboto"/>
                <a:sym typeface="Roboto"/>
              </a:rPr>
              <a:t>Правила поступления студентов с ОВЗ определяются образовательной организацией в рамках законодательства РФ</a:t>
            </a:r>
            <a:endParaRPr sz="1800">
              <a:solidFill>
                <a:srgbClr val="0A16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A1620"/>
                </a:solidFill>
                <a:latin typeface="Roboto"/>
                <a:ea typeface="Roboto"/>
                <a:cs typeface="Roboto"/>
                <a:sym typeface="Roboto"/>
              </a:rPr>
              <a:t>Основание: </a:t>
            </a:r>
            <a:r>
              <a:rPr lang="ru-RU" sz="1800">
                <a:solidFill>
                  <a:srgbClr val="0A1620"/>
                </a:solidFill>
                <a:latin typeface="Roboto"/>
                <a:ea typeface="Roboto"/>
                <a:cs typeface="Roboto"/>
                <a:sym typeface="Roboto"/>
              </a:rPr>
              <a:t>справка об инвалидности (мсэ), выданная государственным медицинским учреждением</a:t>
            </a:r>
            <a:endParaRPr sz="1800">
              <a:solidFill>
                <a:srgbClr val="0A16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838200" y="220775"/>
            <a:ext cx="10515600" cy="12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Основные минимальные требования к организации обучения студентов с ОВЗ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193175" y="1435175"/>
            <a:ext cx="11728800" cy="531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 b="1">
                <a:solidFill>
                  <a:srgbClr val="0A1620"/>
                </a:solidFill>
              </a:rPr>
              <a:t>Требования к оснащенности и штатной укомплектованности</a:t>
            </a:r>
            <a:endParaRPr sz="1900" b="1">
              <a:solidFill>
                <a:srgbClr val="0A162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300">
                <a:solidFill>
                  <a:srgbClr val="0A1620"/>
                </a:solidFill>
              </a:rPr>
              <a:t>В здании образовательной организации должны быть:</a:t>
            </a:r>
            <a:endParaRPr sz="1300">
              <a:solidFill>
                <a:srgbClr val="0A1620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300"/>
              <a:buFont typeface="Calibri"/>
              <a:buChar char="●"/>
            </a:pPr>
            <a:r>
              <a:rPr lang="ru-RU" sz="1300">
                <a:solidFill>
                  <a:srgbClr val="0A1620"/>
                </a:solidFill>
              </a:rPr>
              <a:t>Минимум один расширенный вход для студентов с нарушением опорно-двигательного аппарата, пандусы, подъемные платформы и лифты.</a:t>
            </a:r>
            <a:endParaRPr sz="1300">
              <a:solidFill>
                <a:srgbClr val="0A1620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300"/>
              <a:buFont typeface="Calibri"/>
              <a:buChar char="●"/>
            </a:pPr>
            <a:r>
              <a:rPr lang="ru-RU" sz="1300">
                <a:solidFill>
                  <a:srgbClr val="0A1620"/>
                </a:solidFill>
              </a:rPr>
              <a:t>В аудиториях выделенные специальные места в первом ряду ближе к входу.</a:t>
            </a:r>
            <a:endParaRPr sz="1300">
              <a:solidFill>
                <a:srgbClr val="0A1620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300"/>
              <a:buFont typeface="Calibri"/>
              <a:buChar char="●"/>
            </a:pPr>
            <a:r>
              <a:rPr lang="ru-RU" sz="1300">
                <a:solidFill>
                  <a:srgbClr val="0A1620"/>
                </a:solidFill>
              </a:rPr>
              <a:t>Для слабовидящих и незрячих – обеспечен пропуск с собакой-поводырем или выделен человек для сопровождения.</a:t>
            </a:r>
            <a:endParaRPr sz="1300">
              <a:solidFill>
                <a:srgbClr val="0A162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300">
                <a:solidFill>
                  <a:srgbClr val="0A1620"/>
                </a:solidFill>
              </a:rPr>
              <a:t>Также в штате должны быть люди, отвечающие за работу с инвалидами: тьюторы, социальные педагоги, психологи, сурдопереводчики, тифлопедагоги.</a:t>
            </a:r>
            <a:endParaRPr sz="1300">
              <a:solidFill>
                <a:srgbClr val="0A162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 b="1">
                <a:solidFill>
                  <a:srgbClr val="0A1620"/>
                </a:solidFill>
              </a:rPr>
              <a:t>Требования к наличию специальных средств для обучения, в зависимости от заболевания</a:t>
            </a:r>
            <a:endParaRPr sz="1900" b="1">
              <a:solidFill>
                <a:srgbClr val="0A162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300">
                <a:solidFill>
                  <a:srgbClr val="0A1620"/>
                </a:solidFill>
              </a:rPr>
              <a:t>Для лиц с нарушением опорно-двигательного аппарата нужны компьютеры, оборудованные:</a:t>
            </a:r>
            <a:endParaRPr sz="1300">
              <a:solidFill>
                <a:srgbClr val="0A1620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300"/>
              <a:buFont typeface="Calibri"/>
              <a:buChar char="●"/>
            </a:pPr>
            <a:r>
              <a:rPr lang="ru-RU" sz="1300">
                <a:solidFill>
                  <a:srgbClr val="0A1620"/>
                </a:solidFill>
              </a:rPr>
              <a:t>специальной клавиатурой (виртуальной; с большими кнопками и накладками, разделяющими клавиши; сенсорной);</a:t>
            </a:r>
            <a:endParaRPr sz="1300">
              <a:solidFill>
                <a:srgbClr val="0A1620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300"/>
              <a:buFont typeface="Calibri"/>
              <a:buChar char="●"/>
            </a:pPr>
            <a:r>
              <a:rPr lang="ru-RU" sz="1300">
                <a:solidFill>
                  <a:srgbClr val="0A1620"/>
                </a:solidFill>
              </a:rPr>
              <a:t>головной или ножной мышью;</a:t>
            </a:r>
            <a:endParaRPr sz="1300">
              <a:solidFill>
                <a:srgbClr val="0A1620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300"/>
              <a:buFont typeface="Calibri"/>
              <a:buChar char="●"/>
            </a:pPr>
            <a:r>
              <a:rPr lang="ru-RU" sz="1300">
                <a:solidFill>
                  <a:srgbClr val="0A1620"/>
                </a:solidFill>
              </a:rPr>
              <a:t>выносными кнопками;</a:t>
            </a:r>
            <a:endParaRPr sz="1300">
              <a:solidFill>
                <a:srgbClr val="0A1620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300"/>
              <a:buFont typeface="Calibri"/>
              <a:buChar char="●"/>
            </a:pPr>
            <a:r>
              <a:rPr lang="ru-RU" sz="1300">
                <a:solidFill>
                  <a:srgbClr val="0A1620"/>
                </a:solidFill>
              </a:rPr>
              <a:t>джойстиком или роллером.</a:t>
            </a:r>
            <a:endParaRPr sz="1300">
              <a:solidFill>
                <a:srgbClr val="0A162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300">
                <a:solidFill>
                  <a:srgbClr val="0A1620"/>
                </a:solidFill>
              </a:rPr>
              <a:t>Для слабовидящих и незрячих:</a:t>
            </a:r>
            <a:endParaRPr sz="1300">
              <a:solidFill>
                <a:srgbClr val="0A1620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300"/>
              <a:buFont typeface="Calibri"/>
              <a:buChar char="●"/>
            </a:pPr>
            <a:r>
              <a:rPr lang="ru-RU" sz="1300">
                <a:solidFill>
                  <a:srgbClr val="0A1620"/>
                </a:solidFill>
              </a:rPr>
              <a:t>компьютерная техника и учебники с системой Брайля (точечно-рельефный шрифт);</a:t>
            </a:r>
            <a:endParaRPr sz="1300">
              <a:solidFill>
                <a:srgbClr val="0A1620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300"/>
              <a:buFont typeface="Calibri"/>
              <a:buChar char="●"/>
            </a:pPr>
            <a:r>
              <a:rPr lang="ru-RU" sz="1300">
                <a:solidFill>
                  <a:srgbClr val="0A1620"/>
                </a:solidFill>
              </a:rPr>
              <a:t>звуковое воспроизведение материалов;</a:t>
            </a:r>
            <a:endParaRPr sz="1300">
              <a:solidFill>
                <a:srgbClr val="0A1620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300"/>
              <a:buFont typeface="Calibri"/>
              <a:buChar char="●"/>
            </a:pPr>
            <a:r>
              <a:rPr lang="ru-RU" sz="1300">
                <a:solidFill>
                  <a:srgbClr val="0A1620"/>
                </a:solidFill>
              </a:rPr>
              <a:t>программа экранного увеличения.</a:t>
            </a:r>
            <a:endParaRPr sz="1300">
              <a:solidFill>
                <a:srgbClr val="0A162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300">
                <a:solidFill>
                  <a:srgbClr val="0A1620"/>
                </a:solidFill>
              </a:rPr>
              <a:t>Для слабослышащих:</a:t>
            </a:r>
            <a:endParaRPr sz="1300">
              <a:solidFill>
                <a:srgbClr val="0A1620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300"/>
              <a:buFont typeface="Calibri"/>
              <a:buChar char="●"/>
            </a:pPr>
            <a:r>
              <a:rPr lang="ru-RU" sz="1300">
                <a:solidFill>
                  <a:srgbClr val="0A1620"/>
                </a:solidFill>
              </a:rPr>
              <a:t>звукоусиливающая аппаратура;</a:t>
            </a:r>
            <a:endParaRPr sz="1300">
              <a:solidFill>
                <a:srgbClr val="0A1620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300"/>
              <a:buFont typeface="Calibri"/>
              <a:buChar char="●"/>
            </a:pPr>
            <a:r>
              <a:rPr lang="ru-RU" sz="1300">
                <a:solidFill>
                  <a:srgbClr val="0A1620"/>
                </a:solidFill>
              </a:rPr>
              <a:t>беспроводные технологии передачи звука (FM-системы);</a:t>
            </a:r>
            <a:endParaRPr sz="1300">
              <a:solidFill>
                <a:srgbClr val="0A1620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300"/>
              <a:buFont typeface="Calibri"/>
              <a:buChar char="●"/>
            </a:pPr>
            <a:r>
              <a:rPr lang="ru-RU" sz="1300">
                <a:solidFill>
                  <a:srgbClr val="0A1620"/>
                </a:solidFill>
              </a:rPr>
              <a:t>мультимедийный проектор или телевизор;</a:t>
            </a:r>
            <a:endParaRPr sz="1300">
              <a:solidFill>
                <a:srgbClr val="0A1620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300"/>
              <a:buFont typeface="Calibri"/>
              <a:buChar char="●"/>
            </a:pPr>
            <a:r>
              <a:rPr lang="ru-RU" sz="1300">
                <a:solidFill>
                  <a:srgbClr val="0A1620"/>
                </a:solidFill>
              </a:rPr>
              <a:t>электронная доска;</a:t>
            </a:r>
            <a:endParaRPr sz="1300">
              <a:solidFill>
                <a:srgbClr val="0A1620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300"/>
              <a:buFont typeface="Calibri"/>
              <a:buChar char="●"/>
            </a:pPr>
            <a:r>
              <a:rPr lang="ru-RU" sz="1300">
                <a:solidFill>
                  <a:srgbClr val="0A1620"/>
                </a:solidFill>
              </a:rPr>
              <a:t>документ-камера.</a:t>
            </a:r>
            <a:endParaRPr sz="1300">
              <a:solidFill>
                <a:srgbClr val="0A162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i="1">
                <a:solidFill>
                  <a:srgbClr val="0A1620"/>
                </a:solidFill>
              </a:rPr>
              <a:t>В штате вуза должны быть сотрудники, которые будут работать с особенными студентами</a:t>
            </a:r>
            <a:endParaRPr sz="1200" i="1">
              <a:solidFill>
                <a:srgbClr val="0A162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A162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1">
                <a:solidFill>
                  <a:srgbClr val="0A1620"/>
                </a:solidFill>
              </a:rPr>
              <a:t>Возможность дистанционного обучения</a:t>
            </a:r>
            <a:endParaRPr sz="2500" b="1">
              <a:solidFill>
                <a:srgbClr val="0A162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300">
                <a:solidFill>
                  <a:srgbClr val="0A1620"/>
                </a:solidFill>
              </a:rPr>
              <a:t>Студентам с инвалидностью, относящимся к маломобильной группе инвалидов, может быть предоставлена возможность обучения-онлайн. Доступно оно не во всех колледжах или вузах.</a:t>
            </a:r>
            <a:endParaRPr sz="1300">
              <a:solidFill>
                <a:srgbClr val="0A162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300">
                <a:solidFill>
                  <a:srgbClr val="0A1620"/>
                </a:solidFill>
              </a:rPr>
              <a:t>При дистанционном обучении составляется индивидуальный план обучения, предоставляются все необходимые материалы. Организуются консультации от преподавателей в онлайн-режиме, общение с другими студентами с помощью чата. Онлайн-обучение может быть платной услугой, тогда как правило студенты с инвалидностью могут претендовать на скидку.</a:t>
            </a:r>
            <a:endParaRPr sz="1300">
              <a:solidFill>
                <a:srgbClr val="0A1620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838200" y="220775"/>
            <a:ext cx="10515600" cy="12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Виды выплат, которые может получать студент с инвалидностью в колледже и/или вузе</a:t>
            </a: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193175" y="1435175"/>
            <a:ext cx="11728800" cy="531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ru-RU" sz="1900" dirty="0"/>
              <a:t>государственная академическая стипендия;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ru-RU" sz="1900" dirty="0"/>
              <a:t>государственная социальная стипендия;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ru-RU" sz="1900" dirty="0"/>
              <a:t>государственная социальная стипендия в повышенном размере - </a:t>
            </a:r>
            <a:r>
              <a:rPr lang="ru-RU" sz="1900" b="1" dirty="0"/>
              <a:t>только в вузах</a:t>
            </a:r>
            <a:r>
              <a:rPr lang="ru-RU" sz="1900" dirty="0"/>
              <a:t>;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ru-RU" sz="1900" dirty="0"/>
              <a:t>материальная помощь нуждающимся обучающимся (по категориям);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ru-RU" sz="1900" dirty="0"/>
              <a:t>материальная поддержка остронуждающимся обучающимся (АПОС) - </a:t>
            </a:r>
            <a:r>
              <a:rPr lang="ru-RU" sz="1900" b="1" dirty="0"/>
              <a:t>только в вузах</a:t>
            </a:r>
            <a:r>
              <a:rPr lang="ru-RU" sz="1900" dirty="0"/>
              <a:t>;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ru-RU" sz="1900" dirty="0"/>
              <a:t>полное государственное обеспечение и пособия обучающимся, относящимся к категориям сирот;</a:t>
            </a:r>
            <a:endParaRPr sz="1900" dirty="0"/>
          </a:p>
          <a:p>
            <a:pPr lvl="0" indent="-349250">
              <a:lnSpc>
                <a:spcPct val="115000"/>
              </a:lnSpc>
              <a:spcBef>
                <a:spcPts val="0"/>
              </a:spcBef>
              <a:buSzPts val="1900"/>
              <a:buFont typeface="Calibri"/>
              <a:buChar char="●"/>
            </a:pPr>
            <a:r>
              <a:rPr lang="ru-RU" sz="1900" dirty="0"/>
              <a:t>повышенная государственная академическая стипендия (за особые достижения) - </a:t>
            </a:r>
            <a:r>
              <a:rPr lang="ru-RU" sz="1900" b="1" dirty="0"/>
              <a:t>только в вузах,</a:t>
            </a:r>
            <a:r>
              <a:rPr lang="ru-RU" sz="1900" dirty="0"/>
              <a:t> </a:t>
            </a:r>
            <a:r>
              <a:rPr lang="ru-RU" sz="1900" u="sng" dirty="0"/>
              <a:t>но в колледже возможно установление единовременного материального поощрения за такие же особые </a:t>
            </a:r>
            <a:r>
              <a:rPr lang="ru-RU" sz="1900" u="sng" dirty="0" smtClean="0"/>
              <a:t>достижения </a:t>
            </a:r>
            <a:r>
              <a:rPr lang="ru-RU" sz="1900" u="sng" dirty="0"/>
              <a:t>или </a:t>
            </a:r>
            <a:r>
              <a:rPr lang="ru-RU" sz="1900" u="sng" dirty="0" smtClean="0"/>
              <a:t>выплаты подобной </a:t>
            </a:r>
            <a:r>
              <a:rPr lang="ru-RU" sz="1900" u="sng" dirty="0"/>
              <a:t>стипендии </a:t>
            </a:r>
            <a:r>
              <a:rPr lang="ru-RU" sz="1900" u="sng" dirty="0" smtClean="0"/>
              <a:t>из внебюджетных средств колледжа;</a:t>
            </a:r>
            <a:endParaRPr sz="1900" u="sng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900"/>
              <a:buFont typeface="Roboto"/>
              <a:buChar char="●"/>
            </a:pPr>
            <a:r>
              <a:rPr lang="ru-RU" sz="1900" dirty="0"/>
              <a:t>стипендия Президента РФ;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900"/>
              <a:buFont typeface="Roboto"/>
              <a:buChar char="●"/>
            </a:pPr>
            <a:r>
              <a:rPr lang="ru-RU" sz="1900" dirty="0"/>
              <a:t>стипендия Правительства РФ;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900"/>
              <a:buFont typeface="Roboto"/>
              <a:buChar char="●"/>
            </a:pPr>
            <a:r>
              <a:rPr lang="ru-RU" sz="1900" dirty="0"/>
              <a:t>именные стипендии;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1900"/>
              <a:buFont typeface="Calibri"/>
              <a:buChar char="●"/>
            </a:pPr>
            <a:r>
              <a:rPr lang="ru-RU" sz="1900" dirty="0"/>
              <a:t>стипендии обучающимся, назначаемые юридическими лицами или физическими лицами, в том числе направившими их на обучение.</a:t>
            </a:r>
            <a:endParaRPr sz="1900" dirty="0"/>
          </a:p>
          <a:p>
            <a:pPr marL="45720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 b="1" dirty="0"/>
              <a:t>Данные выплаты положены студентам, обучающимся по очной, бюджетной форме обучения.</a:t>
            </a:r>
            <a:endParaRPr sz="190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8200" y="96600"/>
            <a:ext cx="10515600" cy="1117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Государственная академическая стипендия</a:t>
            </a: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193175" y="1214400"/>
            <a:ext cx="11728800" cy="553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ru-RU" sz="2500" dirty="0"/>
              <a:t>Государственная академическая стипендия (ГАС) студентам, обучающимся по очной, бюджетной форме обучения</a:t>
            </a:r>
            <a:r>
              <a:rPr lang="ru-RU" sz="2500" dirty="0" smtClean="0"/>
              <a:t>.</a:t>
            </a:r>
            <a:endParaRPr sz="2500" dirty="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ru-RU" sz="2500" dirty="0"/>
              <a:t>Выплачивается обязательно всем первокурсникам по минимальной категории до прохождения первой промежуточной аттестации (сессии), т.е. в первом семестре.</a:t>
            </a:r>
            <a:endParaRPr sz="2500" dirty="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ru-RU" sz="2500" dirty="0"/>
              <a:t>По итогам прохождения промежуточной аттестации (сессии) ГАС назначается в зависимости от результатов сдачи зачетов и экзаменов (и пр.) студентам, сдавшим сессию на “хорошо”, “</a:t>
            </a:r>
            <a:r>
              <a:rPr lang="ru-RU" sz="2500" dirty="0" err="1"/>
              <a:t>хорошо</a:t>
            </a:r>
            <a:r>
              <a:rPr lang="ru-RU" sz="2500" dirty="0"/>
              <a:t> и отлично” или “отлично”, не имеющим задолженностей и пересдач (без уважительной причины).</a:t>
            </a:r>
            <a:endParaRPr sz="2500" dirty="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ru-RU" sz="2500" dirty="0"/>
              <a:t>Не носит заявительный характер.</a:t>
            </a:r>
            <a:endParaRPr sz="2500" dirty="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620"/>
              </a:buClr>
              <a:buSzPts val="2500"/>
              <a:buFont typeface="Roboto"/>
              <a:buChar char="●"/>
            </a:pPr>
            <a:r>
              <a:rPr lang="ru-RU" sz="2500" dirty="0"/>
              <a:t>Не выплачивается в академическом отпуске.</a:t>
            </a:r>
            <a:endParaRPr sz="2500" dirty="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ru-RU" sz="2500" b="1" dirty="0"/>
              <a:t>При назначении ГАС не предусмотрены льготы для студентов с инвалидностью.</a:t>
            </a:r>
            <a:endParaRPr sz="2500" b="1" dirty="0"/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300" dirty="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1768</Words>
  <Application>Microsoft Office PowerPoint</Application>
  <PresentationFormat>Широкоэкранный</PresentationFormat>
  <Paragraphs>142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Comic Sans MS</vt:lpstr>
      <vt:lpstr>Roboto</vt:lpstr>
      <vt:lpstr>Arial</vt:lpstr>
      <vt:lpstr>Тема Office</vt:lpstr>
      <vt:lpstr>«Социальная поддержка студентов с инвалидностью»</vt:lpstr>
      <vt:lpstr>Основные понятия: инвалидность</vt:lpstr>
      <vt:lpstr>Основные понятия: студент с инвалидностью</vt:lpstr>
      <vt:lpstr>Основные понятия: Социальная поддержка</vt:lpstr>
      <vt:lpstr>Нормативно-правовая основа поддержки студентов с ОВЗ в колледже и вузе</vt:lpstr>
      <vt:lpstr>Поступление студентов с ОВЗ в колледж или вуз</vt:lpstr>
      <vt:lpstr>Основные минимальные требования к организации обучения студентов с ОВЗ</vt:lpstr>
      <vt:lpstr>Виды выплат, которые может получать студент с инвалидностью в колледже и/или вузе</vt:lpstr>
      <vt:lpstr>Государственная академическая стипендия</vt:lpstr>
      <vt:lpstr>Государственная социальная стипендия</vt:lpstr>
      <vt:lpstr>Государственная социальная стипендия в повышенном размере</vt:lpstr>
      <vt:lpstr>Материальная помощь студентам с инвалидность</vt:lpstr>
      <vt:lpstr>Повышенная государственная академическая стипендия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«Социальная поддержка студентов с инвалидностью»</dc:title>
  <cp:lastModifiedBy>Ликурцева Наталья Владимировна</cp:lastModifiedBy>
  <cp:revision>4</cp:revision>
  <dcterms:modified xsi:type="dcterms:W3CDTF">2023-11-30T10:57:53Z</dcterms:modified>
</cp:coreProperties>
</file>