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10" r:id="rId2"/>
    <p:sldId id="311" r:id="rId3"/>
    <p:sldId id="312" r:id="rId4"/>
    <p:sldId id="313" r:id="rId5"/>
    <p:sldId id="314" r:id="rId6"/>
    <p:sldId id="315" r:id="rId7"/>
    <p:sldId id="301" r:id="rId8"/>
    <p:sldId id="285" r:id="rId9"/>
    <p:sldId id="286" r:id="rId10"/>
    <p:sldId id="260" r:id="rId11"/>
    <p:sldId id="261" r:id="rId12"/>
    <p:sldId id="263" r:id="rId13"/>
    <p:sldId id="306" r:id="rId14"/>
    <p:sldId id="264" r:id="rId15"/>
    <p:sldId id="265" r:id="rId16"/>
    <p:sldId id="307" r:id="rId17"/>
    <p:sldId id="267" r:id="rId18"/>
    <p:sldId id="268" r:id="rId19"/>
    <p:sldId id="269" r:id="rId20"/>
    <p:sldId id="270" r:id="rId21"/>
    <p:sldId id="308" r:id="rId22"/>
    <p:sldId id="271" r:id="rId23"/>
    <p:sldId id="272" r:id="rId24"/>
    <p:sldId id="309" r:id="rId25"/>
    <p:sldId id="273" r:id="rId26"/>
    <p:sldId id="291" r:id="rId27"/>
    <p:sldId id="294" r:id="rId28"/>
    <p:sldId id="276" r:id="rId2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C8DBC1"/>
    <a:srgbClr val="FFFFCC"/>
    <a:srgbClr val="006FBE"/>
    <a:srgbClr val="F3C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419" autoAdjust="0"/>
  </p:normalViewPr>
  <p:slideViewPr>
    <p:cSldViewPr>
      <p:cViewPr varScale="1">
        <p:scale>
          <a:sx n="77" d="100"/>
          <a:sy n="77" d="100"/>
        </p:scale>
        <p:origin x="208" y="6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Дети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Лист2!$A$2:$A$12</c:f>
              <c:strCache>
                <c:ptCount val="11"/>
                <c:pt idx="0">
                  <c:v>Проблемы витальности </c:v>
                </c:pt>
                <c:pt idx="1">
                  <c:v>Травматические ситуации </c:v>
                </c:pt>
                <c:pt idx="2">
                  <c:v>Семейная проблематика </c:v>
                </c:pt>
                <c:pt idx="3">
                  <c:v>Отношения со сверстниками </c:v>
                </c:pt>
                <c:pt idx="4">
                  <c:v>Проблемы здоровья </c:v>
                </c:pt>
                <c:pt idx="5">
                  <c:v>Проблемы взаимоотношения полов </c:v>
                </c:pt>
                <c:pt idx="6">
                  <c:v>Проблемы сексуальной сферы, вопросы беременности </c:v>
                </c:pt>
                <c:pt idx="7">
                  <c:v>Учебные проблемы </c:v>
                </c:pt>
                <c:pt idx="8">
                  <c:v>Проблемы социальной адаптации </c:v>
                </c:pt>
                <c:pt idx="9">
                  <c:v>Проблемы принятия себя </c:v>
                </c:pt>
                <c:pt idx="10">
                  <c:v>Аддиктивное поведение </c:v>
                </c:pt>
              </c:strCache>
            </c:strRef>
          </c:cat>
          <c:val>
            <c:numRef>
              <c:f>Лист2!$B$2:$B$12</c:f>
              <c:numCache>
                <c:formatCode>0%</c:formatCode>
                <c:ptCount val="11"/>
                <c:pt idx="0">
                  <c:v>6.1726186216274244E-2</c:v>
                </c:pt>
                <c:pt idx="1">
                  <c:v>7.5824804981034846E-2</c:v>
                </c:pt>
                <c:pt idx="2">
                  <c:v>0.21584484362699491</c:v>
                </c:pt>
                <c:pt idx="3">
                  <c:v>0.16696486080297718</c:v>
                </c:pt>
                <c:pt idx="4">
                  <c:v>9.2070421527231092E-2</c:v>
                </c:pt>
                <c:pt idx="5">
                  <c:v>0.15766120375008946</c:v>
                </c:pt>
                <c:pt idx="6">
                  <c:v>1.8822013883918985E-2</c:v>
                </c:pt>
                <c:pt idx="7">
                  <c:v>9.1891505045444785E-2</c:v>
                </c:pt>
                <c:pt idx="8">
                  <c:v>2.3509625706720102E-2</c:v>
                </c:pt>
                <c:pt idx="9">
                  <c:v>8.0941816360123098E-2</c:v>
                </c:pt>
                <c:pt idx="10">
                  <c:v>1.4742718099191298E-2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0A-4568-8FC0-15B26C99F270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Родители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Лист2!$A$2:$A$12</c:f>
              <c:strCache>
                <c:ptCount val="11"/>
                <c:pt idx="0">
                  <c:v>Проблемы витальности </c:v>
                </c:pt>
                <c:pt idx="1">
                  <c:v>Травматические ситуации </c:v>
                </c:pt>
                <c:pt idx="2">
                  <c:v>Семейная проблематика </c:v>
                </c:pt>
                <c:pt idx="3">
                  <c:v>Отношения со сверстниками </c:v>
                </c:pt>
                <c:pt idx="4">
                  <c:v>Проблемы здоровья </c:v>
                </c:pt>
                <c:pt idx="5">
                  <c:v>Проблемы взаимоотношения полов </c:v>
                </c:pt>
                <c:pt idx="6">
                  <c:v>Проблемы сексуальной сферы, вопросы беременности </c:v>
                </c:pt>
                <c:pt idx="7">
                  <c:v>Учебные проблемы </c:v>
                </c:pt>
                <c:pt idx="8">
                  <c:v>Проблемы социальной адаптации </c:v>
                </c:pt>
                <c:pt idx="9">
                  <c:v>Проблемы принятия себя </c:v>
                </c:pt>
                <c:pt idx="10">
                  <c:v>Аддиктивное поведение </c:v>
                </c:pt>
              </c:strCache>
            </c:strRef>
          </c:cat>
          <c:val>
            <c:numRef>
              <c:f>Лист2!$C$2:$C$12</c:f>
              <c:numCache>
                <c:formatCode>0%</c:formatCode>
                <c:ptCount val="11"/>
                <c:pt idx="0">
                  <c:v>3.7947821745100488E-2</c:v>
                </c:pt>
                <c:pt idx="1">
                  <c:v>8.3385345150418178E-2</c:v>
                </c:pt>
                <c:pt idx="2">
                  <c:v>0.47896642117089</c:v>
                </c:pt>
                <c:pt idx="3">
                  <c:v>2.3342903507676944E-2</c:v>
                </c:pt>
                <c:pt idx="4">
                  <c:v>0.11109724129322182</c:v>
                </c:pt>
                <c:pt idx="5">
                  <c:v>7.8641867432280611E-3</c:v>
                </c:pt>
                <c:pt idx="6">
                  <c:v>1.6976657096492324E-2</c:v>
                </c:pt>
                <c:pt idx="7">
                  <c:v>0.16452377980277119</c:v>
                </c:pt>
                <c:pt idx="8">
                  <c:v>3.2829858943952066E-2</c:v>
                </c:pt>
                <c:pt idx="9">
                  <c:v>1.1109724129322183E-2</c:v>
                </c:pt>
                <c:pt idx="10">
                  <c:v>3.1956060416926724E-2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0A-4568-8FC0-15B26C99F270}"/>
            </c:ext>
          </c:extLst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Иные взрослые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Лист2!$A$2:$A$12</c:f>
              <c:strCache>
                <c:ptCount val="11"/>
                <c:pt idx="0">
                  <c:v>Проблемы витальности </c:v>
                </c:pt>
                <c:pt idx="1">
                  <c:v>Травматические ситуации </c:v>
                </c:pt>
                <c:pt idx="2">
                  <c:v>Семейная проблематика </c:v>
                </c:pt>
                <c:pt idx="3">
                  <c:v>Отношения со сверстниками </c:v>
                </c:pt>
                <c:pt idx="4">
                  <c:v>Проблемы здоровья </c:v>
                </c:pt>
                <c:pt idx="5">
                  <c:v>Проблемы взаимоотношения полов </c:v>
                </c:pt>
                <c:pt idx="6">
                  <c:v>Проблемы сексуальной сферы, вопросы беременности </c:v>
                </c:pt>
                <c:pt idx="7">
                  <c:v>Учебные проблемы </c:v>
                </c:pt>
                <c:pt idx="8">
                  <c:v>Проблемы социальной адаптации </c:v>
                </c:pt>
                <c:pt idx="9">
                  <c:v>Проблемы принятия себя </c:v>
                </c:pt>
                <c:pt idx="10">
                  <c:v>Аддиктивное поведение </c:v>
                </c:pt>
              </c:strCache>
            </c:strRef>
          </c:cat>
          <c:val>
            <c:numRef>
              <c:f>Лист2!$D$2:$D$12</c:f>
              <c:numCache>
                <c:formatCode>0%</c:formatCode>
                <c:ptCount val="11"/>
                <c:pt idx="0">
                  <c:v>8.3782166367444649E-2</c:v>
                </c:pt>
                <c:pt idx="1">
                  <c:v>9.2758827049670853E-2</c:v>
                </c:pt>
                <c:pt idx="2">
                  <c:v>8.6654697785757032E-2</c:v>
                </c:pt>
                <c:pt idx="3">
                  <c:v>7.4207061639736688E-3</c:v>
                </c:pt>
                <c:pt idx="4">
                  <c:v>0.32531418312387794</c:v>
                </c:pt>
                <c:pt idx="5">
                  <c:v>3.5427887492519447E-2</c:v>
                </c:pt>
                <c:pt idx="6">
                  <c:v>7.7797725912627166E-3</c:v>
                </c:pt>
                <c:pt idx="7">
                  <c:v>2.2262118491921005E-2</c:v>
                </c:pt>
                <c:pt idx="8">
                  <c:v>0.28330341113105922</c:v>
                </c:pt>
                <c:pt idx="9">
                  <c:v>1.8073010173548773E-2</c:v>
                </c:pt>
                <c:pt idx="10">
                  <c:v>3.7223219628964695E-2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0A-4568-8FC0-15B26C99F2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76525615"/>
        <c:axId val="1577116383"/>
      </c:barChart>
      <c:catAx>
        <c:axId val="1776525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1577116383"/>
        <c:crosses val="autoZero"/>
        <c:auto val="1"/>
        <c:lblAlgn val="ctr"/>
        <c:lblOffset val="100"/>
        <c:noMultiLvlLbl val="0"/>
      </c:catAx>
      <c:valAx>
        <c:axId val="1577116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17765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egoe UI Light" panose="020B0502040204020203" pitchFamily="34" charset="0"/>
          <a:cs typeface="Segoe UI Light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6E-40B1-A69E-1961B3D35BD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6E-40B1-A69E-1961B3D35B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Лист3!$K$2:$K$3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Лист3!$L$2:$L$3</c:f>
              <c:numCache>
                <c:formatCode>0%</c:formatCode>
                <c:ptCount val="2"/>
                <c:pt idx="0">
                  <c:v>0.22010514046480648</c:v>
                </c:pt>
                <c:pt idx="1">
                  <c:v>0.77989485953519355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6E-40B1-A69E-1961B3D35B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 Light" panose="020B0502040204020203" pitchFamily="34" charset="0"/>
          <a:cs typeface="Segoe UI Light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Мужчины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Лист3!$A$2:$A$12</c:f>
              <c:strCache>
                <c:ptCount val="11"/>
                <c:pt idx="0">
                  <c:v>Проблемы витальности </c:v>
                </c:pt>
                <c:pt idx="1">
                  <c:v>Травматические ситуации </c:v>
                </c:pt>
                <c:pt idx="2">
                  <c:v>Семейная проблематика </c:v>
                </c:pt>
                <c:pt idx="3">
                  <c:v>Отношения со сверстниками </c:v>
                </c:pt>
                <c:pt idx="4">
                  <c:v>Проблемы здоровья </c:v>
                </c:pt>
                <c:pt idx="5">
                  <c:v>Проблемы взаимоотношения полов </c:v>
                </c:pt>
                <c:pt idx="6">
                  <c:v>Проблемы сексуальной сферы, вопросы беременности </c:v>
                </c:pt>
                <c:pt idx="7">
                  <c:v>Учебные проблемы </c:v>
                </c:pt>
                <c:pt idx="8">
                  <c:v>Проблемы социальной адаптации </c:v>
                </c:pt>
                <c:pt idx="9">
                  <c:v>Проблемы принятия себя </c:v>
                </c:pt>
                <c:pt idx="10">
                  <c:v>Аддиктивное поведение </c:v>
                </c:pt>
              </c:strCache>
            </c:strRef>
          </c:cat>
          <c:val>
            <c:numRef>
              <c:f>Лист3!$B$2:$B$12</c:f>
              <c:numCache>
                <c:formatCode>0%</c:formatCode>
                <c:ptCount val="11"/>
                <c:pt idx="0">
                  <c:v>7.7920674375878088E-2</c:v>
                </c:pt>
                <c:pt idx="1">
                  <c:v>7.208472927699125E-2</c:v>
                </c:pt>
                <c:pt idx="2">
                  <c:v>0.18253539392629417</c:v>
                </c:pt>
                <c:pt idx="3">
                  <c:v>0.10547930400951043</c:v>
                </c:pt>
                <c:pt idx="4">
                  <c:v>0.23754458013617205</c:v>
                </c:pt>
                <c:pt idx="5">
                  <c:v>9.0889441262293313E-2</c:v>
                </c:pt>
                <c:pt idx="6">
                  <c:v>2.4640657084188913E-2</c:v>
                </c:pt>
                <c:pt idx="7">
                  <c:v>8.2567815843510209E-2</c:v>
                </c:pt>
                <c:pt idx="8">
                  <c:v>2.7882848805792716E-2</c:v>
                </c:pt>
                <c:pt idx="9">
                  <c:v>5.9656327677509995E-2</c:v>
                </c:pt>
                <c:pt idx="10">
                  <c:v>3.8798227601858859E-2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C-4220-845A-D851A3371141}"/>
            </c:ext>
          </c:extLst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5BC-4220-845A-D851A3371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Лист3!$A$2:$A$12</c:f>
              <c:strCache>
                <c:ptCount val="11"/>
                <c:pt idx="0">
                  <c:v>Проблемы витальности </c:v>
                </c:pt>
                <c:pt idx="1">
                  <c:v>Травматические ситуации </c:v>
                </c:pt>
                <c:pt idx="2">
                  <c:v>Семейная проблематика </c:v>
                </c:pt>
                <c:pt idx="3">
                  <c:v>Отношения со сверстниками </c:v>
                </c:pt>
                <c:pt idx="4">
                  <c:v>Проблемы здоровья </c:v>
                </c:pt>
                <c:pt idx="5">
                  <c:v>Проблемы взаимоотношения полов </c:v>
                </c:pt>
                <c:pt idx="6">
                  <c:v>Проблемы сексуальной сферы, вопросы беременности </c:v>
                </c:pt>
                <c:pt idx="7">
                  <c:v>Учебные проблемы </c:v>
                </c:pt>
                <c:pt idx="8">
                  <c:v>Проблемы социальной адаптации </c:v>
                </c:pt>
                <c:pt idx="9">
                  <c:v>Проблемы принятия себя </c:v>
                </c:pt>
                <c:pt idx="10">
                  <c:v>Аддиктивное поведение </c:v>
                </c:pt>
              </c:strCache>
            </c:strRef>
          </c:cat>
          <c:val>
            <c:numRef>
              <c:f>Лист3!$C$2:$C$12</c:f>
              <c:numCache>
                <c:formatCode>0%</c:formatCode>
                <c:ptCount val="11"/>
                <c:pt idx="0">
                  <c:v>5.9598609162447386E-2</c:v>
                </c:pt>
                <c:pt idx="1">
                  <c:v>8.8147379979259435E-2</c:v>
                </c:pt>
                <c:pt idx="2">
                  <c:v>0.27112182028914783</c:v>
                </c:pt>
                <c:pt idx="3">
                  <c:v>0.11977673397181723</c:v>
                </c:pt>
                <c:pt idx="4">
                  <c:v>0.12136277679497347</c:v>
                </c:pt>
                <c:pt idx="5">
                  <c:v>0.11941072408955042</c:v>
                </c:pt>
                <c:pt idx="6">
                  <c:v>1.5219910937595315E-2</c:v>
                </c:pt>
                <c:pt idx="7">
                  <c:v>0.10074422009394253</c:v>
                </c:pt>
                <c:pt idx="8">
                  <c:v>2.5407185994021839E-2</c:v>
                </c:pt>
                <c:pt idx="9">
                  <c:v>6.0300128103458792E-2</c:v>
                </c:pt>
                <c:pt idx="10">
                  <c:v>1.8910510583785761E-2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BC-4220-845A-D851A33711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76523215"/>
        <c:axId val="1776524175"/>
      </c:barChart>
      <c:catAx>
        <c:axId val="1776523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1776524175"/>
        <c:crosses val="autoZero"/>
        <c:auto val="1"/>
        <c:lblAlgn val="ctr"/>
        <c:lblOffset val="100"/>
        <c:noMultiLvlLbl val="0"/>
      </c:catAx>
      <c:valAx>
        <c:axId val="1776524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1776523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 Light" panose="020B0502040204020203" pitchFamily="34" charset="0"/>
          <a:cs typeface="Segoe UI Light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B88BE-3C46-47A1-8FD0-033F98ECE69D}" type="doc">
      <dgm:prSet loTypeId="urn:microsoft.com/office/officeart/2005/8/layout/list1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ED7E025-541E-432E-946E-E7F4AB254060}">
      <dgm:prSet phldrT="[Текст]" custT="1"/>
      <dgm:spPr/>
      <dgm:t>
        <a:bodyPr/>
        <a:lstStyle/>
        <a:p>
          <a:r>
            <a:rPr lang="ru-RU" sz="1600" dirty="0">
              <a:latin typeface="Segoe UI Light" panose="020B0502040204020203" pitchFamily="34" charset="0"/>
              <a:cs typeface="Segoe UI Light" panose="020B0502040204020203" pitchFamily="34" charset="0"/>
            </a:rPr>
            <a:t>Чрезмерно быстрое определение проблемы, обсуждение ложной проблемы.</a:t>
          </a:r>
        </a:p>
        <a:p>
          <a:r>
            <a:rPr lang="ru-RU" sz="1600" i="1" dirty="0">
              <a:latin typeface="Segoe UI Light" panose="020B0502040204020203" pitchFamily="34" charset="0"/>
              <a:cs typeface="Segoe UI Light" panose="020B0502040204020203" pitchFamily="34" charset="0"/>
            </a:rPr>
            <a:t>(Приемы: регулярное резюмирование, проверка гипотез, уточняющие вопросы). </a:t>
          </a:r>
        </a:p>
      </dgm:t>
    </dgm:pt>
    <dgm:pt modelId="{BAD30B6E-A665-4B6D-BB00-F52E2636DAC1}" type="parTrans" cxnId="{B94028CB-404D-4B76-BF68-70A852B99206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C06647B-DA6F-438E-BD3E-220944438ABA}" type="sibTrans" cxnId="{B94028CB-404D-4B76-BF68-70A852B99206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1CF86A5-B1F7-487E-B9D0-BB2AB20D3F12}">
      <dgm:prSet phldrT="[Текст]" custT="1"/>
      <dgm:spPr/>
      <dgm:t>
        <a:bodyPr/>
        <a:lstStyle/>
        <a:p>
          <a:r>
            <a:rPr lang="ru-RU" sz="1600" dirty="0">
              <a:latin typeface="Segoe UI Light" panose="020B0502040204020203" pitchFamily="34" charset="0"/>
              <a:cs typeface="Segoe UI Light" panose="020B0502040204020203" pitchFamily="34" charset="0"/>
            </a:rPr>
            <a:t>Беседа о проблеме, а не с человеком</a:t>
          </a:r>
          <a:r>
            <a:rPr lang="ru-RU" sz="1200" dirty="0">
              <a:latin typeface="Segoe UI Light" panose="020B0502040204020203" pitchFamily="34" charset="0"/>
              <a:cs typeface="Segoe UI Light" panose="020B0502040204020203" pitchFamily="34" charset="0"/>
            </a:rPr>
            <a:t>.</a:t>
          </a:r>
        </a:p>
        <a:p>
          <a:r>
            <a:rPr lang="ru-RU" sz="1600" i="1" dirty="0">
              <a:latin typeface="Segoe UI Light" panose="020B0502040204020203" pitchFamily="34" charset="0"/>
              <a:cs typeface="Segoe UI Light" panose="020B0502040204020203" pitchFamily="34" charset="0"/>
            </a:rPr>
            <a:t>(Приемы: смещение фокуса с «Что?» на «Кто?» и «Как?»; вербализация процесса «здесь-и-сейчас»; перевод в «Я-высказывания»). </a:t>
          </a:r>
        </a:p>
      </dgm:t>
    </dgm:pt>
    <dgm:pt modelId="{B69BCB4B-C697-4641-92B2-ED1E9A0EFC48}" type="parTrans" cxnId="{D8B25E77-12DE-4F22-A54D-2CA44DFB7B1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2B6A5B3-F6A5-4655-BE84-F11F928D7C14}" type="sibTrans" cxnId="{D8B25E77-12DE-4F22-A54D-2CA44DFB7B1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2B2F2C7-3909-4244-BDD4-6980456CE426}">
      <dgm:prSet phldrT="[Текст]" custT="1"/>
      <dgm:spPr/>
      <dgm:t>
        <a:bodyPr/>
        <a:lstStyle/>
        <a:p>
          <a:r>
            <a:rPr lang="ru-RU" sz="1600" dirty="0">
              <a:latin typeface="Segoe UI Light" panose="020B0502040204020203" pitchFamily="34" charset="0"/>
              <a:cs typeface="Segoe UI Light" panose="020B0502040204020203" pitchFamily="34" charset="0"/>
            </a:rPr>
            <a:t>Неприятие ценностей консультируемого.</a:t>
          </a:r>
        </a:p>
        <a:p>
          <a:r>
            <a:rPr lang="ru-RU" sz="1600" i="1" dirty="0">
              <a:latin typeface="Segoe UI Light" panose="020B0502040204020203" pitchFamily="34" charset="0"/>
              <a:cs typeface="Segoe UI Light" panose="020B0502040204020203" pitchFamily="34" charset="0"/>
            </a:rPr>
            <a:t>(Приемы: фокус на запросе, а не на ценностях; осознание и отделение своих ценностей; принятие позиции исследователя; обращение за </a:t>
          </a:r>
          <a:r>
            <a:rPr lang="ru-RU" sz="1600" i="1" dirty="0" err="1">
              <a:latin typeface="Segoe UI Light" panose="020B0502040204020203" pitchFamily="34" charset="0"/>
              <a:cs typeface="Segoe UI Light" panose="020B0502040204020203" pitchFamily="34" charset="0"/>
            </a:rPr>
            <a:t>интервизией</a:t>
          </a:r>
          <a:r>
            <a:rPr lang="ru-RU" sz="1600" i="1" dirty="0">
              <a:latin typeface="Segoe UI Light" panose="020B0502040204020203" pitchFamily="34" charset="0"/>
              <a:cs typeface="Segoe UI Light" panose="020B0502040204020203" pitchFamily="34" charset="0"/>
            </a:rPr>
            <a:t> или </a:t>
          </a:r>
          <a:r>
            <a:rPr lang="ru-RU" sz="1600" i="1" dirty="0" err="1">
              <a:latin typeface="Segoe UI Light" panose="020B0502040204020203" pitchFamily="34" charset="0"/>
              <a:cs typeface="Segoe UI Light" panose="020B0502040204020203" pitchFamily="34" charset="0"/>
            </a:rPr>
            <a:t>супервизией</a:t>
          </a:r>
          <a:r>
            <a:rPr lang="ru-RU" sz="1600" i="1" dirty="0">
              <a:latin typeface="Segoe UI Light" panose="020B0502040204020203" pitchFamily="34" charset="0"/>
              <a:cs typeface="Segoe UI Light" panose="020B0502040204020203" pitchFamily="34" charset="0"/>
            </a:rPr>
            <a:t>).</a:t>
          </a:r>
        </a:p>
      </dgm:t>
    </dgm:pt>
    <dgm:pt modelId="{91FF2C6B-7BD3-4C36-9922-7DDF2442623E}" type="parTrans" cxnId="{F0815F23-B84F-43D3-A6B6-230D5B1DCDB6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D3DA5B3-174F-45B4-AF53-9FD7DC98350E}" type="sibTrans" cxnId="{F0815F23-B84F-43D3-A6B6-230D5B1DCDB6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E40DAE2-098F-4F06-9E7F-0A7C67D5920F}">
      <dgm:prSet custT="1"/>
      <dgm:spPr/>
      <dgm:t>
        <a:bodyPr/>
        <a:lstStyle/>
        <a:p>
          <a:r>
            <a:rPr lang="ru-RU" sz="1600" dirty="0">
              <a:latin typeface="Segoe UI Light" panose="020B0502040204020203" pitchFamily="34" charset="0"/>
              <a:cs typeface="Segoe UI Light" panose="020B0502040204020203" pitchFamily="34" charset="0"/>
            </a:rPr>
            <a:t>«Взгляд сверху».</a:t>
          </a:r>
        </a:p>
        <a:p>
          <a:r>
            <a:rPr lang="ru-RU" sz="1600" dirty="0">
              <a:latin typeface="Segoe UI Light" panose="020B0502040204020203" pitchFamily="34" charset="0"/>
              <a:cs typeface="Segoe UI Light" panose="020B0502040204020203" pitchFamily="34" charset="0"/>
            </a:rPr>
            <a:t>(Приемы: приоритет вопросов над ответами; акцент на сильных сторонах консультируемого; регулярная проверка гипотез; консультирование с позиции «рядом», «мы»).</a:t>
          </a:r>
        </a:p>
      </dgm:t>
    </dgm:pt>
    <dgm:pt modelId="{79010348-F392-4C72-8B1E-916C1055EBB9}" type="parTrans" cxnId="{4D8B98EF-F90D-49A1-9C62-79C1EE8F4963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3895DC2-7608-4CDD-9A72-2DA2D51B13B9}" type="sibTrans" cxnId="{4D8B98EF-F90D-49A1-9C62-79C1EE8F4963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1A26126-317B-4F8E-BD99-24C05E76FD53}">
      <dgm:prSet custT="1"/>
      <dgm:spPr/>
      <dgm:t>
        <a:bodyPr/>
        <a:lstStyle/>
        <a:p>
          <a:r>
            <a:rPr lang="ru-RU" sz="1600" dirty="0">
              <a:latin typeface="Segoe UI Light" panose="020B0502040204020203" pitchFamily="34" charset="0"/>
              <a:cs typeface="Segoe UI Light" panose="020B0502040204020203" pitchFamily="34" charset="0"/>
            </a:rPr>
            <a:t>Чрезмерное отождествление</a:t>
          </a:r>
          <a:r>
            <a:rPr lang="ru-RU" sz="1200" dirty="0">
              <a:latin typeface="Segoe UI Light" panose="020B0502040204020203" pitchFamily="34" charset="0"/>
              <a:cs typeface="Segoe UI Light" panose="020B0502040204020203" pitchFamily="34" charset="0"/>
            </a:rPr>
            <a:t>.</a:t>
          </a:r>
        </a:p>
        <a:p>
          <a:r>
            <a:rPr lang="ru-RU" sz="1600" dirty="0">
              <a:latin typeface="Segoe UI Light" panose="020B0502040204020203" pitchFamily="34" charset="0"/>
              <a:cs typeface="Segoe UI Light" panose="020B0502040204020203" pitchFamily="34" charset="0"/>
            </a:rPr>
            <a:t>(Приемы: мониторинг своего эмоционального состояния; сознательное дистанцирование; строгие временные рамки; смена фокуса внимания; профессиональная поддержка). </a:t>
          </a:r>
        </a:p>
      </dgm:t>
    </dgm:pt>
    <dgm:pt modelId="{3D810FD4-66D9-46D5-A0AE-5BF8B8682998}" type="parTrans" cxnId="{86F5473F-EDC9-4231-BC22-095CD3FAB0C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8DBC095-0E1A-4124-8DEB-249F3FB8C50D}" type="sibTrans" cxnId="{86F5473F-EDC9-4231-BC22-095CD3FAB0C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4163FA4-D491-44DA-89B1-76D75803BCD2}" type="pres">
      <dgm:prSet presAssocID="{E26B88BE-3C46-47A1-8FD0-033F98ECE69D}" presName="linear" presStyleCnt="0">
        <dgm:presLayoutVars>
          <dgm:dir/>
          <dgm:animLvl val="lvl"/>
          <dgm:resizeHandles val="exact"/>
        </dgm:presLayoutVars>
      </dgm:prSet>
      <dgm:spPr/>
    </dgm:pt>
    <dgm:pt modelId="{FBF06B31-EA1C-4B83-8296-AA9BBA9D4AC9}" type="pres">
      <dgm:prSet presAssocID="{5ED7E025-541E-432E-946E-E7F4AB254060}" presName="parentLin" presStyleCnt="0"/>
      <dgm:spPr/>
    </dgm:pt>
    <dgm:pt modelId="{D5D6B5DF-312F-44EB-9ACE-76F5E7D3FBAA}" type="pres">
      <dgm:prSet presAssocID="{5ED7E025-541E-432E-946E-E7F4AB254060}" presName="parentLeftMargin" presStyleLbl="node1" presStyleIdx="0" presStyleCnt="5"/>
      <dgm:spPr/>
    </dgm:pt>
    <dgm:pt modelId="{E7BC7AFE-53D7-415B-921A-58BC8D292393}" type="pres">
      <dgm:prSet presAssocID="{5ED7E025-541E-432E-946E-E7F4AB254060}" presName="parentText" presStyleLbl="node1" presStyleIdx="0" presStyleCnt="5" custScaleX="142857" custScaleY="136656">
        <dgm:presLayoutVars>
          <dgm:chMax val="0"/>
          <dgm:bulletEnabled val="1"/>
        </dgm:presLayoutVars>
      </dgm:prSet>
      <dgm:spPr/>
    </dgm:pt>
    <dgm:pt modelId="{7C5B27ED-084C-4E9D-AEDE-8B10C22E70A6}" type="pres">
      <dgm:prSet presAssocID="{5ED7E025-541E-432E-946E-E7F4AB254060}" presName="negativeSpace" presStyleCnt="0"/>
      <dgm:spPr/>
    </dgm:pt>
    <dgm:pt modelId="{7F9CDF1F-E425-46CF-BCA7-B6E2B2A55583}" type="pres">
      <dgm:prSet presAssocID="{5ED7E025-541E-432E-946E-E7F4AB254060}" presName="childText" presStyleLbl="conFgAcc1" presStyleIdx="0" presStyleCnt="5">
        <dgm:presLayoutVars>
          <dgm:bulletEnabled val="1"/>
        </dgm:presLayoutVars>
      </dgm:prSet>
      <dgm:spPr/>
    </dgm:pt>
    <dgm:pt modelId="{3180C9BB-AC8F-4850-9A9D-1A4D3FEAF960}" type="pres">
      <dgm:prSet presAssocID="{9C06647B-DA6F-438E-BD3E-220944438ABA}" presName="spaceBetweenRectangles" presStyleCnt="0"/>
      <dgm:spPr/>
    </dgm:pt>
    <dgm:pt modelId="{C9D54B5A-9379-4E85-94FC-751A9F08CBDA}" type="pres">
      <dgm:prSet presAssocID="{31CF86A5-B1F7-487E-B9D0-BB2AB20D3F12}" presName="parentLin" presStyleCnt="0"/>
      <dgm:spPr/>
    </dgm:pt>
    <dgm:pt modelId="{0767BC93-9FD2-4D6C-B711-DA1C5B44B6E7}" type="pres">
      <dgm:prSet presAssocID="{31CF86A5-B1F7-487E-B9D0-BB2AB20D3F12}" presName="parentLeftMargin" presStyleLbl="node1" presStyleIdx="0" presStyleCnt="5"/>
      <dgm:spPr/>
    </dgm:pt>
    <dgm:pt modelId="{2499B8D4-9B43-4C48-89BF-AD93F16E1DBB}" type="pres">
      <dgm:prSet presAssocID="{31CF86A5-B1F7-487E-B9D0-BB2AB20D3F12}" presName="parentText" presStyleLbl="node1" presStyleIdx="1" presStyleCnt="5" custScaleX="142857" custScaleY="188865" custLinFactNeighborX="-6660" custLinFactNeighborY="-15184">
        <dgm:presLayoutVars>
          <dgm:chMax val="0"/>
          <dgm:bulletEnabled val="1"/>
        </dgm:presLayoutVars>
      </dgm:prSet>
      <dgm:spPr/>
    </dgm:pt>
    <dgm:pt modelId="{DAADD40F-E293-4CC4-9221-ECE9438A366B}" type="pres">
      <dgm:prSet presAssocID="{31CF86A5-B1F7-487E-B9D0-BB2AB20D3F12}" presName="negativeSpace" presStyleCnt="0"/>
      <dgm:spPr/>
    </dgm:pt>
    <dgm:pt modelId="{217CE9FB-1664-469E-8B01-2658BEF437FD}" type="pres">
      <dgm:prSet presAssocID="{31CF86A5-B1F7-487E-B9D0-BB2AB20D3F12}" presName="childText" presStyleLbl="conFgAcc1" presStyleIdx="1" presStyleCnt="5">
        <dgm:presLayoutVars>
          <dgm:bulletEnabled val="1"/>
        </dgm:presLayoutVars>
      </dgm:prSet>
      <dgm:spPr/>
    </dgm:pt>
    <dgm:pt modelId="{807E755A-BB37-4E56-B58F-BE192691FA20}" type="pres">
      <dgm:prSet presAssocID="{92B6A5B3-F6A5-4655-BE84-F11F928D7C14}" presName="spaceBetweenRectangles" presStyleCnt="0"/>
      <dgm:spPr/>
    </dgm:pt>
    <dgm:pt modelId="{583A2B3F-0007-4808-95B0-78FF12E26FE2}" type="pres">
      <dgm:prSet presAssocID="{12B2F2C7-3909-4244-BDD4-6980456CE426}" presName="parentLin" presStyleCnt="0"/>
      <dgm:spPr/>
    </dgm:pt>
    <dgm:pt modelId="{A51CF19D-E7EA-4B21-AD35-8905AA960BC3}" type="pres">
      <dgm:prSet presAssocID="{12B2F2C7-3909-4244-BDD4-6980456CE426}" presName="parentLeftMargin" presStyleLbl="node1" presStyleIdx="1" presStyleCnt="5"/>
      <dgm:spPr/>
    </dgm:pt>
    <dgm:pt modelId="{32229C6F-3960-4283-A5D8-96D58BEC4AED}" type="pres">
      <dgm:prSet presAssocID="{12B2F2C7-3909-4244-BDD4-6980456CE426}" presName="parentText" presStyleLbl="node1" presStyleIdx="2" presStyleCnt="5" custScaleX="142857" custScaleY="217251" custLinFactNeighborX="-6660" custLinFactNeighborY="-14607">
        <dgm:presLayoutVars>
          <dgm:chMax val="0"/>
          <dgm:bulletEnabled val="1"/>
        </dgm:presLayoutVars>
      </dgm:prSet>
      <dgm:spPr/>
    </dgm:pt>
    <dgm:pt modelId="{9744F9A6-F802-4531-9E58-C7DDCD4BF1AE}" type="pres">
      <dgm:prSet presAssocID="{12B2F2C7-3909-4244-BDD4-6980456CE426}" presName="negativeSpace" presStyleCnt="0"/>
      <dgm:spPr/>
    </dgm:pt>
    <dgm:pt modelId="{5478531E-C5F3-4FA7-B23F-D887FA17F5B1}" type="pres">
      <dgm:prSet presAssocID="{12B2F2C7-3909-4244-BDD4-6980456CE426}" presName="childText" presStyleLbl="conFgAcc1" presStyleIdx="2" presStyleCnt="5">
        <dgm:presLayoutVars>
          <dgm:bulletEnabled val="1"/>
        </dgm:presLayoutVars>
      </dgm:prSet>
      <dgm:spPr/>
    </dgm:pt>
    <dgm:pt modelId="{32657046-673C-460F-8D1B-DE5423C4DB58}" type="pres">
      <dgm:prSet presAssocID="{9D3DA5B3-174F-45B4-AF53-9FD7DC98350E}" presName="spaceBetweenRectangles" presStyleCnt="0"/>
      <dgm:spPr/>
    </dgm:pt>
    <dgm:pt modelId="{89FB1815-397F-43A9-89D7-1ED45A6BA521}" type="pres">
      <dgm:prSet presAssocID="{31A26126-317B-4F8E-BD99-24C05E76FD53}" presName="parentLin" presStyleCnt="0"/>
      <dgm:spPr/>
    </dgm:pt>
    <dgm:pt modelId="{D774D6EB-3188-44F4-95D5-DD423EBE7E1A}" type="pres">
      <dgm:prSet presAssocID="{31A26126-317B-4F8E-BD99-24C05E76FD53}" presName="parentLeftMargin" presStyleLbl="node1" presStyleIdx="2" presStyleCnt="5"/>
      <dgm:spPr/>
    </dgm:pt>
    <dgm:pt modelId="{EFDBBDB7-5CE9-44D3-B244-7ED6C1F30F76}" type="pres">
      <dgm:prSet presAssocID="{31A26126-317B-4F8E-BD99-24C05E76FD53}" presName="parentText" presStyleLbl="node1" presStyleIdx="3" presStyleCnt="5" custScaleX="142857" custScaleY="188616">
        <dgm:presLayoutVars>
          <dgm:chMax val="0"/>
          <dgm:bulletEnabled val="1"/>
        </dgm:presLayoutVars>
      </dgm:prSet>
      <dgm:spPr/>
    </dgm:pt>
    <dgm:pt modelId="{B766673E-2A7B-4912-86AC-5426A8ADF102}" type="pres">
      <dgm:prSet presAssocID="{31A26126-317B-4F8E-BD99-24C05E76FD53}" presName="negativeSpace" presStyleCnt="0"/>
      <dgm:spPr/>
    </dgm:pt>
    <dgm:pt modelId="{04BA3A81-441F-495B-8277-DB450358D3E4}" type="pres">
      <dgm:prSet presAssocID="{31A26126-317B-4F8E-BD99-24C05E76FD53}" presName="childText" presStyleLbl="conFgAcc1" presStyleIdx="3" presStyleCnt="5">
        <dgm:presLayoutVars>
          <dgm:bulletEnabled val="1"/>
        </dgm:presLayoutVars>
      </dgm:prSet>
      <dgm:spPr/>
    </dgm:pt>
    <dgm:pt modelId="{B4AD3683-C433-489B-A40E-6111FBFE23AB}" type="pres">
      <dgm:prSet presAssocID="{48DBC095-0E1A-4124-8DEB-249F3FB8C50D}" presName="spaceBetweenRectangles" presStyleCnt="0"/>
      <dgm:spPr/>
    </dgm:pt>
    <dgm:pt modelId="{FA322EF1-708F-47D1-946A-DFD3682890D2}" type="pres">
      <dgm:prSet presAssocID="{2E40DAE2-098F-4F06-9E7F-0A7C67D5920F}" presName="parentLin" presStyleCnt="0"/>
      <dgm:spPr/>
    </dgm:pt>
    <dgm:pt modelId="{6404DAC9-FA2B-40FF-915F-3FF676D55FE0}" type="pres">
      <dgm:prSet presAssocID="{2E40DAE2-098F-4F06-9E7F-0A7C67D5920F}" presName="parentLeftMargin" presStyleLbl="node1" presStyleIdx="3" presStyleCnt="5"/>
      <dgm:spPr/>
    </dgm:pt>
    <dgm:pt modelId="{B484F55F-D4BD-4D57-881E-228CE4B4B440}" type="pres">
      <dgm:prSet presAssocID="{2E40DAE2-098F-4F06-9E7F-0A7C67D5920F}" presName="parentText" presStyleLbl="node1" presStyleIdx="4" presStyleCnt="5" custScaleX="142857" custScaleY="195129">
        <dgm:presLayoutVars>
          <dgm:chMax val="0"/>
          <dgm:bulletEnabled val="1"/>
        </dgm:presLayoutVars>
      </dgm:prSet>
      <dgm:spPr/>
    </dgm:pt>
    <dgm:pt modelId="{929CF12C-2CB8-4276-8563-DB80C65D203D}" type="pres">
      <dgm:prSet presAssocID="{2E40DAE2-098F-4F06-9E7F-0A7C67D5920F}" presName="negativeSpace" presStyleCnt="0"/>
      <dgm:spPr/>
    </dgm:pt>
    <dgm:pt modelId="{F5E0A393-0152-4D5F-9BC6-8B6D9361AD5B}" type="pres">
      <dgm:prSet presAssocID="{2E40DAE2-098F-4F06-9E7F-0A7C67D5920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71F2916-50FA-48DE-83C1-A3D4C1995FD3}" type="presOf" srcId="{5ED7E025-541E-432E-946E-E7F4AB254060}" destId="{D5D6B5DF-312F-44EB-9ACE-76F5E7D3FBAA}" srcOrd="0" destOrd="0" presId="urn:microsoft.com/office/officeart/2005/8/layout/list1"/>
    <dgm:cxn modelId="{F0815F23-B84F-43D3-A6B6-230D5B1DCDB6}" srcId="{E26B88BE-3C46-47A1-8FD0-033F98ECE69D}" destId="{12B2F2C7-3909-4244-BDD4-6980456CE426}" srcOrd="2" destOrd="0" parTransId="{91FF2C6B-7BD3-4C36-9922-7DDF2442623E}" sibTransId="{9D3DA5B3-174F-45B4-AF53-9FD7DC98350E}"/>
    <dgm:cxn modelId="{307B4234-89EE-410A-8FA0-A31CCA406C8B}" type="presOf" srcId="{2E40DAE2-098F-4F06-9E7F-0A7C67D5920F}" destId="{6404DAC9-FA2B-40FF-915F-3FF676D55FE0}" srcOrd="0" destOrd="0" presId="urn:microsoft.com/office/officeart/2005/8/layout/list1"/>
    <dgm:cxn modelId="{A174EE37-4456-4910-9605-0D4F0B57B13D}" type="presOf" srcId="{31A26126-317B-4F8E-BD99-24C05E76FD53}" destId="{EFDBBDB7-5CE9-44D3-B244-7ED6C1F30F76}" srcOrd="1" destOrd="0" presId="urn:microsoft.com/office/officeart/2005/8/layout/list1"/>
    <dgm:cxn modelId="{74DB4F38-2EDC-4769-A9F8-8B4BD34200F3}" type="presOf" srcId="{31A26126-317B-4F8E-BD99-24C05E76FD53}" destId="{D774D6EB-3188-44F4-95D5-DD423EBE7E1A}" srcOrd="0" destOrd="0" presId="urn:microsoft.com/office/officeart/2005/8/layout/list1"/>
    <dgm:cxn modelId="{86F5473F-EDC9-4231-BC22-095CD3FAB0C8}" srcId="{E26B88BE-3C46-47A1-8FD0-033F98ECE69D}" destId="{31A26126-317B-4F8E-BD99-24C05E76FD53}" srcOrd="3" destOrd="0" parTransId="{3D810FD4-66D9-46D5-A0AE-5BF8B8682998}" sibTransId="{48DBC095-0E1A-4124-8DEB-249F3FB8C50D}"/>
    <dgm:cxn modelId="{0FA6A046-9E7A-4D04-BBA7-85801993BF9D}" type="presOf" srcId="{5ED7E025-541E-432E-946E-E7F4AB254060}" destId="{E7BC7AFE-53D7-415B-921A-58BC8D292393}" srcOrd="1" destOrd="0" presId="urn:microsoft.com/office/officeart/2005/8/layout/list1"/>
    <dgm:cxn modelId="{D8B25E77-12DE-4F22-A54D-2CA44DFB7B17}" srcId="{E26B88BE-3C46-47A1-8FD0-033F98ECE69D}" destId="{31CF86A5-B1F7-487E-B9D0-BB2AB20D3F12}" srcOrd="1" destOrd="0" parTransId="{B69BCB4B-C697-4641-92B2-ED1E9A0EFC48}" sibTransId="{92B6A5B3-F6A5-4655-BE84-F11F928D7C14}"/>
    <dgm:cxn modelId="{C31F427C-0CAF-4A8B-91AF-46D02AEB7FEA}" type="presOf" srcId="{2E40DAE2-098F-4F06-9E7F-0A7C67D5920F}" destId="{B484F55F-D4BD-4D57-881E-228CE4B4B440}" srcOrd="1" destOrd="0" presId="urn:microsoft.com/office/officeart/2005/8/layout/list1"/>
    <dgm:cxn modelId="{1975727D-6178-45B8-B988-C7E41B3A9FFA}" type="presOf" srcId="{12B2F2C7-3909-4244-BDD4-6980456CE426}" destId="{A51CF19D-E7EA-4B21-AD35-8905AA960BC3}" srcOrd="0" destOrd="0" presId="urn:microsoft.com/office/officeart/2005/8/layout/list1"/>
    <dgm:cxn modelId="{B79E5E93-CB5F-41A6-B666-3E8D7A5FB468}" type="presOf" srcId="{31CF86A5-B1F7-487E-B9D0-BB2AB20D3F12}" destId="{2499B8D4-9B43-4C48-89BF-AD93F16E1DBB}" srcOrd="1" destOrd="0" presId="urn:microsoft.com/office/officeart/2005/8/layout/list1"/>
    <dgm:cxn modelId="{81F0E9BC-9E40-4A2A-9330-4964301D7189}" type="presOf" srcId="{E26B88BE-3C46-47A1-8FD0-033F98ECE69D}" destId="{F4163FA4-D491-44DA-89B1-76D75803BCD2}" srcOrd="0" destOrd="0" presId="urn:microsoft.com/office/officeart/2005/8/layout/list1"/>
    <dgm:cxn modelId="{436F1DC0-6B4D-4755-8C9C-A639B0704475}" type="presOf" srcId="{31CF86A5-B1F7-487E-B9D0-BB2AB20D3F12}" destId="{0767BC93-9FD2-4D6C-B711-DA1C5B44B6E7}" srcOrd="0" destOrd="0" presId="urn:microsoft.com/office/officeart/2005/8/layout/list1"/>
    <dgm:cxn modelId="{B94028CB-404D-4B76-BF68-70A852B99206}" srcId="{E26B88BE-3C46-47A1-8FD0-033F98ECE69D}" destId="{5ED7E025-541E-432E-946E-E7F4AB254060}" srcOrd="0" destOrd="0" parTransId="{BAD30B6E-A665-4B6D-BB00-F52E2636DAC1}" sibTransId="{9C06647B-DA6F-438E-BD3E-220944438ABA}"/>
    <dgm:cxn modelId="{4D8B98EF-F90D-49A1-9C62-79C1EE8F4963}" srcId="{E26B88BE-3C46-47A1-8FD0-033F98ECE69D}" destId="{2E40DAE2-098F-4F06-9E7F-0A7C67D5920F}" srcOrd="4" destOrd="0" parTransId="{79010348-F392-4C72-8B1E-916C1055EBB9}" sibTransId="{13895DC2-7608-4CDD-9A72-2DA2D51B13B9}"/>
    <dgm:cxn modelId="{AB1D79F0-19A5-49D9-9B0D-D7EEA320249D}" type="presOf" srcId="{12B2F2C7-3909-4244-BDD4-6980456CE426}" destId="{32229C6F-3960-4283-A5D8-96D58BEC4AED}" srcOrd="1" destOrd="0" presId="urn:microsoft.com/office/officeart/2005/8/layout/list1"/>
    <dgm:cxn modelId="{30AE0468-5F0E-407D-A6A2-549402316BAB}" type="presParOf" srcId="{F4163FA4-D491-44DA-89B1-76D75803BCD2}" destId="{FBF06B31-EA1C-4B83-8296-AA9BBA9D4AC9}" srcOrd="0" destOrd="0" presId="urn:microsoft.com/office/officeart/2005/8/layout/list1"/>
    <dgm:cxn modelId="{4A89CF89-ACE0-419F-9E41-3C9CD077B126}" type="presParOf" srcId="{FBF06B31-EA1C-4B83-8296-AA9BBA9D4AC9}" destId="{D5D6B5DF-312F-44EB-9ACE-76F5E7D3FBAA}" srcOrd="0" destOrd="0" presId="urn:microsoft.com/office/officeart/2005/8/layout/list1"/>
    <dgm:cxn modelId="{5DC2C237-89C5-488F-8981-098448117C84}" type="presParOf" srcId="{FBF06B31-EA1C-4B83-8296-AA9BBA9D4AC9}" destId="{E7BC7AFE-53D7-415B-921A-58BC8D292393}" srcOrd="1" destOrd="0" presId="urn:microsoft.com/office/officeart/2005/8/layout/list1"/>
    <dgm:cxn modelId="{CE9B7539-A4FA-4AE4-8E2F-4B570D635048}" type="presParOf" srcId="{F4163FA4-D491-44DA-89B1-76D75803BCD2}" destId="{7C5B27ED-084C-4E9D-AEDE-8B10C22E70A6}" srcOrd="1" destOrd="0" presId="urn:microsoft.com/office/officeart/2005/8/layout/list1"/>
    <dgm:cxn modelId="{E1646250-2A49-42E1-9F6C-DA042248B8D2}" type="presParOf" srcId="{F4163FA4-D491-44DA-89B1-76D75803BCD2}" destId="{7F9CDF1F-E425-46CF-BCA7-B6E2B2A55583}" srcOrd="2" destOrd="0" presId="urn:microsoft.com/office/officeart/2005/8/layout/list1"/>
    <dgm:cxn modelId="{D0161DB5-736F-4EF3-AE60-FC4020534CF7}" type="presParOf" srcId="{F4163FA4-D491-44DA-89B1-76D75803BCD2}" destId="{3180C9BB-AC8F-4850-9A9D-1A4D3FEAF960}" srcOrd="3" destOrd="0" presId="urn:microsoft.com/office/officeart/2005/8/layout/list1"/>
    <dgm:cxn modelId="{5A099C09-7D55-4BFB-A721-7240C16C2E2A}" type="presParOf" srcId="{F4163FA4-D491-44DA-89B1-76D75803BCD2}" destId="{C9D54B5A-9379-4E85-94FC-751A9F08CBDA}" srcOrd="4" destOrd="0" presId="urn:microsoft.com/office/officeart/2005/8/layout/list1"/>
    <dgm:cxn modelId="{50D1D9D6-FEA2-4704-A1A2-9195DF54A423}" type="presParOf" srcId="{C9D54B5A-9379-4E85-94FC-751A9F08CBDA}" destId="{0767BC93-9FD2-4D6C-B711-DA1C5B44B6E7}" srcOrd="0" destOrd="0" presId="urn:microsoft.com/office/officeart/2005/8/layout/list1"/>
    <dgm:cxn modelId="{80FF6326-91FE-4FF2-9A78-C0676C7DE596}" type="presParOf" srcId="{C9D54B5A-9379-4E85-94FC-751A9F08CBDA}" destId="{2499B8D4-9B43-4C48-89BF-AD93F16E1DBB}" srcOrd="1" destOrd="0" presId="urn:microsoft.com/office/officeart/2005/8/layout/list1"/>
    <dgm:cxn modelId="{357CAB0E-46FF-405C-BF56-EE785B5CE59B}" type="presParOf" srcId="{F4163FA4-D491-44DA-89B1-76D75803BCD2}" destId="{DAADD40F-E293-4CC4-9221-ECE9438A366B}" srcOrd="5" destOrd="0" presId="urn:microsoft.com/office/officeart/2005/8/layout/list1"/>
    <dgm:cxn modelId="{DC69617E-ACFD-49B8-B0CC-D6D3F4458721}" type="presParOf" srcId="{F4163FA4-D491-44DA-89B1-76D75803BCD2}" destId="{217CE9FB-1664-469E-8B01-2658BEF437FD}" srcOrd="6" destOrd="0" presId="urn:microsoft.com/office/officeart/2005/8/layout/list1"/>
    <dgm:cxn modelId="{60F2A834-C76D-4E22-BB23-91EED8FD87D3}" type="presParOf" srcId="{F4163FA4-D491-44DA-89B1-76D75803BCD2}" destId="{807E755A-BB37-4E56-B58F-BE192691FA20}" srcOrd="7" destOrd="0" presId="urn:microsoft.com/office/officeart/2005/8/layout/list1"/>
    <dgm:cxn modelId="{49018CFE-59FB-4500-9B98-299A295D537A}" type="presParOf" srcId="{F4163FA4-D491-44DA-89B1-76D75803BCD2}" destId="{583A2B3F-0007-4808-95B0-78FF12E26FE2}" srcOrd="8" destOrd="0" presId="urn:microsoft.com/office/officeart/2005/8/layout/list1"/>
    <dgm:cxn modelId="{62A040C8-E988-4B74-A277-14DEABBB4656}" type="presParOf" srcId="{583A2B3F-0007-4808-95B0-78FF12E26FE2}" destId="{A51CF19D-E7EA-4B21-AD35-8905AA960BC3}" srcOrd="0" destOrd="0" presId="urn:microsoft.com/office/officeart/2005/8/layout/list1"/>
    <dgm:cxn modelId="{ACA4508F-B776-4A11-A3FF-578AE36318C3}" type="presParOf" srcId="{583A2B3F-0007-4808-95B0-78FF12E26FE2}" destId="{32229C6F-3960-4283-A5D8-96D58BEC4AED}" srcOrd="1" destOrd="0" presId="urn:microsoft.com/office/officeart/2005/8/layout/list1"/>
    <dgm:cxn modelId="{58CFC5C7-E4AE-43FE-914C-180476767A3C}" type="presParOf" srcId="{F4163FA4-D491-44DA-89B1-76D75803BCD2}" destId="{9744F9A6-F802-4531-9E58-C7DDCD4BF1AE}" srcOrd="9" destOrd="0" presId="urn:microsoft.com/office/officeart/2005/8/layout/list1"/>
    <dgm:cxn modelId="{455F7964-8C69-4670-83E9-EB429F2334E2}" type="presParOf" srcId="{F4163FA4-D491-44DA-89B1-76D75803BCD2}" destId="{5478531E-C5F3-4FA7-B23F-D887FA17F5B1}" srcOrd="10" destOrd="0" presId="urn:microsoft.com/office/officeart/2005/8/layout/list1"/>
    <dgm:cxn modelId="{49C469CA-0B95-45CB-A267-42504325A4CD}" type="presParOf" srcId="{F4163FA4-D491-44DA-89B1-76D75803BCD2}" destId="{32657046-673C-460F-8D1B-DE5423C4DB58}" srcOrd="11" destOrd="0" presId="urn:microsoft.com/office/officeart/2005/8/layout/list1"/>
    <dgm:cxn modelId="{0764A67C-AEB8-40B4-ADA5-A8037090FC47}" type="presParOf" srcId="{F4163FA4-D491-44DA-89B1-76D75803BCD2}" destId="{89FB1815-397F-43A9-89D7-1ED45A6BA521}" srcOrd="12" destOrd="0" presId="urn:microsoft.com/office/officeart/2005/8/layout/list1"/>
    <dgm:cxn modelId="{7C7D1B8B-0F88-4721-B192-9C583FE51789}" type="presParOf" srcId="{89FB1815-397F-43A9-89D7-1ED45A6BA521}" destId="{D774D6EB-3188-44F4-95D5-DD423EBE7E1A}" srcOrd="0" destOrd="0" presId="urn:microsoft.com/office/officeart/2005/8/layout/list1"/>
    <dgm:cxn modelId="{DC359FAE-9CD5-45CB-B6D5-9E27CF099A59}" type="presParOf" srcId="{89FB1815-397F-43A9-89D7-1ED45A6BA521}" destId="{EFDBBDB7-5CE9-44D3-B244-7ED6C1F30F76}" srcOrd="1" destOrd="0" presId="urn:microsoft.com/office/officeart/2005/8/layout/list1"/>
    <dgm:cxn modelId="{FC4F5ED0-2204-417C-B616-3D138974411E}" type="presParOf" srcId="{F4163FA4-D491-44DA-89B1-76D75803BCD2}" destId="{B766673E-2A7B-4912-86AC-5426A8ADF102}" srcOrd="13" destOrd="0" presId="urn:microsoft.com/office/officeart/2005/8/layout/list1"/>
    <dgm:cxn modelId="{1A17F668-BAFB-4F32-9318-7F174A647B1B}" type="presParOf" srcId="{F4163FA4-D491-44DA-89B1-76D75803BCD2}" destId="{04BA3A81-441F-495B-8277-DB450358D3E4}" srcOrd="14" destOrd="0" presId="urn:microsoft.com/office/officeart/2005/8/layout/list1"/>
    <dgm:cxn modelId="{13209345-18DA-4569-A0B0-E5B4D15B6355}" type="presParOf" srcId="{F4163FA4-D491-44DA-89B1-76D75803BCD2}" destId="{B4AD3683-C433-489B-A40E-6111FBFE23AB}" srcOrd="15" destOrd="0" presId="urn:microsoft.com/office/officeart/2005/8/layout/list1"/>
    <dgm:cxn modelId="{FB947F54-AB73-4193-827E-F204074ACC80}" type="presParOf" srcId="{F4163FA4-D491-44DA-89B1-76D75803BCD2}" destId="{FA322EF1-708F-47D1-946A-DFD3682890D2}" srcOrd="16" destOrd="0" presId="urn:microsoft.com/office/officeart/2005/8/layout/list1"/>
    <dgm:cxn modelId="{84F9B0BF-4554-4585-9092-A430DC5F1F97}" type="presParOf" srcId="{FA322EF1-708F-47D1-946A-DFD3682890D2}" destId="{6404DAC9-FA2B-40FF-915F-3FF676D55FE0}" srcOrd="0" destOrd="0" presId="urn:microsoft.com/office/officeart/2005/8/layout/list1"/>
    <dgm:cxn modelId="{B25A79FD-4AB7-4522-AAB9-A53F6BAA6EAE}" type="presParOf" srcId="{FA322EF1-708F-47D1-946A-DFD3682890D2}" destId="{B484F55F-D4BD-4D57-881E-228CE4B4B440}" srcOrd="1" destOrd="0" presId="urn:microsoft.com/office/officeart/2005/8/layout/list1"/>
    <dgm:cxn modelId="{E0264EE5-FDE8-4C20-AF77-139ACADEA4C5}" type="presParOf" srcId="{F4163FA4-D491-44DA-89B1-76D75803BCD2}" destId="{929CF12C-2CB8-4276-8563-DB80C65D203D}" srcOrd="17" destOrd="0" presId="urn:microsoft.com/office/officeart/2005/8/layout/list1"/>
    <dgm:cxn modelId="{6435F420-38E1-4B62-A68A-410198380EC9}" type="presParOf" srcId="{F4163FA4-D491-44DA-89B1-76D75803BCD2}" destId="{F5E0A393-0152-4D5F-9BC6-8B6D9361AD5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27F348-7BA5-42D0-9D3F-C2815CDC0F55}" type="doc">
      <dgm:prSet loTypeId="urn:microsoft.com/office/officeart/2008/layout/CaptionedPictures" loCatId="pictur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2FCA4B-D8E5-4BB8-B9CE-F7CF327B8E5F}">
      <dgm:prSet phldrT="[Текст]"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Сайт для специалистов ВДТД</a:t>
          </a:r>
        </a:p>
      </dgm:t>
    </dgm:pt>
    <dgm:pt modelId="{D2077605-E913-4F8E-AD5F-A461E1680D48}" type="parTrans" cxnId="{6F871A5F-F7FC-4C8D-ADC8-C084A8C558E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88A999F-F167-44D2-BCB5-2FE6AF739926}" type="sibTrans" cxnId="{6F871A5F-F7FC-4C8D-ADC8-C084A8C558E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BC535D9-9711-4393-A3BF-F6593FAE8892}">
      <dgm:prSet phldrT="[Текст]"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Рабочие тетради консультанта телефона доверия</a:t>
          </a:r>
        </a:p>
      </dgm:t>
    </dgm:pt>
    <dgm:pt modelId="{CC5DF86C-F0A6-40F0-8FA0-8F80F083B72F}" type="parTrans" cxnId="{714B5FEA-16B5-463B-9F02-74B39E65D823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242ED41-6195-4AE1-9EE6-5872D990CFFA}" type="sibTrans" cxnId="{714B5FEA-16B5-463B-9F02-74B39E65D823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6AC0BAC-2D5D-4F04-85C5-A09E7D5E713F}">
      <dgm:prSet phldrT="[Текст]"/>
      <dgm:spPr/>
      <dgm:t>
        <a:bodyPr/>
        <a:lstStyle/>
        <a:p>
          <a:r>
            <a:rPr lang="ru-RU" dirty="0">
              <a:latin typeface="Segoe UI Light" panose="020B0502040204020203" pitchFamily="34" charset="0"/>
              <a:cs typeface="Segoe UI Light" panose="020B0502040204020203" pitchFamily="34" charset="0"/>
            </a:rPr>
            <a:t>Сайт Детского телефона доверия МГППУ</a:t>
          </a:r>
        </a:p>
      </dgm:t>
    </dgm:pt>
    <dgm:pt modelId="{B66935FB-5FC0-41EE-9E7B-EAEAB18473AC}" type="parTrans" cxnId="{DEE542F1-1AB1-403C-BF9E-E141BCE9C46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25F95ED-D3CC-4FAE-98C7-2D542A255143}" type="sibTrans" cxnId="{DEE542F1-1AB1-403C-BF9E-E141BCE9C46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B612D84-A4E9-41E2-B467-F4E6F74514CE}" type="pres">
      <dgm:prSet presAssocID="{5827F348-7BA5-42D0-9D3F-C2815CDC0F55}" presName="Name0" presStyleCnt="0">
        <dgm:presLayoutVars>
          <dgm:chMax/>
          <dgm:chPref/>
          <dgm:dir/>
        </dgm:presLayoutVars>
      </dgm:prSet>
      <dgm:spPr/>
    </dgm:pt>
    <dgm:pt modelId="{BC800AC1-A5EF-42D3-9575-307104725D24}" type="pres">
      <dgm:prSet presAssocID="{572FCA4B-D8E5-4BB8-B9CE-F7CF327B8E5F}" presName="composite" presStyleCnt="0">
        <dgm:presLayoutVars>
          <dgm:chMax val="1"/>
          <dgm:chPref val="1"/>
        </dgm:presLayoutVars>
      </dgm:prSet>
      <dgm:spPr/>
    </dgm:pt>
    <dgm:pt modelId="{92BAFFD1-A962-443C-B90E-0B0483BDA0BC}" type="pres">
      <dgm:prSet presAssocID="{572FCA4B-D8E5-4BB8-B9CE-F7CF327B8E5F}" presName="Accent" presStyleLbl="trAlignAcc1" presStyleIdx="0" presStyleCnt="3">
        <dgm:presLayoutVars>
          <dgm:chMax val="0"/>
          <dgm:chPref val="0"/>
        </dgm:presLayoutVars>
      </dgm:prSet>
      <dgm:spPr/>
    </dgm:pt>
    <dgm:pt modelId="{94CA8261-ED79-4C9D-82BD-1DA45150D049}" type="pres">
      <dgm:prSet presAssocID="{572FCA4B-D8E5-4BB8-B9CE-F7CF327B8E5F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8282DFCB-CB6D-4E6A-8816-6C4737E9A0AC}" type="pres">
      <dgm:prSet presAssocID="{572FCA4B-D8E5-4BB8-B9CE-F7CF327B8E5F}" presName="ChildComposite" presStyleCnt="0"/>
      <dgm:spPr/>
    </dgm:pt>
    <dgm:pt modelId="{1900FC09-8719-4448-B03D-8CD2D8E5FBA9}" type="pres">
      <dgm:prSet presAssocID="{572FCA4B-D8E5-4BB8-B9CE-F7CF327B8E5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AC04EC8-5CF4-4E09-88C4-1631D235D97D}" type="pres">
      <dgm:prSet presAssocID="{572FCA4B-D8E5-4BB8-B9CE-F7CF327B8E5F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54AB0401-EA7C-41B2-8E05-1CC62E1FD25C}" type="pres">
      <dgm:prSet presAssocID="{688A999F-F167-44D2-BCB5-2FE6AF739926}" presName="sibTrans" presStyleCnt="0"/>
      <dgm:spPr/>
    </dgm:pt>
    <dgm:pt modelId="{6328C942-A644-4C41-9BA1-511CEDDABDA6}" type="pres">
      <dgm:prSet presAssocID="{1BC535D9-9711-4393-A3BF-F6593FAE8892}" presName="composite" presStyleCnt="0">
        <dgm:presLayoutVars>
          <dgm:chMax val="1"/>
          <dgm:chPref val="1"/>
        </dgm:presLayoutVars>
      </dgm:prSet>
      <dgm:spPr/>
    </dgm:pt>
    <dgm:pt modelId="{795CCAEC-1971-4184-86C1-1B1006C8080E}" type="pres">
      <dgm:prSet presAssocID="{1BC535D9-9711-4393-A3BF-F6593FAE8892}" presName="Accent" presStyleLbl="trAlignAcc1" presStyleIdx="1" presStyleCnt="3">
        <dgm:presLayoutVars>
          <dgm:chMax val="0"/>
          <dgm:chPref val="0"/>
        </dgm:presLayoutVars>
      </dgm:prSet>
      <dgm:spPr/>
    </dgm:pt>
    <dgm:pt modelId="{58AF5FA4-D883-471A-907A-C79BA813DF9F}" type="pres">
      <dgm:prSet presAssocID="{1BC535D9-9711-4393-A3BF-F6593FAE8892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67E51134-9BD7-4485-B222-58008770BAA2}" type="pres">
      <dgm:prSet presAssocID="{1BC535D9-9711-4393-A3BF-F6593FAE8892}" presName="ChildComposite" presStyleCnt="0"/>
      <dgm:spPr/>
    </dgm:pt>
    <dgm:pt modelId="{0CF06C07-57DE-40D8-9C03-FD2A6978C231}" type="pres">
      <dgm:prSet presAssocID="{1BC535D9-9711-4393-A3BF-F6593FAE889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230718F-42D2-4D16-8C3A-9CE5D158EDC5}" type="pres">
      <dgm:prSet presAssocID="{1BC535D9-9711-4393-A3BF-F6593FAE8892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F4D159D6-823C-4E83-974E-97EEE9D7615B}" type="pres">
      <dgm:prSet presAssocID="{9242ED41-6195-4AE1-9EE6-5872D990CFFA}" presName="sibTrans" presStyleCnt="0"/>
      <dgm:spPr/>
    </dgm:pt>
    <dgm:pt modelId="{61663D4C-DC2C-4D26-89FB-4AF07229A522}" type="pres">
      <dgm:prSet presAssocID="{86AC0BAC-2D5D-4F04-85C5-A09E7D5E713F}" presName="composite" presStyleCnt="0">
        <dgm:presLayoutVars>
          <dgm:chMax val="1"/>
          <dgm:chPref val="1"/>
        </dgm:presLayoutVars>
      </dgm:prSet>
      <dgm:spPr/>
    </dgm:pt>
    <dgm:pt modelId="{04F5EA10-0816-4150-AEA4-36CDFE4A8EB0}" type="pres">
      <dgm:prSet presAssocID="{86AC0BAC-2D5D-4F04-85C5-A09E7D5E713F}" presName="Accent" presStyleLbl="trAlignAcc1" presStyleIdx="2" presStyleCnt="3">
        <dgm:presLayoutVars>
          <dgm:chMax val="0"/>
          <dgm:chPref val="0"/>
        </dgm:presLayoutVars>
      </dgm:prSet>
      <dgm:spPr/>
    </dgm:pt>
    <dgm:pt modelId="{A2B15E70-4E22-43A0-8C86-DF950A7AEECA}" type="pres">
      <dgm:prSet presAssocID="{86AC0BAC-2D5D-4F04-85C5-A09E7D5E713F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729039DA-C128-4FB3-91A2-E40D1029CF27}" type="pres">
      <dgm:prSet presAssocID="{86AC0BAC-2D5D-4F04-85C5-A09E7D5E713F}" presName="ChildComposite" presStyleCnt="0"/>
      <dgm:spPr/>
    </dgm:pt>
    <dgm:pt modelId="{915D4E1E-7CB0-46AA-8867-53B90AEBED7F}" type="pres">
      <dgm:prSet presAssocID="{86AC0BAC-2D5D-4F04-85C5-A09E7D5E713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DDEC00F-5848-42AB-9DBE-3844361ADDB9}" type="pres">
      <dgm:prSet presAssocID="{86AC0BAC-2D5D-4F04-85C5-A09E7D5E713F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F3599D37-F2A2-4914-867B-2DFAEB8385A3}" type="presOf" srcId="{572FCA4B-D8E5-4BB8-B9CE-F7CF327B8E5F}" destId="{CAC04EC8-5CF4-4E09-88C4-1631D235D97D}" srcOrd="0" destOrd="0" presId="urn:microsoft.com/office/officeart/2008/layout/CaptionedPictures"/>
    <dgm:cxn modelId="{6F871A5F-F7FC-4C8D-ADC8-C084A8C558E8}" srcId="{5827F348-7BA5-42D0-9D3F-C2815CDC0F55}" destId="{572FCA4B-D8E5-4BB8-B9CE-F7CF327B8E5F}" srcOrd="0" destOrd="0" parTransId="{D2077605-E913-4F8E-AD5F-A461E1680D48}" sibTransId="{688A999F-F167-44D2-BCB5-2FE6AF739926}"/>
    <dgm:cxn modelId="{83811475-1272-4062-A09C-4420C121D8FF}" type="presOf" srcId="{5827F348-7BA5-42D0-9D3F-C2815CDC0F55}" destId="{1B612D84-A4E9-41E2-B467-F4E6F74514CE}" srcOrd="0" destOrd="0" presId="urn:microsoft.com/office/officeart/2008/layout/CaptionedPictures"/>
    <dgm:cxn modelId="{B2A89E91-3F53-4A40-9435-5BFAA0C8F541}" type="presOf" srcId="{86AC0BAC-2D5D-4F04-85C5-A09E7D5E713F}" destId="{4DDEC00F-5848-42AB-9DBE-3844361ADDB9}" srcOrd="0" destOrd="0" presId="urn:microsoft.com/office/officeart/2008/layout/CaptionedPictures"/>
    <dgm:cxn modelId="{809716E1-0CA2-4A75-BB42-8050ACB9A3C0}" type="presOf" srcId="{1BC535D9-9711-4393-A3BF-F6593FAE8892}" destId="{F230718F-42D2-4D16-8C3A-9CE5D158EDC5}" srcOrd="0" destOrd="0" presId="urn:microsoft.com/office/officeart/2008/layout/CaptionedPictures"/>
    <dgm:cxn modelId="{714B5FEA-16B5-463B-9F02-74B39E65D823}" srcId="{5827F348-7BA5-42D0-9D3F-C2815CDC0F55}" destId="{1BC535D9-9711-4393-A3BF-F6593FAE8892}" srcOrd="1" destOrd="0" parTransId="{CC5DF86C-F0A6-40F0-8FA0-8F80F083B72F}" sibTransId="{9242ED41-6195-4AE1-9EE6-5872D990CFFA}"/>
    <dgm:cxn modelId="{DEE542F1-1AB1-403C-BF9E-E141BCE9C467}" srcId="{5827F348-7BA5-42D0-9D3F-C2815CDC0F55}" destId="{86AC0BAC-2D5D-4F04-85C5-A09E7D5E713F}" srcOrd="2" destOrd="0" parTransId="{B66935FB-5FC0-41EE-9E7B-EAEAB18473AC}" sibTransId="{625F95ED-D3CC-4FAE-98C7-2D542A255143}"/>
    <dgm:cxn modelId="{9774E6EA-983E-469C-AB33-2257C87E8B08}" type="presParOf" srcId="{1B612D84-A4E9-41E2-B467-F4E6F74514CE}" destId="{BC800AC1-A5EF-42D3-9575-307104725D24}" srcOrd="0" destOrd="0" presId="urn:microsoft.com/office/officeart/2008/layout/CaptionedPictures"/>
    <dgm:cxn modelId="{B5332764-FA06-4238-A71A-361D55E893A1}" type="presParOf" srcId="{BC800AC1-A5EF-42D3-9575-307104725D24}" destId="{92BAFFD1-A962-443C-B90E-0B0483BDA0BC}" srcOrd="0" destOrd="0" presId="urn:microsoft.com/office/officeart/2008/layout/CaptionedPictures"/>
    <dgm:cxn modelId="{BAB0036E-1194-4A0D-B7B0-1476F6EE259B}" type="presParOf" srcId="{BC800AC1-A5EF-42D3-9575-307104725D24}" destId="{94CA8261-ED79-4C9D-82BD-1DA45150D049}" srcOrd="1" destOrd="0" presId="urn:microsoft.com/office/officeart/2008/layout/CaptionedPictures"/>
    <dgm:cxn modelId="{04185DF4-3036-4400-85B1-14607FC691CE}" type="presParOf" srcId="{BC800AC1-A5EF-42D3-9575-307104725D24}" destId="{8282DFCB-CB6D-4E6A-8816-6C4737E9A0AC}" srcOrd="2" destOrd="0" presId="urn:microsoft.com/office/officeart/2008/layout/CaptionedPictures"/>
    <dgm:cxn modelId="{FF35C9C7-2D4A-4776-B401-4C23F9563685}" type="presParOf" srcId="{8282DFCB-CB6D-4E6A-8816-6C4737E9A0AC}" destId="{1900FC09-8719-4448-B03D-8CD2D8E5FBA9}" srcOrd="0" destOrd="0" presId="urn:microsoft.com/office/officeart/2008/layout/CaptionedPictures"/>
    <dgm:cxn modelId="{0B061308-6C80-40EF-8D75-AE439D981B23}" type="presParOf" srcId="{8282DFCB-CB6D-4E6A-8816-6C4737E9A0AC}" destId="{CAC04EC8-5CF4-4E09-88C4-1631D235D97D}" srcOrd="1" destOrd="0" presId="urn:microsoft.com/office/officeart/2008/layout/CaptionedPictures"/>
    <dgm:cxn modelId="{71DF81E5-66EC-4A40-BDD9-02F53B37223B}" type="presParOf" srcId="{1B612D84-A4E9-41E2-B467-F4E6F74514CE}" destId="{54AB0401-EA7C-41B2-8E05-1CC62E1FD25C}" srcOrd="1" destOrd="0" presId="urn:microsoft.com/office/officeart/2008/layout/CaptionedPictures"/>
    <dgm:cxn modelId="{10703429-367E-4913-8099-2628B597AA06}" type="presParOf" srcId="{1B612D84-A4E9-41E2-B467-F4E6F74514CE}" destId="{6328C942-A644-4C41-9BA1-511CEDDABDA6}" srcOrd="2" destOrd="0" presId="urn:microsoft.com/office/officeart/2008/layout/CaptionedPictures"/>
    <dgm:cxn modelId="{402F9DAA-A5BE-4BCD-BF8D-A30D34540C18}" type="presParOf" srcId="{6328C942-A644-4C41-9BA1-511CEDDABDA6}" destId="{795CCAEC-1971-4184-86C1-1B1006C8080E}" srcOrd="0" destOrd="0" presId="urn:microsoft.com/office/officeart/2008/layout/CaptionedPictures"/>
    <dgm:cxn modelId="{D0C045BA-8497-4D6A-B7DF-0FB6E8D6E8AB}" type="presParOf" srcId="{6328C942-A644-4C41-9BA1-511CEDDABDA6}" destId="{58AF5FA4-D883-471A-907A-C79BA813DF9F}" srcOrd="1" destOrd="0" presId="urn:microsoft.com/office/officeart/2008/layout/CaptionedPictures"/>
    <dgm:cxn modelId="{D0B7538F-776F-48F0-94B7-6389ED2E59F5}" type="presParOf" srcId="{6328C942-A644-4C41-9BA1-511CEDDABDA6}" destId="{67E51134-9BD7-4485-B222-58008770BAA2}" srcOrd="2" destOrd="0" presId="urn:microsoft.com/office/officeart/2008/layout/CaptionedPictures"/>
    <dgm:cxn modelId="{B47BA155-0A48-441E-873C-8D6284347ABF}" type="presParOf" srcId="{67E51134-9BD7-4485-B222-58008770BAA2}" destId="{0CF06C07-57DE-40D8-9C03-FD2A6978C231}" srcOrd="0" destOrd="0" presId="urn:microsoft.com/office/officeart/2008/layout/CaptionedPictures"/>
    <dgm:cxn modelId="{3391C3DF-F613-430B-9576-63D64A699749}" type="presParOf" srcId="{67E51134-9BD7-4485-B222-58008770BAA2}" destId="{F230718F-42D2-4D16-8C3A-9CE5D158EDC5}" srcOrd="1" destOrd="0" presId="urn:microsoft.com/office/officeart/2008/layout/CaptionedPictures"/>
    <dgm:cxn modelId="{EF1D3A7C-3335-4CB8-AF41-70D3769C32A2}" type="presParOf" srcId="{1B612D84-A4E9-41E2-B467-F4E6F74514CE}" destId="{F4D159D6-823C-4E83-974E-97EEE9D7615B}" srcOrd="3" destOrd="0" presId="urn:microsoft.com/office/officeart/2008/layout/CaptionedPictures"/>
    <dgm:cxn modelId="{66BB1BD4-9CEF-488D-AB3B-B174D3B283D1}" type="presParOf" srcId="{1B612D84-A4E9-41E2-B467-F4E6F74514CE}" destId="{61663D4C-DC2C-4D26-89FB-4AF07229A522}" srcOrd="4" destOrd="0" presId="urn:microsoft.com/office/officeart/2008/layout/CaptionedPictures"/>
    <dgm:cxn modelId="{3452B632-FFA0-4BE5-A97A-339513CC2D02}" type="presParOf" srcId="{61663D4C-DC2C-4D26-89FB-4AF07229A522}" destId="{04F5EA10-0816-4150-AEA4-36CDFE4A8EB0}" srcOrd="0" destOrd="0" presId="urn:microsoft.com/office/officeart/2008/layout/CaptionedPictures"/>
    <dgm:cxn modelId="{BFE1C403-5391-4F4D-88A5-1A969084F1CA}" type="presParOf" srcId="{61663D4C-DC2C-4D26-89FB-4AF07229A522}" destId="{A2B15E70-4E22-43A0-8C86-DF950A7AEECA}" srcOrd="1" destOrd="0" presId="urn:microsoft.com/office/officeart/2008/layout/CaptionedPictures"/>
    <dgm:cxn modelId="{B38BFD32-4704-4A99-A4F5-91E30E5A0682}" type="presParOf" srcId="{61663D4C-DC2C-4D26-89FB-4AF07229A522}" destId="{729039DA-C128-4FB3-91A2-E40D1029CF27}" srcOrd="2" destOrd="0" presId="urn:microsoft.com/office/officeart/2008/layout/CaptionedPictures"/>
    <dgm:cxn modelId="{F338225D-DFE6-4623-ADA8-09370987B2B3}" type="presParOf" srcId="{729039DA-C128-4FB3-91A2-E40D1029CF27}" destId="{915D4E1E-7CB0-46AA-8867-53B90AEBED7F}" srcOrd="0" destOrd="0" presId="urn:microsoft.com/office/officeart/2008/layout/CaptionedPictures"/>
    <dgm:cxn modelId="{201DE823-8E3A-40CB-92FB-F1000EF076DC}" type="presParOf" srcId="{729039DA-C128-4FB3-91A2-E40D1029CF27}" destId="{4DDEC00F-5848-42AB-9DBE-3844361ADDB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CDF1F-E425-46CF-BCA7-B6E2B2A55583}">
      <dsp:nvSpPr>
        <dsp:cNvPr id="0" name=""/>
        <dsp:cNvSpPr/>
      </dsp:nvSpPr>
      <dsp:spPr>
        <a:xfrm>
          <a:off x="0" y="461071"/>
          <a:ext cx="11570762" cy="35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C7AFE-53D7-415B-921A-58BC8D292393}">
      <dsp:nvSpPr>
        <dsp:cNvPr id="0" name=""/>
        <dsp:cNvSpPr/>
      </dsp:nvSpPr>
      <dsp:spPr>
        <a:xfrm>
          <a:off x="550854" y="102939"/>
          <a:ext cx="11017071" cy="5647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143" tIns="0" rIns="30614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Чрезмерно быстрое определение проблемы, обсуждение ложной проблемы.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(Приемы: регулярное резюмирование, проверка гипотез, уточняющие вопросы). </a:t>
          </a:r>
        </a:p>
      </dsp:txBody>
      <dsp:txXfrm>
        <a:off x="578424" y="130509"/>
        <a:ext cx="10961931" cy="509631"/>
      </dsp:txXfrm>
    </dsp:sp>
    <dsp:sp modelId="{217CE9FB-1664-469E-8B01-2658BEF437FD}">
      <dsp:nvSpPr>
        <dsp:cNvPr id="0" name=""/>
        <dsp:cNvSpPr/>
      </dsp:nvSpPr>
      <dsp:spPr>
        <a:xfrm>
          <a:off x="0" y="1463372"/>
          <a:ext cx="11570762" cy="35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9B8D4-9B43-4C48-89BF-AD93F16E1DBB}">
      <dsp:nvSpPr>
        <dsp:cNvPr id="0" name=""/>
        <dsp:cNvSpPr/>
      </dsp:nvSpPr>
      <dsp:spPr>
        <a:xfrm>
          <a:off x="514167" y="826718"/>
          <a:ext cx="11017071" cy="7805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143" tIns="0" rIns="30614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Беседа о проблеме, а не с человеком</a:t>
          </a:r>
          <a:r>
            <a:rPr lang="ru-RU" sz="12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(Приемы: смещение фокуса с «Что?» на «Кто?» и «Как?»; вербализация процесса «здесь-и-сейчас»; перевод в «Я-высказывания»). </a:t>
          </a:r>
        </a:p>
      </dsp:txBody>
      <dsp:txXfrm>
        <a:off x="552270" y="864821"/>
        <a:ext cx="10940865" cy="704335"/>
      </dsp:txXfrm>
    </dsp:sp>
    <dsp:sp modelId="{5478531E-C5F3-4FA7-B23F-D887FA17F5B1}">
      <dsp:nvSpPr>
        <dsp:cNvPr id="0" name=""/>
        <dsp:cNvSpPr/>
      </dsp:nvSpPr>
      <dsp:spPr>
        <a:xfrm>
          <a:off x="0" y="2582987"/>
          <a:ext cx="11570762" cy="35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29C6F-3960-4283-A5D8-96D58BEC4AED}">
      <dsp:nvSpPr>
        <dsp:cNvPr id="0" name=""/>
        <dsp:cNvSpPr/>
      </dsp:nvSpPr>
      <dsp:spPr>
        <a:xfrm>
          <a:off x="514167" y="1831404"/>
          <a:ext cx="11017071" cy="89785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143" tIns="0" rIns="30614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Неприятие ценностей консультируемого.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(Приемы: фокус на запросе, а не на ценностях; осознание и отделение своих ценностей; принятие позиции исследователя; обращение за </a:t>
          </a:r>
          <a:r>
            <a:rPr lang="ru-RU" sz="1600" i="1" kern="1200" dirty="0" err="1">
              <a:latin typeface="Segoe UI Light" panose="020B0502040204020203" pitchFamily="34" charset="0"/>
              <a:cs typeface="Segoe UI Light" panose="020B0502040204020203" pitchFamily="34" charset="0"/>
            </a:rPr>
            <a:t>интервизией</a:t>
          </a:r>
          <a:r>
            <a:rPr lang="ru-RU" sz="1600" i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 или </a:t>
          </a:r>
          <a:r>
            <a:rPr lang="ru-RU" sz="1600" i="1" kern="1200" dirty="0" err="1">
              <a:latin typeface="Segoe UI Light" panose="020B0502040204020203" pitchFamily="34" charset="0"/>
              <a:cs typeface="Segoe UI Light" panose="020B0502040204020203" pitchFamily="34" charset="0"/>
            </a:rPr>
            <a:t>супервизией</a:t>
          </a:r>
          <a:r>
            <a:rPr lang="ru-RU" sz="1600" i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).</a:t>
          </a:r>
        </a:p>
      </dsp:txBody>
      <dsp:txXfrm>
        <a:off x="557997" y="1875234"/>
        <a:ext cx="10929411" cy="810194"/>
      </dsp:txXfrm>
    </dsp:sp>
    <dsp:sp modelId="{04BA3A81-441F-495B-8277-DB450358D3E4}">
      <dsp:nvSpPr>
        <dsp:cNvPr id="0" name=""/>
        <dsp:cNvSpPr/>
      </dsp:nvSpPr>
      <dsp:spPr>
        <a:xfrm>
          <a:off x="0" y="3584259"/>
          <a:ext cx="11570762" cy="35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BBDB7-5CE9-44D3-B244-7ED6C1F30F76}">
      <dsp:nvSpPr>
        <dsp:cNvPr id="0" name=""/>
        <dsp:cNvSpPr/>
      </dsp:nvSpPr>
      <dsp:spPr>
        <a:xfrm>
          <a:off x="550854" y="3011387"/>
          <a:ext cx="11017071" cy="77951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143" tIns="0" rIns="30614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Чрезмерное отождествление</a:t>
          </a:r>
          <a:r>
            <a:rPr lang="ru-RU" sz="12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(Приемы: мониторинг своего эмоционального состояния; сознательное дистанцирование; строгие временные рамки; смена фокуса внимания; профессиональная поддержка). </a:t>
          </a:r>
        </a:p>
      </dsp:txBody>
      <dsp:txXfrm>
        <a:off x="588907" y="3049440"/>
        <a:ext cx="10940965" cy="703406"/>
      </dsp:txXfrm>
    </dsp:sp>
    <dsp:sp modelId="{F5E0A393-0152-4D5F-9BC6-8B6D9361AD5B}">
      <dsp:nvSpPr>
        <dsp:cNvPr id="0" name=""/>
        <dsp:cNvSpPr/>
      </dsp:nvSpPr>
      <dsp:spPr>
        <a:xfrm>
          <a:off x="0" y="4612448"/>
          <a:ext cx="11570762" cy="35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4F55F-D4BD-4D57-881E-228CE4B4B440}">
      <dsp:nvSpPr>
        <dsp:cNvPr id="0" name=""/>
        <dsp:cNvSpPr/>
      </dsp:nvSpPr>
      <dsp:spPr>
        <a:xfrm>
          <a:off x="550854" y="4012659"/>
          <a:ext cx="11017071" cy="8064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143" tIns="0" rIns="30614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«Взгляд сверху».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(Приемы: приоритет вопросов над ответами; акцент на сильных сторонах консультируемого; регулярная проверка гипотез; консультирование с позиции «рядом», «мы»).</a:t>
          </a:r>
        </a:p>
      </dsp:txBody>
      <dsp:txXfrm>
        <a:off x="590221" y="4052026"/>
        <a:ext cx="10938337" cy="727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AFFD1-A962-443C-B90E-0B0483BDA0BC}">
      <dsp:nvSpPr>
        <dsp:cNvPr id="0" name=""/>
        <dsp:cNvSpPr/>
      </dsp:nvSpPr>
      <dsp:spPr>
        <a:xfrm>
          <a:off x="3980" y="732895"/>
          <a:ext cx="3359943" cy="39528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A8261-ED79-4C9D-82BD-1DA45150D049}">
      <dsp:nvSpPr>
        <dsp:cNvPr id="0" name=""/>
        <dsp:cNvSpPr/>
      </dsp:nvSpPr>
      <dsp:spPr>
        <a:xfrm>
          <a:off x="171978" y="891010"/>
          <a:ext cx="3023949" cy="25693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C04EC8-5CF4-4E09-88C4-1631D235D97D}">
      <dsp:nvSpPr>
        <dsp:cNvPr id="0" name=""/>
        <dsp:cNvSpPr/>
      </dsp:nvSpPr>
      <dsp:spPr>
        <a:xfrm>
          <a:off x="171978" y="3460379"/>
          <a:ext cx="3023949" cy="1067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Сайт для специалистов ВДТД</a:t>
          </a:r>
        </a:p>
      </dsp:txBody>
      <dsp:txXfrm>
        <a:off x="171978" y="3460379"/>
        <a:ext cx="3023949" cy="1067276"/>
      </dsp:txXfrm>
    </dsp:sp>
    <dsp:sp modelId="{795CCAEC-1971-4184-86C1-1B1006C8080E}">
      <dsp:nvSpPr>
        <dsp:cNvPr id="0" name=""/>
        <dsp:cNvSpPr/>
      </dsp:nvSpPr>
      <dsp:spPr>
        <a:xfrm>
          <a:off x="4225528" y="732895"/>
          <a:ext cx="3359943" cy="39528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F5FA4-D883-471A-907A-C79BA813DF9F}">
      <dsp:nvSpPr>
        <dsp:cNvPr id="0" name=""/>
        <dsp:cNvSpPr/>
      </dsp:nvSpPr>
      <dsp:spPr>
        <a:xfrm>
          <a:off x="4393525" y="891010"/>
          <a:ext cx="3023949" cy="256936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30718F-42D2-4D16-8C3A-9CE5D158EDC5}">
      <dsp:nvSpPr>
        <dsp:cNvPr id="0" name=""/>
        <dsp:cNvSpPr/>
      </dsp:nvSpPr>
      <dsp:spPr>
        <a:xfrm>
          <a:off x="4393525" y="3460379"/>
          <a:ext cx="3023949" cy="1067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Рабочие тетради консультанта телефона доверия</a:t>
          </a:r>
        </a:p>
      </dsp:txBody>
      <dsp:txXfrm>
        <a:off x="4393525" y="3460379"/>
        <a:ext cx="3023949" cy="1067276"/>
      </dsp:txXfrm>
    </dsp:sp>
    <dsp:sp modelId="{04F5EA10-0816-4150-AEA4-36CDFE4A8EB0}">
      <dsp:nvSpPr>
        <dsp:cNvPr id="0" name=""/>
        <dsp:cNvSpPr/>
      </dsp:nvSpPr>
      <dsp:spPr>
        <a:xfrm>
          <a:off x="8447075" y="732895"/>
          <a:ext cx="3359943" cy="39528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15E70-4E22-43A0-8C86-DF950A7AEECA}">
      <dsp:nvSpPr>
        <dsp:cNvPr id="0" name=""/>
        <dsp:cNvSpPr/>
      </dsp:nvSpPr>
      <dsp:spPr>
        <a:xfrm>
          <a:off x="8615072" y="891010"/>
          <a:ext cx="3023949" cy="25693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DEC00F-5848-42AB-9DBE-3844361ADDB9}">
      <dsp:nvSpPr>
        <dsp:cNvPr id="0" name=""/>
        <dsp:cNvSpPr/>
      </dsp:nvSpPr>
      <dsp:spPr>
        <a:xfrm>
          <a:off x="8615072" y="3460379"/>
          <a:ext cx="3023949" cy="1067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Сайт Детского телефона доверия МГППУ</a:t>
          </a:r>
        </a:p>
      </dsp:txBody>
      <dsp:txXfrm>
        <a:off x="8615072" y="3460379"/>
        <a:ext cx="3023949" cy="1067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0B7E-CCCC-4F0A-B984-9A23110EF6C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C591C-F9C4-4AB2-9EAA-DBD9E7AF6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591C-F9C4-4AB2-9EAA-DBD9E7AF68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7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C591C-F9C4-4AB2-9EAA-DBD9E7AF685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1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6967" y="2383535"/>
            <a:ext cx="4212590" cy="3688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54393" y="1845005"/>
            <a:ext cx="4471034" cy="3869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395" y="159207"/>
            <a:ext cx="8144509" cy="1284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3300" y="1206499"/>
            <a:ext cx="8766810" cy="4735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1094" y="1698700"/>
            <a:ext cx="7553706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lang="ru-RU" sz="2400" dirty="0">
                <a:latin typeface="Segoe UI Semibold"/>
                <a:cs typeface="Segoe UI Semibold"/>
              </a:rPr>
              <a:t>Содержание деятельности педагога-психолога при оказании психолого-педагогической помощи в дистанционном формате в цифровом образовательном сервисе «Цифровой психолог»</a:t>
            </a:r>
            <a:endParaRPr sz="2400" dirty="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" y="1523"/>
            <a:ext cx="5995966" cy="6858000"/>
            <a:chOff x="1524" y="1523"/>
            <a:chExt cx="5995966" cy="6858000"/>
          </a:xfrm>
        </p:grpSpPr>
        <p:sp>
          <p:nvSpPr>
            <p:cNvPr id="4" name="object 4"/>
            <p:cNvSpPr/>
            <p:nvPr/>
          </p:nvSpPr>
          <p:spPr>
            <a:xfrm>
              <a:off x="2665645" y="1174222"/>
              <a:ext cx="3331845" cy="2487499"/>
            </a:xfrm>
            <a:custGeom>
              <a:avLst/>
              <a:gdLst/>
              <a:ahLst/>
              <a:cxnLst/>
              <a:rect l="l" t="t" r="r" b="b"/>
              <a:pathLst>
                <a:path w="3331845" h="2731135">
                  <a:moveTo>
                    <a:pt x="0" y="39243"/>
                  </a:moveTo>
                  <a:lnTo>
                    <a:pt x="3287522" y="9144"/>
                  </a:lnTo>
                </a:path>
                <a:path w="3331845" h="2731135">
                  <a:moveTo>
                    <a:pt x="0" y="30480"/>
                  </a:moveTo>
                  <a:lnTo>
                    <a:pt x="0" y="2730119"/>
                  </a:lnTo>
                </a:path>
                <a:path w="3331845" h="2731135">
                  <a:moveTo>
                    <a:pt x="0" y="2729865"/>
                  </a:moveTo>
                  <a:lnTo>
                    <a:pt x="3331082" y="2718816"/>
                  </a:lnTo>
                </a:path>
                <a:path w="3331845" h="2731135">
                  <a:moveTo>
                    <a:pt x="3331464" y="2392680"/>
                  </a:moveTo>
                  <a:lnTo>
                    <a:pt x="3331464" y="2731008"/>
                  </a:lnTo>
                </a:path>
                <a:path w="3331845" h="2731135">
                  <a:moveTo>
                    <a:pt x="3288791" y="0"/>
                  </a:moveTo>
                  <a:lnTo>
                    <a:pt x="3288791" y="338328"/>
                  </a:lnTo>
                </a:path>
              </a:pathLst>
            </a:custGeom>
            <a:ln w="1828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" y="1523"/>
              <a:ext cx="3682365" cy="6858000"/>
            </a:xfrm>
            <a:custGeom>
              <a:avLst/>
              <a:gdLst/>
              <a:ahLst/>
              <a:cxnLst/>
              <a:rect l="l" t="t" r="r" b="b"/>
              <a:pathLst>
                <a:path w="3682365" h="6858000">
                  <a:moveTo>
                    <a:pt x="368198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681984" y="6858000"/>
                  </a:lnTo>
                  <a:lnTo>
                    <a:pt x="3681984" y="0"/>
                  </a:lnTo>
                  <a:close/>
                </a:path>
              </a:pathLst>
            </a:custGeom>
            <a:solidFill>
              <a:srgbClr val="8BC53D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" y="1523"/>
              <a:ext cx="3682365" cy="6858000"/>
            </a:xfrm>
            <a:custGeom>
              <a:avLst/>
              <a:gdLst/>
              <a:ahLst/>
              <a:cxnLst/>
              <a:rect l="l" t="t" r="r" b="b"/>
              <a:pathLst>
                <a:path w="3682365" h="6858000">
                  <a:moveTo>
                    <a:pt x="0" y="6858000"/>
                  </a:moveTo>
                  <a:lnTo>
                    <a:pt x="3681984" y="6858000"/>
                  </a:lnTo>
                  <a:lnTo>
                    <a:pt x="368198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144">
              <a:solidFill>
                <a:srgbClr val="ADD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67199" y="4008289"/>
            <a:ext cx="7467601" cy="24699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Файзуллина Ксения Александровна, начальник экспертно-аналитического отдела Федерального координационного центра по обеспечению развития психолого-педагогической помощи в системе образования Российской Федерации ФГБОУ ВО МГППУ, кандидат педагогических наук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Журавлева Юлия Александровна, заведующий сектором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дистанционного</a:t>
            </a:r>
            <a:r>
              <a:rPr lang="ru-RU"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консультирования</a:t>
            </a:r>
            <a:r>
              <a:rPr sz="1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«Детский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доверия»</a:t>
            </a:r>
            <a:r>
              <a:rPr lang="ru-RU"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Федерального</a:t>
            </a:r>
            <a:r>
              <a:rPr sz="1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координационного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r>
              <a:rPr sz="1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обеспечению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40" dirty="0"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психолог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о-педагогической помощи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системе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r>
              <a:rPr sz="1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ФГБОУ</a:t>
            </a:r>
            <a:r>
              <a:rPr sz="1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МГППУ</a:t>
            </a:r>
            <a:r>
              <a:rPr lang="ru-RU" sz="1400" spc="-10" dirty="0">
                <a:latin typeface="Arial" panose="020B0604020202020204" pitchFamily="34" charset="0"/>
                <a:cs typeface="Arial" panose="020B0604020202020204" pitchFamily="34" charset="0"/>
              </a:rPr>
              <a:t>, кандидат психологических наук</a:t>
            </a:r>
          </a:p>
          <a:p>
            <a:pPr marL="12700" marR="5080">
              <a:lnSpc>
                <a:spcPct val="100000"/>
              </a:lnSpc>
            </a:pPr>
            <a:endParaRPr lang="ru-RU" sz="16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sz="1600" dirty="0">
              <a:latin typeface="Segoe UI Light"/>
              <a:cs typeface="Segoe U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67199" y="6757888"/>
            <a:ext cx="7924801" cy="45719"/>
          </a:xfrm>
          <a:custGeom>
            <a:avLst/>
            <a:gdLst/>
            <a:ahLst/>
            <a:cxnLst/>
            <a:rect l="l" t="t" r="r" b="b"/>
            <a:pathLst>
              <a:path w="5552440">
                <a:moveTo>
                  <a:pt x="0" y="0"/>
                </a:moveTo>
                <a:lnTo>
                  <a:pt x="5551932" y="0"/>
                </a:lnTo>
              </a:path>
            </a:pathLst>
          </a:custGeom>
          <a:ln w="18288">
            <a:solidFill>
              <a:srgbClr val="006C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92" y="62496"/>
            <a:ext cx="1389488" cy="11745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3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95" y="159207"/>
            <a:ext cx="8144509" cy="1422106"/>
          </a:xfrm>
          <a:prstGeom prst="rect">
            <a:avLst/>
          </a:prstGeom>
        </p:spPr>
        <p:txBody>
          <a:bodyPr vert="horz" wrap="square" lIns="0" tIns="311073" rIns="0" bIns="0" rtlCol="0">
            <a:spAutoFit/>
          </a:bodyPr>
          <a:lstStyle/>
          <a:p>
            <a:pPr marL="285115" marR="5080">
              <a:lnSpc>
                <a:spcPct val="100000"/>
              </a:lnSpc>
              <a:spcBef>
                <a:spcPts val="105"/>
              </a:spcBef>
            </a:pPr>
            <a:r>
              <a:rPr lang="ru-RU" sz="2400" dirty="0">
                <a:latin typeface="Segoe UI Semibold"/>
                <a:cs typeface="Segoe UI Semibold"/>
              </a:rPr>
              <a:t>ЭТАПЫ ПРОВЕДЕНИЯ КОНСУЛЬТАЦИИ В РАМКАХ ОКАЗАНИЯ ПСИХОЛОГО-ПЕДАГОГИЧЕСКОЙ ПОМОЩИ В ЦОС «ЦИФРОВОЙ ПСИХОЛОГ»</a:t>
            </a:r>
            <a:endParaRPr sz="2400" dirty="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047" y="-3048"/>
            <a:ext cx="289560" cy="6867525"/>
            <a:chOff x="-3047" y="-3048"/>
            <a:chExt cx="289560" cy="6867525"/>
          </a:xfrm>
        </p:grpSpPr>
        <p:sp>
          <p:nvSpPr>
            <p:cNvPr id="4" name="object 4"/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2804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0416" y="6858000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8BC53D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0" y="6858000"/>
                  </a:moveTo>
                  <a:lnTo>
                    <a:pt x="280416" y="6858000"/>
                  </a:lnTo>
                  <a:lnTo>
                    <a:pt x="28041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144">
              <a:solidFill>
                <a:srgbClr val="ADD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200911" y="1755648"/>
            <a:ext cx="10003790" cy="1457325"/>
          </a:xfrm>
          <a:custGeom>
            <a:avLst/>
            <a:gdLst/>
            <a:ahLst/>
            <a:cxnLst/>
            <a:rect l="l" t="t" r="r" b="b"/>
            <a:pathLst>
              <a:path w="10003790" h="1457325">
                <a:moveTo>
                  <a:pt x="9275064" y="0"/>
                </a:moveTo>
                <a:lnTo>
                  <a:pt x="9275064" y="364236"/>
                </a:lnTo>
                <a:lnTo>
                  <a:pt x="0" y="364236"/>
                </a:lnTo>
                <a:lnTo>
                  <a:pt x="0" y="1092707"/>
                </a:lnTo>
                <a:lnTo>
                  <a:pt x="9275064" y="1092707"/>
                </a:lnTo>
                <a:lnTo>
                  <a:pt x="9275064" y="1456943"/>
                </a:lnTo>
                <a:lnTo>
                  <a:pt x="10003536" y="728472"/>
                </a:lnTo>
                <a:lnTo>
                  <a:pt x="927506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43583" y="2388707"/>
            <a:ext cx="1424839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spc="-10" dirty="0">
                <a:solidFill>
                  <a:srgbClr val="FFFFFF"/>
                </a:solidFill>
                <a:latin typeface="Segoe UI Light"/>
                <a:cs typeface="Segoe UI Light"/>
              </a:rPr>
              <a:t>«Знакомство»</a:t>
            </a:r>
            <a:endParaRPr sz="1400" dirty="0">
              <a:latin typeface="Segoe UI Light"/>
              <a:cs typeface="Segoe UI Ligh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19009" y="2803969"/>
            <a:ext cx="1871980" cy="1122045"/>
            <a:chOff x="1219009" y="2803969"/>
            <a:chExt cx="1871980" cy="1122045"/>
          </a:xfrm>
        </p:grpSpPr>
        <p:sp>
          <p:nvSpPr>
            <p:cNvPr id="10" name="object 10"/>
            <p:cNvSpPr/>
            <p:nvPr/>
          </p:nvSpPr>
          <p:spPr>
            <a:xfrm>
              <a:off x="1231392" y="2816352"/>
              <a:ext cx="1847214" cy="1097280"/>
            </a:xfrm>
            <a:custGeom>
              <a:avLst/>
              <a:gdLst/>
              <a:ahLst/>
              <a:cxnLst/>
              <a:rect l="l" t="t" r="r" b="b"/>
              <a:pathLst>
                <a:path w="1847214" h="1097279">
                  <a:moveTo>
                    <a:pt x="1847088" y="0"/>
                  </a:moveTo>
                  <a:lnTo>
                    <a:pt x="0" y="0"/>
                  </a:lnTo>
                  <a:lnTo>
                    <a:pt x="0" y="1097280"/>
                  </a:lnTo>
                  <a:lnTo>
                    <a:pt x="1847088" y="1097280"/>
                  </a:lnTo>
                  <a:lnTo>
                    <a:pt x="1847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1392" y="2816352"/>
              <a:ext cx="1847214" cy="1097280"/>
            </a:xfrm>
            <a:custGeom>
              <a:avLst/>
              <a:gdLst/>
              <a:ahLst/>
              <a:cxnLst/>
              <a:rect l="l" t="t" r="r" b="b"/>
              <a:pathLst>
                <a:path w="1847214" h="1097279">
                  <a:moveTo>
                    <a:pt x="0" y="1097280"/>
                  </a:moveTo>
                  <a:lnTo>
                    <a:pt x="1847088" y="1097280"/>
                  </a:lnTo>
                  <a:lnTo>
                    <a:pt x="1847088" y="0"/>
                  </a:lnTo>
                  <a:lnTo>
                    <a:pt x="0" y="0"/>
                  </a:lnTo>
                  <a:lnTo>
                    <a:pt x="0" y="1097280"/>
                  </a:lnTo>
                  <a:close/>
                </a:path>
              </a:pathLst>
            </a:custGeom>
            <a:ln w="2438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43583" y="2848101"/>
            <a:ext cx="1813560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005" marR="695325">
              <a:lnSpc>
                <a:spcPct val="100000"/>
              </a:lnSpc>
              <a:spcBef>
                <a:spcPts val="90"/>
              </a:spcBef>
            </a:pPr>
            <a:r>
              <a:rPr lang="ru-RU" sz="1400" spc="-10" dirty="0">
                <a:latin typeface="Segoe UI Light"/>
                <a:cs typeface="Segoe UI Light"/>
              </a:rPr>
              <a:t>Приветствие, знакомство, у</a:t>
            </a:r>
            <a:r>
              <a:rPr sz="1400" spc="-10" dirty="0">
                <a:latin typeface="Segoe UI Light"/>
                <a:cs typeface="Segoe UI Light"/>
              </a:rPr>
              <a:t>становление контакта</a:t>
            </a:r>
            <a:endParaRPr sz="1400" dirty="0">
              <a:latin typeface="Segoe UI Light"/>
              <a:cs typeface="Segoe UI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38665" y="2230945"/>
            <a:ext cx="8178165" cy="1478915"/>
            <a:chOff x="3038665" y="2230945"/>
            <a:chExt cx="8178165" cy="1478915"/>
          </a:xfrm>
        </p:grpSpPr>
        <p:sp>
          <p:nvSpPr>
            <p:cNvPr id="14" name="object 14"/>
            <p:cNvSpPr/>
            <p:nvPr/>
          </p:nvSpPr>
          <p:spPr>
            <a:xfrm>
              <a:off x="3051047" y="2243327"/>
              <a:ext cx="8153400" cy="1454150"/>
            </a:xfrm>
            <a:custGeom>
              <a:avLst/>
              <a:gdLst/>
              <a:ahLst/>
              <a:cxnLst/>
              <a:rect l="l" t="t" r="r" b="b"/>
              <a:pathLst>
                <a:path w="8153400" h="1454150">
                  <a:moveTo>
                    <a:pt x="7426452" y="0"/>
                  </a:moveTo>
                  <a:lnTo>
                    <a:pt x="7426452" y="363474"/>
                  </a:lnTo>
                  <a:lnTo>
                    <a:pt x="0" y="363474"/>
                  </a:lnTo>
                  <a:lnTo>
                    <a:pt x="0" y="1090422"/>
                  </a:lnTo>
                  <a:lnTo>
                    <a:pt x="7426452" y="1090422"/>
                  </a:lnTo>
                  <a:lnTo>
                    <a:pt x="7426452" y="1453896"/>
                  </a:lnTo>
                  <a:lnTo>
                    <a:pt x="8153400" y="726948"/>
                  </a:lnTo>
                  <a:lnTo>
                    <a:pt x="7426452" y="0"/>
                  </a:lnTo>
                  <a:close/>
                </a:path>
              </a:pathLst>
            </a:custGeom>
            <a:solidFill>
              <a:srgbClr val="43A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51047" y="2243327"/>
              <a:ext cx="8153400" cy="1454150"/>
            </a:xfrm>
            <a:custGeom>
              <a:avLst/>
              <a:gdLst/>
              <a:ahLst/>
              <a:cxnLst/>
              <a:rect l="l" t="t" r="r" b="b"/>
              <a:pathLst>
                <a:path w="8153400" h="1454150">
                  <a:moveTo>
                    <a:pt x="0" y="363474"/>
                  </a:moveTo>
                  <a:lnTo>
                    <a:pt x="7426452" y="363474"/>
                  </a:lnTo>
                  <a:lnTo>
                    <a:pt x="7426452" y="0"/>
                  </a:lnTo>
                  <a:lnTo>
                    <a:pt x="8153400" y="726948"/>
                  </a:lnTo>
                  <a:lnTo>
                    <a:pt x="7426452" y="1453896"/>
                  </a:lnTo>
                  <a:lnTo>
                    <a:pt x="7426452" y="1090422"/>
                  </a:lnTo>
                  <a:lnTo>
                    <a:pt x="0" y="1090422"/>
                  </a:lnTo>
                  <a:lnTo>
                    <a:pt x="0" y="36347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077380" y="2836786"/>
            <a:ext cx="1858934" cy="4552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dirty="0">
                <a:solidFill>
                  <a:srgbClr val="FFFFFF"/>
                </a:solidFill>
                <a:latin typeface="Segoe UI Light"/>
                <a:cs typeface="Segoe UI Light"/>
              </a:rPr>
              <a:t>«Обсуждение запроса»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sz="1400" dirty="0">
              <a:latin typeface="Segoe UI Light"/>
              <a:cs typeface="Segoe U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56953" y="3282505"/>
            <a:ext cx="1875155" cy="1174115"/>
            <a:chOff x="3056953" y="3282505"/>
            <a:chExt cx="1875155" cy="1174115"/>
          </a:xfrm>
        </p:grpSpPr>
        <p:sp>
          <p:nvSpPr>
            <p:cNvPr id="18" name="object 18"/>
            <p:cNvSpPr/>
            <p:nvPr/>
          </p:nvSpPr>
          <p:spPr>
            <a:xfrm>
              <a:off x="3069336" y="3294887"/>
              <a:ext cx="1850389" cy="1149350"/>
            </a:xfrm>
            <a:custGeom>
              <a:avLst/>
              <a:gdLst/>
              <a:ahLst/>
              <a:cxnLst/>
              <a:rect l="l" t="t" r="r" b="b"/>
              <a:pathLst>
                <a:path w="1850389" h="1149350">
                  <a:moveTo>
                    <a:pt x="1850136" y="0"/>
                  </a:moveTo>
                  <a:lnTo>
                    <a:pt x="0" y="0"/>
                  </a:lnTo>
                  <a:lnTo>
                    <a:pt x="0" y="1149095"/>
                  </a:lnTo>
                  <a:lnTo>
                    <a:pt x="1850136" y="1149095"/>
                  </a:lnTo>
                  <a:lnTo>
                    <a:pt x="1850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69336" y="3294887"/>
              <a:ext cx="1850389" cy="1149350"/>
            </a:xfrm>
            <a:custGeom>
              <a:avLst/>
              <a:gdLst/>
              <a:ahLst/>
              <a:cxnLst/>
              <a:rect l="l" t="t" r="r" b="b"/>
              <a:pathLst>
                <a:path w="1850389" h="1149350">
                  <a:moveTo>
                    <a:pt x="0" y="1149095"/>
                  </a:moveTo>
                  <a:lnTo>
                    <a:pt x="1850136" y="1149095"/>
                  </a:lnTo>
                  <a:lnTo>
                    <a:pt x="1850136" y="0"/>
                  </a:lnTo>
                  <a:lnTo>
                    <a:pt x="0" y="0"/>
                  </a:lnTo>
                  <a:lnTo>
                    <a:pt x="0" y="1149095"/>
                  </a:lnTo>
                  <a:close/>
                </a:path>
              </a:pathLst>
            </a:custGeom>
            <a:ln w="24384">
              <a:solidFill>
                <a:srgbClr val="43A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90672" y="3326714"/>
            <a:ext cx="1807845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95"/>
              </a:spcBef>
            </a:pPr>
            <a:r>
              <a:rPr lang="ru-RU" sz="1400" spc="-10" dirty="0">
                <a:latin typeface="Segoe UI Light"/>
                <a:cs typeface="Segoe UI Light"/>
              </a:rPr>
              <a:t>Определение темы, и</a:t>
            </a:r>
            <a:r>
              <a:rPr sz="1400" spc="-10" dirty="0">
                <a:latin typeface="Segoe UI Light"/>
                <a:cs typeface="Segoe UI Light"/>
              </a:rPr>
              <a:t>сследование</a:t>
            </a:r>
            <a:endParaRPr sz="1400" dirty="0">
              <a:latin typeface="Segoe UI Light"/>
              <a:cs typeface="Segoe UI Light"/>
            </a:endParaRPr>
          </a:p>
          <a:p>
            <a:pPr marL="32384">
              <a:lnSpc>
                <a:spcPct val="100000"/>
              </a:lnSpc>
            </a:pPr>
            <a:r>
              <a:rPr sz="1400" dirty="0">
                <a:latin typeface="Segoe UI Light"/>
                <a:cs typeface="Segoe UI Light"/>
              </a:rPr>
              <a:t>проблемной</a:t>
            </a:r>
            <a:r>
              <a:rPr sz="1400" spc="-95" dirty="0">
                <a:latin typeface="Segoe UI Light"/>
                <a:cs typeface="Segoe UI Light"/>
              </a:rPr>
              <a:t> </a:t>
            </a:r>
            <a:r>
              <a:rPr sz="1400" spc="-10" dirty="0">
                <a:latin typeface="Segoe UI Light"/>
                <a:cs typeface="Segoe UI Light"/>
              </a:rPr>
              <a:t>ситуации</a:t>
            </a:r>
            <a:r>
              <a:rPr lang="ru-RU" sz="1400" spc="-10" dirty="0">
                <a:latin typeface="Segoe UI Light"/>
                <a:cs typeface="Segoe UI Light"/>
              </a:rPr>
              <a:t>,</a:t>
            </a:r>
          </a:p>
          <a:p>
            <a:pPr marL="32384">
              <a:lnSpc>
                <a:spcPct val="100000"/>
              </a:lnSpc>
            </a:pPr>
            <a:r>
              <a:rPr lang="ru-RU" sz="1400" spc="-10" dirty="0">
                <a:latin typeface="Segoe UI Light"/>
                <a:cs typeface="Segoe UI Light"/>
              </a:rPr>
              <a:t>проверка гипотез </a:t>
            </a:r>
          </a:p>
          <a:p>
            <a:pPr marL="32384">
              <a:lnSpc>
                <a:spcPct val="100000"/>
              </a:lnSpc>
            </a:pPr>
            <a:endParaRPr sz="1400" dirty="0">
              <a:latin typeface="Segoe UI Light"/>
              <a:cs typeface="Segoe UI Ligh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85753" y="2715577"/>
            <a:ext cx="6331585" cy="1478915"/>
            <a:chOff x="4885753" y="2715577"/>
            <a:chExt cx="6331585" cy="1478915"/>
          </a:xfrm>
        </p:grpSpPr>
        <p:sp>
          <p:nvSpPr>
            <p:cNvPr id="22" name="object 22"/>
            <p:cNvSpPr/>
            <p:nvPr/>
          </p:nvSpPr>
          <p:spPr>
            <a:xfrm>
              <a:off x="4898135" y="2727959"/>
              <a:ext cx="6306820" cy="1454150"/>
            </a:xfrm>
            <a:custGeom>
              <a:avLst/>
              <a:gdLst/>
              <a:ahLst/>
              <a:cxnLst/>
              <a:rect l="l" t="t" r="r" b="b"/>
              <a:pathLst>
                <a:path w="6306820" h="1454150">
                  <a:moveTo>
                    <a:pt x="5579364" y="0"/>
                  </a:moveTo>
                  <a:lnTo>
                    <a:pt x="5579364" y="363474"/>
                  </a:lnTo>
                  <a:lnTo>
                    <a:pt x="0" y="363474"/>
                  </a:lnTo>
                  <a:lnTo>
                    <a:pt x="0" y="1090421"/>
                  </a:lnTo>
                  <a:lnTo>
                    <a:pt x="5579364" y="1090421"/>
                  </a:lnTo>
                  <a:lnTo>
                    <a:pt x="5579364" y="1453895"/>
                  </a:lnTo>
                  <a:lnTo>
                    <a:pt x="6306312" y="726948"/>
                  </a:lnTo>
                  <a:lnTo>
                    <a:pt x="5579364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98135" y="2727959"/>
              <a:ext cx="6306820" cy="1454150"/>
            </a:xfrm>
            <a:custGeom>
              <a:avLst/>
              <a:gdLst/>
              <a:ahLst/>
              <a:cxnLst/>
              <a:rect l="l" t="t" r="r" b="b"/>
              <a:pathLst>
                <a:path w="6306820" h="1454150">
                  <a:moveTo>
                    <a:pt x="0" y="363474"/>
                  </a:moveTo>
                  <a:lnTo>
                    <a:pt x="5579364" y="363474"/>
                  </a:lnTo>
                  <a:lnTo>
                    <a:pt x="5579364" y="0"/>
                  </a:lnTo>
                  <a:lnTo>
                    <a:pt x="6306312" y="726948"/>
                  </a:lnTo>
                  <a:lnTo>
                    <a:pt x="5579364" y="1453895"/>
                  </a:lnTo>
                  <a:lnTo>
                    <a:pt x="5579364" y="1090421"/>
                  </a:lnTo>
                  <a:lnTo>
                    <a:pt x="0" y="1090421"/>
                  </a:lnTo>
                  <a:lnTo>
                    <a:pt x="0" y="36347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987417" y="3121520"/>
            <a:ext cx="2198370" cy="6706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FFFFFF"/>
                </a:solidFill>
                <a:latin typeface="Segoe UI Light"/>
                <a:cs typeface="Segoe UI Light"/>
              </a:rPr>
              <a:t>«</a:t>
            </a:r>
            <a:r>
              <a:rPr lang="ru-RU" sz="1400" dirty="0">
                <a:solidFill>
                  <a:srgbClr val="FFFFFF"/>
                </a:solidFill>
                <a:latin typeface="Segoe UI Light"/>
                <a:cs typeface="Segoe UI Light"/>
              </a:rPr>
              <a:t>Оказание психолого-педагогической 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dirty="0">
                <a:solidFill>
                  <a:srgbClr val="FFFFFF"/>
                </a:solidFill>
                <a:latin typeface="Segoe UI Light"/>
                <a:cs typeface="Segoe UI Light"/>
              </a:rPr>
              <a:t>помощи</a:t>
            </a:r>
            <a:r>
              <a:rPr sz="1400" spc="-10" dirty="0">
                <a:solidFill>
                  <a:srgbClr val="FFFFFF"/>
                </a:solidFill>
                <a:latin typeface="Segoe UI Light"/>
                <a:cs typeface="Segoe UI Light"/>
              </a:rPr>
              <a:t>»</a:t>
            </a:r>
            <a:endParaRPr sz="1400" dirty="0">
              <a:latin typeface="Segoe UI Light"/>
              <a:cs typeface="Segoe UI Ligh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897945" y="3794569"/>
            <a:ext cx="1871980" cy="1289685"/>
            <a:chOff x="4897945" y="3794569"/>
            <a:chExt cx="1871980" cy="1289685"/>
          </a:xfrm>
        </p:grpSpPr>
        <p:sp>
          <p:nvSpPr>
            <p:cNvPr id="26" name="object 26"/>
            <p:cNvSpPr/>
            <p:nvPr/>
          </p:nvSpPr>
          <p:spPr>
            <a:xfrm>
              <a:off x="4910328" y="3806952"/>
              <a:ext cx="1847214" cy="1264920"/>
            </a:xfrm>
            <a:custGeom>
              <a:avLst/>
              <a:gdLst/>
              <a:ahLst/>
              <a:cxnLst/>
              <a:rect l="l" t="t" r="r" b="b"/>
              <a:pathLst>
                <a:path w="1847215" h="1264920">
                  <a:moveTo>
                    <a:pt x="1847087" y="0"/>
                  </a:moveTo>
                  <a:lnTo>
                    <a:pt x="0" y="0"/>
                  </a:lnTo>
                  <a:lnTo>
                    <a:pt x="0" y="1264920"/>
                  </a:lnTo>
                  <a:lnTo>
                    <a:pt x="1847087" y="1264920"/>
                  </a:lnTo>
                  <a:lnTo>
                    <a:pt x="1847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10328" y="3806952"/>
              <a:ext cx="1847214" cy="1264920"/>
            </a:xfrm>
            <a:custGeom>
              <a:avLst/>
              <a:gdLst/>
              <a:ahLst/>
              <a:cxnLst/>
              <a:rect l="l" t="t" r="r" b="b"/>
              <a:pathLst>
                <a:path w="1847215" h="1264920">
                  <a:moveTo>
                    <a:pt x="0" y="1264920"/>
                  </a:moveTo>
                  <a:lnTo>
                    <a:pt x="1847087" y="1264920"/>
                  </a:lnTo>
                  <a:lnTo>
                    <a:pt x="1847087" y="0"/>
                  </a:lnTo>
                  <a:lnTo>
                    <a:pt x="0" y="0"/>
                  </a:lnTo>
                  <a:lnTo>
                    <a:pt x="0" y="1264920"/>
                  </a:lnTo>
                  <a:close/>
                </a:path>
              </a:pathLst>
            </a:custGeom>
            <a:ln w="24384">
              <a:solidFill>
                <a:srgbClr val="43BA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931664" y="3841241"/>
            <a:ext cx="1813560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750" marR="374015">
              <a:lnSpc>
                <a:spcPct val="100000"/>
              </a:lnSpc>
              <a:spcBef>
                <a:spcPts val="90"/>
              </a:spcBef>
            </a:pPr>
            <a:r>
              <a:rPr lang="ru-RU" sz="1400" spc="-10" dirty="0">
                <a:latin typeface="Segoe UI Light"/>
                <a:cs typeface="Segoe UI Light"/>
              </a:rPr>
              <a:t>Установки, опыт, рефлексия, план, ресурсы, мотивирование</a:t>
            </a:r>
            <a:endParaRPr sz="1400" dirty="0">
              <a:latin typeface="Segoe UI Light"/>
              <a:cs typeface="Segoe UI Ligh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735889" y="3200209"/>
            <a:ext cx="4481195" cy="1478915"/>
            <a:chOff x="6735889" y="3200209"/>
            <a:chExt cx="4481195" cy="1478915"/>
          </a:xfrm>
        </p:grpSpPr>
        <p:sp>
          <p:nvSpPr>
            <p:cNvPr id="30" name="object 30"/>
            <p:cNvSpPr/>
            <p:nvPr/>
          </p:nvSpPr>
          <p:spPr>
            <a:xfrm>
              <a:off x="6748272" y="3212592"/>
              <a:ext cx="4456430" cy="1454150"/>
            </a:xfrm>
            <a:custGeom>
              <a:avLst/>
              <a:gdLst/>
              <a:ahLst/>
              <a:cxnLst/>
              <a:rect l="l" t="t" r="r" b="b"/>
              <a:pathLst>
                <a:path w="4456430" h="1454150">
                  <a:moveTo>
                    <a:pt x="3729228" y="0"/>
                  </a:moveTo>
                  <a:lnTo>
                    <a:pt x="3729228" y="363474"/>
                  </a:lnTo>
                  <a:lnTo>
                    <a:pt x="0" y="363474"/>
                  </a:lnTo>
                  <a:lnTo>
                    <a:pt x="0" y="1090422"/>
                  </a:lnTo>
                  <a:lnTo>
                    <a:pt x="3729228" y="1090422"/>
                  </a:lnTo>
                  <a:lnTo>
                    <a:pt x="3729228" y="1453896"/>
                  </a:lnTo>
                  <a:lnTo>
                    <a:pt x="4456176" y="726948"/>
                  </a:lnTo>
                  <a:lnTo>
                    <a:pt x="3729228" y="0"/>
                  </a:lnTo>
                  <a:close/>
                </a:path>
              </a:pathLst>
            </a:custGeom>
            <a:solidFill>
              <a:srgbClr val="45B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48272" y="3212592"/>
              <a:ext cx="4456430" cy="1454150"/>
            </a:xfrm>
            <a:custGeom>
              <a:avLst/>
              <a:gdLst/>
              <a:ahLst/>
              <a:cxnLst/>
              <a:rect l="l" t="t" r="r" b="b"/>
              <a:pathLst>
                <a:path w="4456430" h="1454150">
                  <a:moveTo>
                    <a:pt x="0" y="363474"/>
                  </a:moveTo>
                  <a:lnTo>
                    <a:pt x="3729228" y="363474"/>
                  </a:lnTo>
                  <a:lnTo>
                    <a:pt x="3729228" y="0"/>
                  </a:lnTo>
                  <a:lnTo>
                    <a:pt x="4456176" y="726948"/>
                  </a:lnTo>
                  <a:lnTo>
                    <a:pt x="3729228" y="1453896"/>
                  </a:lnTo>
                  <a:lnTo>
                    <a:pt x="3729228" y="1090422"/>
                  </a:lnTo>
                  <a:lnTo>
                    <a:pt x="0" y="1090422"/>
                  </a:lnTo>
                  <a:lnTo>
                    <a:pt x="0" y="36347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790690" y="3723843"/>
            <a:ext cx="370967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Segoe UI Light"/>
                <a:cs typeface="Segoe UI Light"/>
              </a:rPr>
              <a:t>«</a:t>
            </a:r>
            <a:r>
              <a:rPr lang="ru-RU" sz="1400" dirty="0">
                <a:solidFill>
                  <a:srgbClr val="FFFFFF"/>
                </a:solidFill>
                <a:latin typeface="Segoe UI Light"/>
                <a:cs typeface="Segoe UI Light"/>
              </a:rPr>
              <a:t>Завершение консультации</a:t>
            </a:r>
            <a:r>
              <a:rPr sz="1400" spc="-10" dirty="0">
                <a:solidFill>
                  <a:srgbClr val="FFFFFF"/>
                </a:solidFill>
                <a:latin typeface="Segoe UI Light"/>
                <a:cs typeface="Segoe UI Light"/>
              </a:rPr>
              <a:t>»</a:t>
            </a:r>
            <a:endParaRPr sz="1400" dirty="0">
              <a:latin typeface="Segoe UI Light"/>
              <a:cs typeface="Segoe UI Ligh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766369" y="4306633"/>
            <a:ext cx="3712908" cy="1223010"/>
            <a:chOff x="6766369" y="4306633"/>
            <a:chExt cx="1875155" cy="1223010"/>
          </a:xfrm>
        </p:grpSpPr>
        <p:sp>
          <p:nvSpPr>
            <p:cNvPr id="34" name="object 34"/>
            <p:cNvSpPr/>
            <p:nvPr/>
          </p:nvSpPr>
          <p:spPr>
            <a:xfrm>
              <a:off x="6778751" y="4319016"/>
              <a:ext cx="1850389" cy="1198245"/>
            </a:xfrm>
            <a:custGeom>
              <a:avLst/>
              <a:gdLst/>
              <a:ahLst/>
              <a:cxnLst/>
              <a:rect l="l" t="t" r="r" b="b"/>
              <a:pathLst>
                <a:path w="1850390" h="1198245">
                  <a:moveTo>
                    <a:pt x="1850136" y="0"/>
                  </a:moveTo>
                  <a:lnTo>
                    <a:pt x="0" y="0"/>
                  </a:lnTo>
                  <a:lnTo>
                    <a:pt x="0" y="1197863"/>
                  </a:lnTo>
                  <a:lnTo>
                    <a:pt x="1850136" y="1197863"/>
                  </a:lnTo>
                  <a:lnTo>
                    <a:pt x="1850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778751" y="4319016"/>
              <a:ext cx="1850389" cy="1198245"/>
            </a:xfrm>
            <a:custGeom>
              <a:avLst/>
              <a:gdLst/>
              <a:ahLst/>
              <a:cxnLst/>
              <a:rect l="l" t="t" r="r" b="b"/>
              <a:pathLst>
                <a:path w="1850390" h="1198245">
                  <a:moveTo>
                    <a:pt x="0" y="1197863"/>
                  </a:moveTo>
                  <a:lnTo>
                    <a:pt x="1850136" y="1197863"/>
                  </a:lnTo>
                  <a:lnTo>
                    <a:pt x="1850136" y="0"/>
                  </a:lnTo>
                  <a:lnTo>
                    <a:pt x="0" y="0"/>
                  </a:lnTo>
                  <a:lnTo>
                    <a:pt x="0" y="1197863"/>
                  </a:lnTo>
                  <a:close/>
                </a:path>
              </a:pathLst>
            </a:custGeom>
            <a:ln w="24384">
              <a:solidFill>
                <a:srgbClr val="45B4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822440" y="4352670"/>
            <a:ext cx="3540760" cy="11015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dirty="0">
                <a:latin typeface="Segoe UI Light"/>
                <a:cs typeface="Segoe UI Light"/>
              </a:rPr>
              <a:t>Рекомендации, полезные материалы, подведение итогов, обратная связь.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dirty="0">
                <a:latin typeface="Segoe UI Light"/>
                <a:cs typeface="Segoe UI Light"/>
              </a:rPr>
              <a:t>Принятие решения о проведении повторной консультации, маршрутизации консультируемого (при необходимости)</a:t>
            </a:r>
            <a:endParaRPr sz="1400" dirty="0">
              <a:latin typeface="Segoe UI Light"/>
              <a:cs typeface="Segoe UI Light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95" y="159207"/>
            <a:ext cx="8144509" cy="1623444"/>
          </a:xfrm>
          <a:prstGeom prst="rect">
            <a:avLst/>
          </a:prstGeom>
        </p:spPr>
        <p:txBody>
          <a:bodyPr vert="horz" wrap="square" lIns="0" tIns="144703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Segoe UI Semibold"/>
                <a:cs typeface="Segoe UI Semibold"/>
              </a:rPr>
              <a:t>ПРИВЕТСТВИЕ</a:t>
            </a:r>
            <a:r>
              <a:rPr sz="3200" spc="-110" dirty="0">
                <a:latin typeface="Segoe UI Semibold"/>
                <a:cs typeface="Segoe UI Semibold"/>
              </a:rPr>
              <a:t> </a:t>
            </a:r>
            <a:r>
              <a:rPr lang="ru-RU" sz="3200" spc="-10" dirty="0">
                <a:latin typeface="Segoe UI Semibold"/>
                <a:cs typeface="Segoe UI Semibold"/>
              </a:rPr>
              <a:t>ПОЛУЧАТЕЛЯ ПСИХОЛОГО-ПЕДАГОГИЧЕСКОЙ ПОМОЩИ</a:t>
            </a:r>
            <a:endParaRPr sz="3200" dirty="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0355" y="0"/>
            <a:ext cx="11592235" cy="6858359"/>
            <a:chOff x="600355" y="0"/>
            <a:chExt cx="11592235" cy="6858359"/>
          </a:xfrm>
        </p:grpSpPr>
        <p:sp>
          <p:nvSpPr>
            <p:cNvPr id="4" name="object 4"/>
            <p:cNvSpPr/>
            <p:nvPr/>
          </p:nvSpPr>
          <p:spPr>
            <a:xfrm>
              <a:off x="9386660" y="4454131"/>
              <a:ext cx="2805430" cy="2404110"/>
            </a:xfrm>
            <a:custGeom>
              <a:avLst/>
              <a:gdLst/>
              <a:ahLst/>
              <a:cxnLst/>
              <a:rect l="l" t="t" r="r" b="b"/>
              <a:pathLst>
                <a:path w="2805429" h="2404109">
                  <a:moveTo>
                    <a:pt x="2805339" y="0"/>
                  </a:moveTo>
                  <a:lnTo>
                    <a:pt x="0" y="2403866"/>
                  </a:lnTo>
                </a:path>
              </a:pathLst>
            </a:custGeom>
            <a:ln w="27431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48600" y="0"/>
              <a:ext cx="4343829" cy="2090419"/>
            </a:xfrm>
            <a:custGeom>
              <a:avLst/>
              <a:gdLst/>
              <a:ahLst/>
              <a:cxnLst/>
              <a:rect l="l" t="t" r="r" b="b"/>
              <a:pathLst>
                <a:path w="3160395" h="2090420">
                  <a:moveTo>
                    <a:pt x="3159961" y="2089971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2045" y="1500229"/>
              <a:ext cx="1820545" cy="5358130"/>
            </a:xfrm>
            <a:custGeom>
              <a:avLst/>
              <a:gdLst/>
              <a:ahLst/>
              <a:cxnLst/>
              <a:rect l="l" t="t" r="r" b="b"/>
              <a:pathLst>
                <a:path w="1820545" h="5358130">
                  <a:moveTo>
                    <a:pt x="1819953" y="0"/>
                  </a:moveTo>
                  <a:lnTo>
                    <a:pt x="0" y="5357766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355" y="1968317"/>
              <a:ext cx="10098405" cy="3169920"/>
            </a:xfrm>
            <a:custGeom>
              <a:avLst/>
              <a:gdLst/>
              <a:ahLst/>
              <a:cxnLst/>
              <a:rect l="l" t="t" r="r" b="b"/>
              <a:pathLst>
                <a:path w="10098405" h="3169920">
                  <a:moveTo>
                    <a:pt x="0" y="0"/>
                  </a:moveTo>
                  <a:lnTo>
                    <a:pt x="10098024" y="0"/>
                  </a:lnTo>
                </a:path>
                <a:path w="10098405" h="3169920">
                  <a:moveTo>
                    <a:pt x="0" y="1057655"/>
                  </a:moveTo>
                  <a:lnTo>
                    <a:pt x="10098024" y="1057655"/>
                  </a:lnTo>
                </a:path>
                <a:path w="10098405" h="3169920">
                  <a:moveTo>
                    <a:pt x="0" y="2115312"/>
                  </a:moveTo>
                  <a:lnTo>
                    <a:pt x="10098024" y="2115312"/>
                  </a:lnTo>
                </a:path>
                <a:path w="10098405" h="3169920">
                  <a:moveTo>
                    <a:pt x="0" y="3169920"/>
                  </a:moveTo>
                  <a:lnTo>
                    <a:pt x="10098024" y="3169920"/>
                  </a:lnTo>
                </a:path>
              </a:pathLst>
            </a:custGeom>
            <a:ln w="2438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685800" y="1728952"/>
            <a:ext cx="8766810" cy="3407728"/>
          </a:xfrm>
          <a:prstGeom prst="rect">
            <a:avLst/>
          </a:prstGeom>
        </p:spPr>
        <p:txBody>
          <a:bodyPr vert="horz" wrap="square" lIns="0" tIns="324231" rIns="0" bIns="0" rtlCol="0">
            <a:spAutoFit/>
          </a:bodyPr>
          <a:lstStyle/>
          <a:p>
            <a:pPr marL="27940" marR="5080">
              <a:lnSpc>
                <a:spcPct val="100000"/>
              </a:lnSpc>
              <a:spcBef>
                <a:spcPts val="110"/>
              </a:spcBef>
            </a:pPr>
            <a:r>
              <a:rPr lang="ru-RU" sz="2000" dirty="0">
                <a:solidFill>
                  <a:srgbClr val="001D35"/>
                </a:solidFill>
                <a:latin typeface="Google Sans"/>
              </a:rPr>
              <a:t>Добрый день, [Имя]. Чем могу вам помочь сегодня?</a:t>
            </a: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endParaRPr lang="ru-RU" sz="2700" spc="-10" dirty="0">
              <a:solidFill>
                <a:srgbClr val="000000"/>
              </a:solidFill>
            </a:endParaRP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endParaRPr lang="ru-RU" sz="2700" spc="-10" dirty="0">
              <a:solidFill>
                <a:srgbClr val="000000"/>
              </a:solidFill>
            </a:endParaRP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r>
              <a:rPr lang="ru-RU" sz="2000" dirty="0">
                <a:solidFill>
                  <a:srgbClr val="001D35"/>
                </a:solidFill>
                <a:latin typeface="Google Sans"/>
              </a:rPr>
              <a:t>Добрый день! Как я могу к вам обращаться? С чего бы вы хотели начать?</a:t>
            </a: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endParaRPr sz="2700" dirty="0"/>
          </a:p>
          <a:p>
            <a:pPr marL="27940" marR="97155">
              <a:lnSpc>
                <a:spcPct val="100000"/>
              </a:lnSpc>
              <a:spcBef>
                <a:spcPts val="1850"/>
              </a:spcBef>
            </a:pPr>
            <a:r>
              <a:rPr lang="ru-RU" sz="2000" dirty="0">
                <a:solidFill>
                  <a:srgbClr val="001D35"/>
                </a:solidFill>
                <a:latin typeface="Google Sans"/>
              </a:rPr>
              <a:t>Доброе утро/день/вечер, [Имя консультируемого]. Я [Ваше имя], ваш психолог. Скажите, что вас беспокоит?</a:t>
            </a:r>
            <a:endParaRPr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703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Segoe UI Semibold"/>
                <a:cs typeface="Segoe UI Semibold"/>
              </a:rPr>
              <a:t>УСТАНОВЛЕНИЕ</a:t>
            </a:r>
            <a:r>
              <a:rPr sz="3600" spc="-225" dirty="0">
                <a:latin typeface="Segoe UI Semibold"/>
                <a:cs typeface="Segoe UI Semibold"/>
              </a:rPr>
              <a:t> </a:t>
            </a:r>
            <a:r>
              <a:rPr sz="3600" spc="-10" dirty="0">
                <a:latin typeface="Segoe UI Semibold"/>
                <a:cs typeface="Segoe UI Semibold"/>
              </a:rPr>
              <a:t>КОНТАКТА</a:t>
            </a:r>
            <a:endParaRPr sz="36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23477" y="1408057"/>
            <a:ext cx="6869113" cy="5450302"/>
            <a:chOff x="5323477" y="1408057"/>
            <a:chExt cx="6869113" cy="5450302"/>
          </a:xfrm>
        </p:grpSpPr>
        <p:sp>
          <p:nvSpPr>
            <p:cNvPr id="4" name="object 4"/>
            <p:cNvSpPr/>
            <p:nvPr/>
          </p:nvSpPr>
          <p:spPr>
            <a:xfrm>
              <a:off x="9386659" y="4454131"/>
              <a:ext cx="2805430" cy="2404110"/>
            </a:xfrm>
            <a:custGeom>
              <a:avLst/>
              <a:gdLst/>
              <a:ahLst/>
              <a:cxnLst/>
              <a:rect l="l" t="t" r="r" b="b"/>
              <a:pathLst>
                <a:path w="2805429" h="2404109">
                  <a:moveTo>
                    <a:pt x="2805339" y="0"/>
                  </a:moveTo>
                  <a:lnTo>
                    <a:pt x="0" y="2403866"/>
                  </a:lnTo>
                </a:path>
              </a:pathLst>
            </a:custGeom>
            <a:ln w="27431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34927" y="1603246"/>
              <a:ext cx="957502" cy="487173"/>
            </a:xfrm>
            <a:custGeom>
              <a:avLst/>
              <a:gdLst/>
              <a:ahLst/>
              <a:cxnLst/>
              <a:rect l="l" t="t" r="r" b="b"/>
              <a:pathLst>
                <a:path w="3160395" h="2090420">
                  <a:moveTo>
                    <a:pt x="3159961" y="2089971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2045" y="1500229"/>
              <a:ext cx="1820545" cy="5358130"/>
            </a:xfrm>
            <a:custGeom>
              <a:avLst/>
              <a:gdLst/>
              <a:ahLst/>
              <a:cxnLst/>
              <a:rect l="l" t="t" r="r" b="b"/>
              <a:pathLst>
                <a:path w="1820545" h="5358130">
                  <a:moveTo>
                    <a:pt x="1819953" y="0"/>
                  </a:moveTo>
                  <a:lnTo>
                    <a:pt x="0" y="5357766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23477" y="1408176"/>
              <a:ext cx="5978682" cy="628014"/>
            </a:xfrm>
            <a:custGeom>
              <a:avLst/>
              <a:gdLst/>
              <a:ahLst/>
              <a:cxnLst/>
              <a:rect l="l" t="t" r="r" b="b"/>
              <a:pathLst>
                <a:path w="5958840" h="548639">
                  <a:moveTo>
                    <a:pt x="5958840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5958840" y="548639"/>
                  </a:lnTo>
                  <a:lnTo>
                    <a:pt x="5958840" y="0"/>
                  </a:lnTo>
                  <a:close/>
                </a:path>
              </a:pathLst>
            </a:custGeom>
            <a:solidFill>
              <a:srgbClr val="6FAC4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23477" y="1408057"/>
              <a:ext cx="5958840" cy="628133"/>
            </a:xfrm>
            <a:custGeom>
              <a:avLst/>
              <a:gdLst/>
              <a:ahLst/>
              <a:cxnLst/>
              <a:rect l="l" t="t" r="r" b="b"/>
              <a:pathLst>
                <a:path w="5958840" h="548639">
                  <a:moveTo>
                    <a:pt x="0" y="548639"/>
                  </a:moveTo>
                  <a:lnTo>
                    <a:pt x="5958840" y="548639"/>
                  </a:lnTo>
                  <a:lnTo>
                    <a:pt x="5958840" y="0"/>
                  </a:lnTo>
                  <a:lnTo>
                    <a:pt x="0" y="0"/>
                  </a:lnTo>
                  <a:lnTo>
                    <a:pt x="0" y="548639"/>
                  </a:lnTo>
                  <a:close/>
                </a:path>
              </a:pathLst>
            </a:custGeom>
            <a:ln w="24384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44547" y="1408176"/>
            <a:ext cx="3526790" cy="628015"/>
          </a:xfrm>
          <a:prstGeom prst="rect">
            <a:avLst/>
          </a:prstGeom>
          <a:solidFill>
            <a:srgbClr val="6FAC46">
              <a:alpha val="90194"/>
            </a:srgbClr>
          </a:solidFill>
        </p:spPr>
        <p:txBody>
          <a:bodyPr vert="horz" wrap="square" lIns="0" tIns="140970" rIns="0" bIns="0" rtlCol="0">
            <a:spAutoFit/>
          </a:bodyPr>
          <a:lstStyle/>
          <a:p>
            <a:pPr marL="716280">
              <a:lnSpc>
                <a:spcPct val="100000"/>
              </a:lnSpc>
              <a:spcBef>
                <a:spcPts val="1110"/>
              </a:spcBef>
            </a:pPr>
            <a:r>
              <a:rPr sz="2100" dirty="0">
                <a:solidFill>
                  <a:srgbClr val="FFFFFF"/>
                </a:solidFill>
                <a:latin typeface="Segoe UI Light"/>
                <a:cs typeface="Segoe UI Light"/>
              </a:rPr>
              <a:t>Основные</a:t>
            </a:r>
            <a:r>
              <a:rPr sz="2100" spc="-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Segoe UI Light"/>
                <a:cs typeface="Segoe UI Light"/>
              </a:rPr>
              <a:t>задачи</a:t>
            </a:r>
            <a:endParaRPr sz="2100" dirty="0">
              <a:latin typeface="Segoe UI Light"/>
              <a:cs typeface="Segoe U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547" y="2074255"/>
            <a:ext cx="3526790" cy="4397358"/>
          </a:xfrm>
          <a:prstGeom prst="rect">
            <a:avLst/>
          </a:prstGeom>
          <a:solidFill>
            <a:srgbClr val="D4E2CF">
              <a:alpha val="90194"/>
            </a:srgbClr>
          </a:solidFill>
        </p:spPr>
        <p:txBody>
          <a:bodyPr vert="horz" wrap="square" lIns="0" tIns="87630" rIns="0" bIns="0" rtlCol="0">
            <a:spAutoFit/>
          </a:bodyPr>
          <a:lstStyle/>
          <a:p>
            <a:pPr marL="180000" marR="1398905" indent="-228600">
              <a:lnSpc>
                <a:spcPct val="100000"/>
              </a:lnSpc>
              <a:spcBef>
                <a:spcPts val="690"/>
              </a:spcBef>
              <a:buChar char="•"/>
              <a:tabLst>
                <a:tab pos="352425" algn="l"/>
              </a:tabLst>
            </a:pPr>
            <a:r>
              <a:rPr sz="1900" spc="-10" dirty="0">
                <a:latin typeface="Segoe UI Light"/>
                <a:cs typeface="Segoe UI Light"/>
              </a:rPr>
              <a:t>Установление доверительных</a:t>
            </a:r>
            <a:endParaRPr sz="1900" dirty="0">
              <a:latin typeface="Segoe UI Light"/>
              <a:cs typeface="Segoe UI Light"/>
            </a:endParaRPr>
          </a:p>
          <a:p>
            <a:pPr marL="180000">
              <a:lnSpc>
                <a:spcPts val="2495"/>
              </a:lnSpc>
            </a:pPr>
            <a:r>
              <a:rPr sz="1900" spc="-10" dirty="0">
                <a:latin typeface="Segoe UI Light"/>
                <a:cs typeface="Segoe UI Light"/>
              </a:rPr>
              <a:t>отношений</a:t>
            </a:r>
            <a:r>
              <a:rPr sz="1900" spc="-55" dirty="0">
                <a:latin typeface="Segoe UI Light"/>
                <a:cs typeface="Segoe UI Light"/>
              </a:rPr>
              <a:t> </a:t>
            </a:r>
            <a:r>
              <a:rPr sz="1900" dirty="0">
                <a:latin typeface="Segoe UI Light"/>
                <a:cs typeface="Segoe UI Light"/>
              </a:rPr>
              <a:t>с</a:t>
            </a:r>
            <a:r>
              <a:rPr sz="1900" spc="-90" dirty="0">
                <a:latin typeface="Segoe UI Light"/>
                <a:cs typeface="Segoe UI Light"/>
              </a:rPr>
              <a:t> </a:t>
            </a:r>
            <a:r>
              <a:rPr lang="ru-RU" sz="1900" spc="-10" dirty="0">
                <a:latin typeface="Segoe UI Light"/>
                <a:cs typeface="Segoe UI Light"/>
              </a:rPr>
              <a:t>консультируемым</a:t>
            </a:r>
            <a:r>
              <a:rPr sz="1900" spc="-10" dirty="0">
                <a:latin typeface="Segoe UI Light"/>
                <a:cs typeface="Segoe UI Light"/>
              </a:rPr>
              <a:t>;</a:t>
            </a:r>
            <a:endParaRPr lang="ru-RU" sz="1900" spc="-10" dirty="0">
              <a:latin typeface="Segoe UI Light"/>
              <a:cs typeface="Segoe UI Light"/>
            </a:endParaRPr>
          </a:p>
          <a:p>
            <a:pPr marL="180000" indent="-342900">
              <a:lnSpc>
                <a:spcPts val="2495"/>
              </a:lnSpc>
              <a:buFont typeface="Arial" panose="020B0604020202020204" pitchFamily="34" charset="0"/>
              <a:buChar char="•"/>
            </a:pPr>
            <a:r>
              <a:rPr lang="ru-RU" sz="1900" spc="-10" dirty="0">
                <a:latin typeface="Segoe UI Light"/>
                <a:cs typeface="Segoe UI Light"/>
              </a:rPr>
              <a:t>Обеспечение чувства безопасности, конфиденциальности среды;</a:t>
            </a:r>
            <a:endParaRPr sz="1900" spc="-10" dirty="0">
              <a:latin typeface="Segoe UI Light"/>
              <a:cs typeface="Segoe UI Light"/>
            </a:endParaRPr>
          </a:p>
          <a:p>
            <a:pPr marL="180000" indent="-227965">
              <a:lnSpc>
                <a:spcPct val="100000"/>
              </a:lnSpc>
              <a:spcBef>
                <a:spcPts val="409"/>
              </a:spcBef>
              <a:buChar char="•"/>
              <a:tabLst>
                <a:tab pos="351790" algn="l"/>
              </a:tabLst>
            </a:pPr>
            <a:r>
              <a:rPr sz="1900" spc="-10" dirty="0">
                <a:latin typeface="Segoe UI Light"/>
                <a:cs typeface="Segoe UI Light"/>
              </a:rPr>
              <a:t>Установление</a:t>
            </a:r>
            <a:endParaRPr sz="1900" dirty="0">
              <a:latin typeface="Segoe UI Light"/>
              <a:cs typeface="Segoe UI Light"/>
            </a:endParaRPr>
          </a:p>
          <a:p>
            <a:pPr marL="180000" marR="173355">
              <a:lnSpc>
                <a:spcPct val="100000"/>
              </a:lnSpc>
            </a:pPr>
            <a:r>
              <a:rPr sz="1900" spc="-10" dirty="0">
                <a:latin typeface="Segoe UI Light"/>
                <a:cs typeface="Segoe UI Light"/>
              </a:rPr>
              <a:t>эмоционального</a:t>
            </a:r>
            <a:r>
              <a:rPr sz="1900" spc="-65" dirty="0">
                <a:latin typeface="Segoe UI Light"/>
                <a:cs typeface="Segoe UI Light"/>
              </a:rPr>
              <a:t> </a:t>
            </a:r>
            <a:r>
              <a:rPr sz="1900" spc="-10" dirty="0" err="1">
                <a:latin typeface="Segoe UI Light"/>
                <a:cs typeface="Segoe UI Light"/>
              </a:rPr>
              <a:t>контакт</a:t>
            </a:r>
            <a:r>
              <a:rPr lang="ru-RU" sz="1900" spc="-10" dirty="0">
                <a:latin typeface="Segoe UI Light"/>
                <a:cs typeface="Segoe UI Light"/>
              </a:rPr>
              <a:t>а</a:t>
            </a:r>
            <a:r>
              <a:rPr sz="1900" spc="-10" dirty="0">
                <a:latin typeface="Segoe UI Light"/>
                <a:cs typeface="Segoe UI Light"/>
              </a:rPr>
              <a:t>;</a:t>
            </a:r>
            <a:endParaRPr sz="1900" dirty="0">
              <a:latin typeface="Segoe UI Light"/>
              <a:cs typeface="Segoe UI Light"/>
            </a:endParaRPr>
          </a:p>
          <a:p>
            <a:pPr marL="180000" marR="179070" indent="-228600">
              <a:lnSpc>
                <a:spcPct val="100000"/>
              </a:lnSpc>
              <a:spcBef>
                <a:spcPts val="409"/>
              </a:spcBef>
              <a:buChar char="•"/>
              <a:tabLst>
                <a:tab pos="352425" algn="l"/>
              </a:tabLst>
            </a:pPr>
            <a:r>
              <a:rPr lang="ru-RU" sz="1900" dirty="0">
                <a:latin typeface="Segoe UI Light"/>
                <a:cs typeface="Segoe UI Light"/>
              </a:rPr>
              <a:t>Проверка готовности консультируемого к работе, обсуждение ориентировочной продолжительности консультации</a:t>
            </a:r>
            <a:r>
              <a:rPr lang="ru-RU" sz="1900" spc="-10" dirty="0">
                <a:latin typeface="Segoe UI Light"/>
                <a:cs typeface="Segoe UI Light"/>
              </a:rPr>
              <a:t>.</a:t>
            </a:r>
            <a:endParaRPr sz="1900" dirty="0">
              <a:latin typeface="Segoe UI Light"/>
              <a:cs typeface="Segoe U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3114" y="1554449"/>
            <a:ext cx="3810000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dirty="0">
                <a:solidFill>
                  <a:srgbClr val="FFFFFF"/>
                </a:solidFill>
                <a:latin typeface="Segoe UI Light"/>
                <a:cs typeface="Segoe UI Light"/>
              </a:rPr>
              <a:t>Приемы</a:t>
            </a:r>
            <a:r>
              <a:rPr sz="2100" spc="-8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100" dirty="0">
                <a:solidFill>
                  <a:srgbClr val="FFFFFF"/>
                </a:solidFill>
                <a:latin typeface="Segoe UI Light"/>
                <a:cs typeface="Segoe UI Light"/>
              </a:rPr>
              <a:t>установления</a:t>
            </a:r>
            <a:r>
              <a:rPr sz="2100" spc="-8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Segoe UI Light"/>
                <a:cs typeface="Segoe UI Light"/>
              </a:rPr>
              <a:t>контакта</a:t>
            </a:r>
            <a:endParaRPr sz="2100" dirty="0">
              <a:latin typeface="Segoe UI Light"/>
              <a:cs typeface="Segoe UI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13032" y="2073816"/>
            <a:ext cx="5983605" cy="3998235"/>
            <a:chOff x="5263896" y="1978151"/>
            <a:chExt cx="5983605" cy="3779520"/>
          </a:xfrm>
        </p:grpSpPr>
        <p:sp>
          <p:nvSpPr>
            <p:cNvPr id="14" name="object 14"/>
            <p:cNvSpPr/>
            <p:nvPr/>
          </p:nvSpPr>
          <p:spPr>
            <a:xfrm>
              <a:off x="5276088" y="1990343"/>
              <a:ext cx="5958840" cy="3755390"/>
            </a:xfrm>
            <a:custGeom>
              <a:avLst/>
              <a:gdLst/>
              <a:ahLst/>
              <a:cxnLst/>
              <a:rect l="l" t="t" r="r" b="b"/>
              <a:pathLst>
                <a:path w="5958840" h="3755390">
                  <a:moveTo>
                    <a:pt x="5958840" y="0"/>
                  </a:moveTo>
                  <a:lnTo>
                    <a:pt x="0" y="0"/>
                  </a:lnTo>
                  <a:lnTo>
                    <a:pt x="0" y="3755135"/>
                  </a:lnTo>
                  <a:lnTo>
                    <a:pt x="5958840" y="3755135"/>
                  </a:lnTo>
                  <a:lnTo>
                    <a:pt x="5958840" y="0"/>
                  </a:lnTo>
                  <a:close/>
                </a:path>
              </a:pathLst>
            </a:custGeom>
            <a:solidFill>
              <a:srgbClr val="D4E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76088" y="1990343"/>
              <a:ext cx="5958840" cy="3755390"/>
            </a:xfrm>
            <a:custGeom>
              <a:avLst/>
              <a:gdLst/>
              <a:ahLst/>
              <a:cxnLst/>
              <a:rect l="l" t="t" r="r" b="b"/>
              <a:pathLst>
                <a:path w="5958840" h="3755390">
                  <a:moveTo>
                    <a:pt x="0" y="3755135"/>
                  </a:moveTo>
                  <a:lnTo>
                    <a:pt x="5958840" y="3755135"/>
                  </a:lnTo>
                  <a:lnTo>
                    <a:pt x="5958840" y="0"/>
                  </a:lnTo>
                  <a:lnTo>
                    <a:pt x="0" y="0"/>
                  </a:lnTo>
                  <a:lnTo>
                    <a:pt x="0" y="3755135"/>
                  </a:lnTo>
                  <a:close/>
                </a:path>
              </a:pathLst>
            </a:custGeom>
            <a:ln w="24384">
              <a:solidFill>
                <a:srgbClr val="D4E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19979" y="2158164"/>
            <a:ext cx="5716270" cy="28219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385"/>
              </a:spcBef>
              <a:buChar char="•"/>
              <a:tabLst>
                <a:tab pos="183515" algn="l"/>
              </a:tabLst>
            </a:pPr>
            <a:r>
              <a:rPr lang="ru-RU" sz="2100" spc="-10" dirty="0">
                <a:latin typeface="Segoe UI Light"/>
                <a:cs typeface="Segoe UI Light"/>
              </a:rPr>
              <a:t>О</a:t>
            </a:r>
            <a:r>
              <a:rPr sz="2100" spc="-10" dirty="0" err="1">
                <a:latin typeface="Segoe UI Light"/>
                <a:cs typeface="Segoe UI Light"/>
              </a:rPr>
              <a:t>тсутствие</a:t>
            </a:r>
            <a:r>
              <a:rPr sz="2100" spc="-70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отрицаний</a:t>
            </a:r>
            <a:r>
              <a:rPr sz="2100" spc="-60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в</a:t>
            </a:r>
            <a:r>
              <a:rPr sz="2100" spc="-8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речи</a:t>
            </a:r>
            <a:r>
              <a:rPr sz="2100" spc="-65" dirty="0">
                <a:latin typeface="Segoe UI Light"/>
                <a:cs typeface="Segoe UI Light"/>
              </a:rPr>
              <a:t> </a:t>
            </a:r>
            <a:r>
              <a:rPr lang="ru-RU" sz="2100" spc="-10" dirty="0">
                <a:latin typeface="Segoe UI Light"/>
                <a:cs typeface="Segoe UI Light"/>
              </a:rPr>
              <a:t>психолога</a:t>
            </a:r>
            <a:r>
              <a:rPr sz="2100" spc="-10" dirty="0">
                <a:latin typeface="Segoe UI Light"/>
                <a:cs typeface="Segoe UI Light"/>
              </a:rPr>
              <a:t>;</a:t>
            </a:r>
            <a:endParaRPr sz="2100" dirty="0">
              <a:latin typeface="Segoe UI Light"/>
              <a:cs typeface="Segoe UI Light"/>
            </a:endParaRPr>
          </a:p>
          <a:p>
            <a:pPr marL="183515" indent="-170815">
              <a:lnSpc>
                <a:spcPct val="100000"/>
              </a:lnSpc>
              <a:spcBef>
                <a:spcPts val="385"/>
              </a:spcBef>
              <a:buChar char="•"/>
              <a:tabLst>
                <a:tab pos="183515" algn="l"/>
              </a:tabLst>
            </a:pPr>
            <a:r>
              <a:rPr lang="ru-RU" sz="2100" dirty="0">
                <a:latin typeface="Segoe UI Light"/>
                <a:cs typeface="Segoe UI Light"/>
              </a:rPr>
              <a:t>Активное слушание и </a:t>
            </a:r>
            <a:r>
              <a:rPr lang="ru-RU" sz="2100" dirty="0" err="1">
                <a:latin typeface="Segoe UI Light"/>
                <a:cs typeface="Segoe UI Light"/>
              </a:rPr>
              <a:t>эмпатия</a:t>
            </a:r>
            <a:r>
              <a:rPr sz="2100" spc="-10" dirty="0">
                <a:latin typeface="Segoe UI Light"/>
                <a:cs typeface="Segoe UI Light"/>
              </a:rPr>
              <a:t>;</a:t>
            </a:r>
            <a:endParaRPr sz="2100" dirty="0">
              <a:latin typeface="Segoe UI Light"/>
              <a:cs typeface="Segoe UI Light"/>
            </a:endParaRPr>
          </a:p>
          <a:p>
            <a:pPr marL="183515" indent="-170815">
              <a:lnSpc>
                <a:spcPct val="100000"/>
              </a:lnSpc>
              <a:spcBef>
                <a:spcPts val="365"/>
              </a:spcBef>
              <a:buChar char="•"/>
              <a:tabLst>
                <a:tab pos="183515" algn="l"/>
              </a:tabLst>
            </a:pPr>
            <a:r>
              <a:rPr lang="ru-RU" sz="2100" spc="-10" dirty="0">
                <a:latin typeface="Segoe UI Light"/>
                <a:cs typeface="Segoe UI Light"/>
              </a:rPr>
              <a:t>«Подстройка» под консультируемого (темп речи, язык)</a:t>
            </a:r>
            <a:r>
              <a:rPr sz="2100" spc="-10" dirty="0">
                <a:latin typeface="Segoe UI Light"/>
                <a:cs typeface="Segoe UI Light"/>
              </a:rPr>
              <a:t>;</a:t>
            </a:r>
            <a:endParaRPr sz="2100" dirty="0">
              <a:latin typeface="Segoe UI Light"/>
              <a:cs typeface="Segoe UI Light"/>
            </a:endParaRPr>
          </a:p>
          <a:p>
            <a:pPr marL="183515" indent="-170815">
              <a:lnSpc>
                <a:spcPct val="100000"/>
              </a:lnSpc>
              <a:spcBef>
                <a:spcPts val="385"/>
              </a:spcBef>
              <a:buChar char="•"/>
              <a:tabLst>
                <a:tab pos="183515" algn="l"/>
              </a:tabLst>
            </a:pPr>
            <a:r>
              <a:rPr lang="ru-RU" sz="2100" spc="-10" dirty="0">
                <a:latin typeface="Segoe UI Light"/>
                <a:cs typeface="Segoe UI Light"/>
              </a:rPr>
              <a:t>Проявление искреннего интереса и уважения (использование открытых вопросов, принятие без осуждения).</a:t>
            </a:r>
            <a:endParaRPr kumimoji="0" lang="ru-RU" sz="2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Light"/>
              <a:cs typeface="Segoe UI Light"/>
            </a:endParaRPr>
          </a:p>
          <a:p>
            <a:pPr marL="183515" indent="-170815">
              <a:lnSpc>
                <a:spcPct val="100000"/>
              </a:lnSpc>
              <a:spcBef>
                <a:spcPts val="385"/>
              </a:spcBef>
              <a:buChar char="•"/>
              <a:tabLst>
                <a:tab pos="183515" algn="l"/>
              </a:tabLst>
            </a:pPr>
            <a:endParaRPr sz="1900" dirty="0">
              <a:latin typeface="Segoe UI Light"/>
              <a:cs typeface="Segoe UI Ligh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95" y="159207"/>
            <a:ext cx="8144509" cy="638559"/>
          </a:xfrm>
          <a:prstGeom prst="rect">
            <a:avLst/>
          </a:prstGeom>
        </p:spPr>
        <p:txBody>
          <a:bodyPr vert="horz" wrap="square" lIns="0" tIns="144703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00"/>
              </a:spcBef>
            </a:pPr>
            <a:r>
              <a:rPr lang="ru-RU" sz="3200" dirty="0">
                <a:latin typeface="Segoe UI Semibold"/>
                <a:cs typeface="Segoe UI Semibold"/>
              </a:rPr>
              <a:t>УСТАНОВЛЕНИЕ КОНТАКТА</a:t>
            </a:r>
            <a:endParaRPr sz="3200" dirty="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0355" y="0"/>
            <a:ext cx="11592235" cy="6858359"/>
            <a:chOff x="600355" y="0"/>
            <a:chExt cx="11592235" cy="6858359"/>
          </a:xfrm>
        </p:grpSpPr>
        <p:sp>
          <p:nvSpPr>
            <p:cNvPr id="4" name="object 4"/>
            <p:cNvSpPr/>
            <p:nvPr/>
          </p:nvSpPr>
          <p:spPr>
            <a:xfrm>
              <a:off x="9386660" y="4454131"/>
              <a:ext cx="2805430" cy="2404110"/>
            </a:xfrm>
            <a:custGeom>
              <a:avLst/>
              <a:gdLst/>
              <a:ahLst/>
              <a:cxnLst/>
              <a:rect l="l" t="t" r="r" b="b"/>
              <a:pathLst>
                <a:path w="2805429" h="2404109">
                  <a:moveTo>
                    <a:pt x="2805339" y="0"/>
                  </a:moveTo>
                  <a:lnTo>
                    <a:pt x="0" y="2403866"/>
                  </a:lnTo>
                </a:path>
              </a:pathLst>
            </a:custGeom>
            <a:ln w="27431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48600" y="0"/>
              <a:ext cx="4343829" cy="2090419"/>
            </a:xfrm>
            <a:custGeom>
              <a:avLst/>
              <a:gdLst/>
              <a:ahLst/>
              <a:cxnLst/>
              <a:rect l="l" t="t" r="r" b="b"/>
              <a:pathLst>
                <a:path w="3160395" h="2090420">
                  <a:moveTo>
                    <a:pt x="3159961" y="2089971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2045" y="1500229"/>
              <a:ext cx="1820545" cy="5358130"/>
            </a:xfrm>
            <a:custGeom>
              <a:avLst/>
              <a:gdLst/>
              <a:ahLst/>
              <a:cxnLst/>
              <a:rect l="l" t="t" r="r" b="b"/>
              <a:pathLst>
                <a:path w="1820545" h="5358130">
                  <a:moveTo>
                    <a:pt x="1819953" y="0"/>
                  </a:moveTo>
                  <a:lnTo>
                    <a:pt x="0" y="5357766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355" y="1968317"/>
              <a:ext cx="10098405" cy="3169920"/>
            </a:xfrm>
            <a:custGeom>
              <a:avLst/>
              <a:gdLst/>
              <a:ahLst/>
              <a:cxnLst/>
              <a:rect l="l" t="t" r="r" b="b"/>
              <a:pathLst>
                <a:path w="10098405" h="3169920">
                  <a:moveTo>
                    <a:pt x="0" y="0"/>
                  </a:moveTo>
                  <a:lnTo>
                    <a:pt x="10098024" y="0"/>
                  </a:lnTo>
                </a:path>
                <a:path w="10098405" h="3169920">
                  <a:moveTo>
                    <a:pt x="0" y="1057655"/>
                  </a:moveTo>
                  <a:lnTo>
                    <a:pt x="10098024" y="1057655"/>
                  </a:lnTo>
                </a:path>
                <a:path w="10098405" h="3169920">
                  <a:moveTo>
                    <a:pt x="0" y="2115312"/>
                  </a:moveTo>
                  <a:lnTo>
                    <a:pt x="10098024" y="2115312"/>
                  </a:lnTo>
                </a:path>
                <a:path w="10098405" h="3169920">
                  <a:moveTo>
                    <a:pt x="0" y="3169920"/>
                  </a:moveTo>
                  <a:lnTo>
                    <a:pt x="10098024" y="3169920"/>
                  </a:lnTo>
                </a:path>
              </a:pathLst>
            </a:custGeom>
            <a:ln w="2438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685800" y="1728952"/>
            <a:ext cx="8766810" cy="3389774"/>
          </a:xfrm>
          <a:prstGeom prst="rect">
            <a:avLst/>
          </a:prstGeom>
        </p:spPr>
        <p:txBody>
          <a:bodyPr vert="horz" wrap="square" lIns="0" tIns="324231" rIns="0" bIns="0" rtlCol="0">
            <a:spAutoFit/>
          </a:bodyPr>
          <a:lstStyle/>
          <a:p>
            <a:pPr marL="27940" marR="5080">
              <a:spcBef>
                <a:spcPts val="110"/>
              </a:spcBef>
            </a:pPr>
            <a:r>
              <a:rPr lang="ru-RU" sz="2000" dirty="0">
                <a:solidFill>
                  <a:srgbClr val="001D35"/>
                </a:solidFill>
                <a:latin typeface="Google Sans"/>
              </a:rPr>
              <a:t>Я могу как-нибудь помочь Вам в начале беседы?</a:t>
            </a:r>
          </a:p>
          <a:p>
            <a:pPr marL="27940" marR="5080">
              <a:spcBef>
                <a:spcPts val="110"/>
              </a:spcBef>
            </a:pPr>
            <a:endParaRPr lang="ru-RU" sz="2000" dirty="0"/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endParaRPr lang="ru-RU" sz="2000" dirty="0">
              <a:solidFill>
                <a:srgbClr val="001D35"/>
              </a:solidFill>
              <a:latin typeface="Google Sans"/>
            </a:endParaRP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r>
              <a:rPr lang="ru-RU" sz="2000" dirty="0">
                <a:solidFill>
                  <a:srgbClr val="001D35"/>
                </a:solidFill>
                <a:latin typeface="Google Sans"/>
              </a:rPr>
              <a:t>Я здесь чтобы выслушать Вас. Чтобы вместе подумать, что можно предпринять, расскажите мне как можно полнее о своей ситуации.</a:t>
            </a: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endParaRPr lang="ru-RU" sz="2700" spc="-10" dirty="0">
              <a:solidFill>
                <a:srgbClr val="000000"/>
              </a:solidFill>
            </a:endParaRP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r>
              <a:rPr lang="ru-RU" sz="2000" dirty="0">
                <a:solidFill>
                  <a:srgbClr val="001D35"/>
                </a:solidFill>
                <a:latin typeface="Google Sans"/>
              </a:rPr>
              <a:t>Первый шаг – это всегда сложно, Вы правильно сделали, что обратились за помощью.</a:t>
            </a: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endParaRPr sz="27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5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Segoe UI Semibold"/>
                <a:cs typeface="Segoe UI Semibold"/>
              </a:rPr>
              <a:t>ИССЛЕДОВАНИЕ</a:t>
            </a:r>
            <a:r>
              <a:rPr sz="3600" spc="-95" dirty="0">
                <a:latin typeface="Segoe UI Semibold"/>
                <a:cs typeface="Segoe UI Semibold"/>
              </a:rPr>
              <a:t> </a:t>
            </a:r>
            <a:r>
              <a:rPr sz="3600" spc="-10" dirty="0">
                <a:latin typeface="Segoe UI Semibold"/>
                <a:cs typeface="Segoe UI Semibold"/>
              </a:rPr>
              <a:t>ПРОБЛЕМНОЙ СИТУАЦИИ</a:t>
            </a:r>
            <a:endParaRPr sz="36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386660" y="1500229"/>
            <a:ext cx="2805931" cy="5358130"/>
            <a:chOff x="9386660" y="1500229"/>
            <a:chExt cx="2805931" cy="5358130"/>
          </a:xfrm>
        </p:grpSpPr>
        <p:sp>
          <p:nvSpPr>
            <p:cNvPr id="4" name="object 4"/>
            <p:cNvSpPr/>
            <p:nvPr/>
          </p:nvSpPr>
          <p:spPr>
            <a:xfrm>
              <a:off x="9386660" y="4454131"/>
              <a:ext cx="2805430" cy="2404110"/>
            </a:xfrm>
            <a:custGeom>
              <a:avLst/>
              <a:gdLst/>
              <a:ahLst/>
              <a:cxnLst/>
              <a:rect l="l" t="t" r="r" b="b"/>
              <a:pathLst>
                <a:path w="2805429" h="2404109">
                  <a:moveTo>
                    <a:pt x="2805339" y="0"/>
                  </a:moveTo>
                  <a:lnTo>
                    <a:pt x="0" y="2403866"/>
                  </a:lnTo>
                </a:path>
              </a:pathLst>
            </a:custGeom>
            <a:ln w="27431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36249" y="1834776"/>
              <a:ext cx="1056180" cy="255643"/>
            </a:xfrm>
            <a:custGeom>
              <a:avLst/>
              <a:gdLst/>
              <a:ahLst/>
              <a:cxnLst/>
              <a:rect l="l" t="t" r="r" b="b"/>
              <a:pathLst>
                <a:path w="3160395" h="2090420">
                  <a:moveTo>
                    <a:pt x="3159961" y="2089971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2046" y="1500229"/>
              <a:ext cx="1820545" cy="5358130"/>
            </a:xfrm>
            <a:custGeom>
              <a:avLst/>
              <a:gdLst/>
              <a:ahLst/>
              <a:cxnLst/>
              <a:rect l="l" t="t" r="r" b="b"/>
              <a:pathLst>
                <a:path w="1820545" h="5358130">
                  <a:moveTo>
                    <a:pt x="1819953" y="0"/>
                  </a:moveTo>
                  <a:lnTo>
                    <a:pt x="0" y="5357766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94753" y="1557337"/>
            <a:ext cx="6349365" cy="512445"/>
            <a:chOff x="694753" y="1557337"/>
            <a:chExt cx="6349365" cy="512445"/>
          </a:xfrm>
        </p:grpSpPr>
        <p:sp>
          <p:nvSpPr>
            <p:cNvPr id="9" name="object 9"/>
            <p:cNvSpPr/>
            <p:nvPr/>
          </p:nvSpPr>
          <p:spPr>
            <a:xfrm>
              <a:off x="707136" y="1569720"/>
              <a:ext cx="6324600" cy="487680"/>
            </a:xfrm>
            <a:custGeom>
              <a:avLst/>
              <a:gdLst/>
              <a:ahLst/>
              <a:cxnLst/>
              <a:rect l="l" t="t" r="r" b="b"/>
              <a:pathLst>
                <a:path w="6324600" h="487680">
                  <a:moveTo>
                    <a:pt x="6324599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6324599" y="487679"/>
                  </a:lnTo>
                  <a:lnTo>
                    <a:pt x="6324599" y="0"/>
                  </a:lnTo>
                  <a:close/>
                </a:path>
              </a:pathLst>
            </a:custGeom>
            <a:solidFill>
              <a:srgbClr val="6FAC4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7136" y="1569720"/>
              <a:ext cx="6324600" cy="487680"/>
            </a:xfrm>
            <a:custGeom>
              <a:avLst/>
              <a:gdLst/>
              <a:ahLst/>
              <a:cxnLst/>
              <a:rect l="l" t="t" r="r" b="b"/>
              <a:pathLst>
                <a:path w="6324600" h="487680">
                  <a:moveTo>
                    <a:pt x="0" y="487679"/>
                  </a:moveTo>
                  <a:lnTo>
                    <a:pt x="6324599" y="487679"/>
                  </a:lnTo>
                  <a:lnTo>
                    <a:pt x="6324599" y="0"/>
                  </a:lnTo>
                  <a:lnTo>
                    <a:pt x="0" y="0"/>
                  </a:lnTo>
                  <a:lnTo>
                    <a:pt x="0" y="487679"/>
                  </a:lnTo>
                  <a:close/>
                </a:path>
              </a:pathLst>
            </a:custGeom>
            <a:ln w="24384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10026" y="1660017"/>
            <a:ext cx="1720214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Segoe UI Light"/>
                <a:cs typeface="Segoe UI Light"/>
              </a:rPr>
              <a:t>Основные</a:t>
            </a:r>
            <a:r>
              <a:rPr sz="1700" spc="-6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Segoe UI Light"/>
                <a:cs typeface="Segoe UI Light"/>
              </a:rPr>
              <a:t>задачи</a:t>
            </a:r>
            <a:endParaRPr sz="1700">
              <a:latin typeface="Segoe UI Light"/>
              <a:cs typeface="Segoe UI 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4944" y="2045207"/>
            <a:ext cx="6349365" cy="3853179"/>
            <a:chOff x="694944" y="2045207"/>
            <a:chExt cx="6349365" cy="3853179"/>
          </a:xfrm>
        </p:grpSpPr>
        <p:sp>
          <p:nvSpPr>
            <p:cNvPr id="13" name="object 13"/>
            <p:cNvSpPr/>
            <p:nvPr/>
          </p:nvSpPr>
          <p:spPr>
            <a:xfrm>
              <a:off x="707136" y="2057399"/>
              <a:ext cx="6324600" cy="3828415"/>
            </a:xfrm>
            <a:custGeom>
              <a:avLst/>
              <a:gdLst/>
              <a:ahLst/>
              <a:cxnLst/>
              <a:rect l="l" t="t" r="r" b="b"/>
              <a:pathLst>
                <a:path w="6324600" h="3828415">
                  <a:moveTo>
                    <a:pt x="6324599" y="0"/>
                  </a:moveTo>
                  <a:lnTo>
                    <a:pt x="0" y="0"/>
                  </a:lnTo>
                  <a:lnTo>
                    <a:pt x="0" y="3828288"/>
                  </a:lnTo>
                  <a:lnTo>
                    <a:pt x="6324599" y="3828288"/>
                  </a:lnTo>
                  <a:lnTo>
                    <a:pt x="6324599" y="0"/>
                  </a:lnTo>
                  <a:close/>
                </a:path>
              </a:pathLst>
            </a:custGeom>
            <a:solidFill>
              <a:srgbClr val="D4E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7136" y="2057399"/>
              <a:ext cx="6324600" cy="3828415"/>
            </a:xfrm>
            <a:custGeom>
              <a:avLst/>
              <a:gdLst/>
              <a:ahLst/>
              <a:cxnLst/>
              <a:rect l="l" t="t" r="r" b="b"/>
              <a:pathLst>
                <a:path w="6324600" h="3828415">
                  <a:moveTo>
                    <a:pt x="0" y="3828288"/>
                  </a:moveTo>
                  <a:lnTo>
                    <a:pt x="6324599" y="3828288"/>
                  </a:lnTo>
                  <a:lnTo>
                    <a:pt x="6324599" y="0"/>
                  </a:lnTo>
                  <a:lnTo>
                    <a:pt x="0" y="0"/>
                  </a:lnTo>
                  <a:lnTo>
                    <a:pt x="0" y="3828288"/>
                  </a:lnTo>
                  <a:close/>
                </a:path>
              </a:pathLst>
            </a:custGeom>
            <a:ln w="24384">
              <a:solidFill>
                <a:srgbClr val="D4E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4351" y="2124837"/>
            <a:ext cx="5981065" cy="355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245" marR="196850" indent="-170180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lang="ru-RU" sz="1700" dirty="0">
                <a:latin typeface="Segoe UI Light"/>
                <a:cs typeface="Segoe UI Light"/>
              </a:rPr>
              <a:t>Установление первичного запроса, целей обращения;</a:t>
            </a:r>
          </a:p>
          <a:p>
            <a:pPr marL="182245" marR="196850" indent="-170180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lang="ru-RU" sz="1700" dirty="0">
                <a:latin typeface="Segoe UI Light"/>
                <a:cs typeface="Segoe UI Light"/>
              </a:rPr>
              <a:t>Выявление ожиданий от консультации;</a:t>
            </a:r>
          </a:p>
          <a:p>
            <a:pPr marL="182245" marR="196850" indent="-170180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sz="1700" dirty="0">
                <a:latin typeface="Segoe UI Light"/>
                <a:cs typeface="Segoe UI Light"/>
              </a:rPr>
              <a:t>Исследование,</a:t>
            </a:r>
            <a:r>
              <a:rPr sz="1700" spc="-65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каким</a:t>
            </a:r>
            <a:r>
              <a:rPr sz="1700" spc="-25" dirty="0">
                <a:latin typeface="Segoe UI Light"/>
                <a:cs typeface="Segoe UI Light"/>
              </a:rPr>
              <a:t> </a:t>
            </a:r>
            <a:r>
              <a:rPr sz="1700" dirty="0" err="1">
                <a:latin typeface="Segoe UI Light"/>
                <a:cs typeface="Segoe UI Light"/>
              </a:rPr>
              <a:t>образом</a:t>
            </a:r>
            <a:r>
              <a:rPr sz="1700" spc="-45" dirty="0">
                <a:latin typeface="Segoe UI Light"/>
                <a:cs typeface="Segoe UI Light"/>
              </a:rPr>
              <a:t> </a:t>
            </a:r>
            <a:r>
              <a:rPr lang="ru-RU" sz="1700" dirty="0">
                <a:latin typeface="Segoe UI Light"/>
                <a:cs typeface="Segoe UI Light"/>
              </a:rPr>
              <a:t>консультируемый</a:t>
            </a:r>
            <a:r>
              <a:rPr sz="1700" spc="-50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видит</a:t>
            </a:r>
            <a:r>
              <a:rPr sz="1700" spc="-10" dirty="0">
                <a:latin typeface="Segoe UI Light"/>
                <a:cs typeface="Segoe UI Light"/>
              </a:rPr>
              <a:t> </a:t>
            </a:r>
            <a:r>
              <a:rPr sz="1700" spc="-10" dirty="0" err="1">
                <a:latin typeface="Segoe UI Light"/>
                <a:cs typeface="Segoe UI Light"/>
              </a:rPr>
              <a:t>проблемную</a:t>
            </a:r>
            <a:r>
              <a:rPr sz="1700" spc="-10" dirty="0">
                <a:latin typeface="Segoe UI Light"/>
                <a:cs typeface="Segoe UI Light"/>
              </a:rPr>
              <a:t> </a:t>
            </a:r>
            <a:r>
              <a:rPr lang="ru-RU" sz="1700" spc="-10" dirty="0">
                <a:latin typeface="Segoe UI Light"/>
                <a:cs typeface="Segoe UI Light"/>
              </a:rPr>
              <a:t>с</a:t>
            </a:r>
            <a:r>
              <a:rPr sz="1700" spc="-10" dirty="0" err="1">
                <a:latin typeface="Segoe UI Light"/>
                <a:cs typeface="Segoe UI Light"/>
              </a:rPr>
              <a:t>итуацию</a:t>
            </a:r>
            <a:r>
              <a:rPr sz="1700" spc="-10" dirty="0">
                <a:latin typeface="Segoe UI Light"/>
                <a:cs typeface="Segoe UI Light"/>
              </a:rPr>
              <a:t>;</a:t>
            </a:r>
            <a:endParaRPr sz="1700" dirty="0">
              <a:latin typeface="Segoe UI Light"/>
              <a:cs typeface="Segoe UI Light"/>
            </a:endParaRPr>
          </a:p>
          <a:p>
            <a:pPr marL="182880" indent="-170180">
              <a:lnSpc>
                <a:spcPct val="100000"/>
              </a:lnSpc>
              <a:spcBef>
                <a:spcPts val="335"/>
              </a:spcBef>
              <a:buChar char="•"/>
              <a:tabLst>
                <a:tab pos="182880" algn="l"/>
              </a:tabLst>
            </a:pPr>
            <a:r>
              <a:rPr sz="1700" dirty="0">
                <a:latin typeface="Segoe UI Light"/>
                <a:cs typeface="Segoe UI Light"/>
              </a:rPr>
              <a:t>Установление</a:t>
            </a:r>
            <a:r>
              <a:rPr sz="1700" spc="-85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контакта</a:t>
            </a:r>
            <a:r>
              <a:rPr sz="1700" spc="-60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с</a:t>
            </a:r>
            <a:r>
              <a:rPr sz="1700" spc="-25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эмоциями</a:t>
            </a:r>
            <a:r>
              <a:rPr sz="1700" spc="-40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и</a:t>
            </a:r>
            <a:r>
              <a:rPr sz="1700" spc="-15" dirty="0">
                <a:latin typeface="Segoe UI Light"/>
                <a:cs typeface="Segoe UI Light"/>
              </a:rPr>
              <a:t> </a:t>
            </a:r>
            <a:r>
              <a:rPr sz="1700" spc="-10" dirty="0">
                <a:latin typeface="Segoe UI Light"/>
                <a:cs typeface="Segoe UI Light"/>
              </a:rPr>
              <a:t>переживаниями</a:t>
            </a:r>
            <a:endParaRPr sz="1700" dirty="0">
              <a:latin typeface="Segoe UI Light"/>
              <a:cs typeface="Segoe UI Light"/>
            </a:endParaRPr>
          </a:p>
          <a:p>
            <a:pPr marL="183515">
              <a:lnSpc>
                <a:spcPct val="100000"/>
              </a:lnSpc>
            </a:pPr>
            <a:r>
              <a:rPr lang="ru-RU" sz="1700" spc="-10" dirty="0">
                <a:latin typeface="Segoe UI Light"/>
                <a:cs typeface="Segoe UI Light"/>
              </a:rPr>
              <a:t>консультируемого</a:t>
            </a:r>
            <a:r>
              <a:rPr sz="1700" spc="-10" dirty="0">
                <a:latin typeface="Segoe UI Light"/>
                <a:cs typeface="Segoe UI Light"/>
              </a:rPr>
              <a:t>;</a:t>
            </a:r>
            <a:endParaRPr sz="1700" dirty="0">
              <a:latin typeface="Segoe UI Light"/>
              <a:cs typeface="Segoe UI Light"/>
            </a:endParaRPr>
          </a:p>
          <a:p>
            <a:pPr marL="182880" indent="-170180">
              <a:lnSpc>
                <a:spcPct val="100000"/>
              </a:lnSpc>
              <a:spcBef>
                <a:spcPts val="315"/>
              </a:spcBef>
              <a:buChar char="•"/>
              <a:tabLst>
                <a:tab pos="182880" algn="l"/>
              </a:tabLst>
            </a:pPr>
            <a:r>
              <a:rPr sz="1700" dirty="0">
                <a:latin typeface="Segoe UI Light"/>
                <a:cs typeface="Segoe UI Light"/>
              </a:rPr>
              <a:t>Локализация</a:t>
            </a:r>
            <a:r>
              <a:rPr sz="1700" spc="-20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проблемы</a:t>
            </a:r>
            <a:r>
              <a:rPr sz="1700" spc="-60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во</a:t>
            </a:r>
            <a:r>
              <a:rPr sz="1700" spc="-15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времени</a:t>
            </a:r>
            <a:r>
              <a:rPr sz="1700" spc="-45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и</a:t>
            </a:r>
            <a:r>
              <a:rPr sz="1700" spc="5" dirty="0">
                <a:latin typeface="Segoe UI Light"/>
                <a:cs typeface="Segoe UI Light"/>
              </a:rPr>
              <a:t> </a:t>
            </a:r>
            <a:r>
              <a:rPr sz="1700" spc="-10" dirty="0">
                <a:latin typeface="Segoe UI Light"/>
                <a:cs typeface="Segoe UI Light"/>
              </a:rPr>
              <a:t>исследование</a:t>
            </a:r>
            <a:endParaRPr sz="1700" dirty="0">
              <a:latin typeface="Segoe UI Light"/>
              <a:cs typeface="Segoe UI Light"/>
            </a:endParaRPr>
          </a:p>
          <a:p>
            <a:pPr marL="183515">
              <a:lnSpc>
                <a:spcPct val="100000"/>
              </a:lnSpc>
            </a:pPr>
            <a:r>
              <a:rPr sz="1700" spc="-10" dirty="0">
                <a:latin typeface="Segoe UI Light"/>
                <a:cs typeface="Segoe UI Light"/>
              </a:rPr>
              <a:t>контекста,</a:t>
            </a:r>
            <a:r>
              <a:rPr sz="1700" spc="-50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в</a:t>
            </a:r>
            <a:r>
              <a:rPr sz="1700" spc="-30" dirty="0">
                <a:latin typeface="Segoe UI Light"/>
                <a:cs typeface="Segoe UI Light"/>
              </a:rPr>
              <a:t> </a:t>
            </a:r>
            <a:r>
              <a:rPr sz="1700" spc="-20" dirty="0">
                <a:latin typeface="Segoe UI Light"/>
                <a:cs typeface="Segoe UI Light"/>
              </a:rPr>
              <a:t>котором</a:t>
            </a:r>
            <a:r>
              <a:rPr sz="1700" spc="-50" dirty="0">
                <a:latin typeface="Segoe UI Light"/>
                <a:cs typeface="Segoe UI Light"/>
              </a:rPr>
              <a:t> </a:t>
            </a:r>
            <a:r>
              <a:rPr sz="1700" spc="-10" dirty="0">
                <a:latin typeface="Segoe UI Light"/>
                <a:cs typeface="Segoe UI Light"/>
              </a:rPr>
              <a:t>проявляется</a:t>
            </a:r>
            <a:r>
              <a:rPr sz="1700" spc="-55" dirty="0">
                <a:latin typeface="Segoe UI Light"/>
                <a:cs typeface="Segoe UI Light"/>
              </a:rPr>
              <a:t> </a:t>
            </a:r>
            <a:r>
              <a:rPr sz="1700" spc="-10" dirty="0">
                <a:latin typeface="Segoe UI Light"/>
                <a:cs typeface="Segoe UI Light"/>
              </a:rPr>
              <a:t>проблемное</a:t>
            </a:r>
            <a:endParaRPr sz="1700" dirty="0">
              <a:latin typeface="Segoe UI Light"/>
              <a:cs typeface="Segoe UI Light"/>
            </a:endParaRPr>
          </a:p>
          <a:p>
            <a:pPr marL="183515">
              <a:lnSpc>
                <a:spcPct val="100000"/>
              </a:lnSpc>
            </a:pPr>
            <a:r>
              <a:rPr lang="ru-RU" sz="1700" spc="-10" dirty="0">
                <a:latin typeface="Segoe UI Light"/>
                <a:cs typeface="Segoe UI Light"/>
              </a:rPr>
              <a:t>в</a:t>
            </a:r>
            <a:r>
              <a:rPr sz="1700" spc="-10" dirty="0" err="1">
                <a:latin typeface="Segoe UI Light"/>
                <a:cs typeface="Segoe UI Light"/>
              </a:rPr>
              <a:t>заимодействие</a:t>
            </a:r>
            <a:r>
              <a:rPr lang="ru-RU" sz="1700" spc="-10" dirty="0">
                <a:latin typeface="Segoe UI Light"/>
                <a:cs typeface="Segoe UI Light"/>
              </a:rPr>
              <a:t> или проблемная ситуация</a:t>
            </a:r>
            <a:r>
              <a:rPr sz="1700" spc="-10" dirty="0">
                <a:latin typeface="Segoe UI Light"/>
                <a:cs typeface="Segoe UI Light"/>
              </a:rPr>
              <a:t>;</a:t>
            </a:r>
            <a:endParaRPr sz="1700" dirty="0">
              <a:latin typeface="Segoe UI Light"/>
              <a:cs typeface="Segoe UI Light"/>
            </a:endParaRPr>
          </a:p>
          <a:p>
            <a:pPr marL="182245" marR="5080" indent="-170180">
              <a:lnSpc>
                <a:spcPct val="100000"/>
              </a:lnSpc>
              <a:spcBef>
                <a:spcPts val="315"/>
              </a:spcBef>
              <a:buChar char="•"/>
              <a:tabLst>
                <a:tab pos="183515" algn="l"/>
              </a:tabLst>
            </a:pPr>
            <a:r>
              <a:rPr sz="1700" dirty="0" err="1">
                <a:latin typeface="Segoe UI Light"/>
                <a:cs typeface="Segoe UI Light"/>
              </a:rPr>
              <a:t>Самая</a:t>
            </a:r>
            <a:r>
              <a:rPr sz="1700" spc="-50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важная</a:t>
            </a:r>
            <a:r>
              <a:rPr sz="1700" spc="-65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задача</a:t>
            </a:r>
            <a:r>
              <a:rPr sz="1700" spc="-70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этапа</a:t>
            </a:r>
            <a:r>
              <a:rPr sz="1700" spc="-65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сбора</a:t>
            </a:r>
            <a:r>
              <a:rPr sz="1700" spc="-70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информации</a:t>
            </a:r>
            <a:r>
              <a:rPr sz="1700" spc="5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–</a:t>
            </a:r>
            <a:r>
              <a:rPr sz="1700" spc="30" dirty="0">
                <a:latin typeface="Segoe UI Light"/>
                <a:cs typeface="Segoe UI Light"/>
              </a:rPr>
              <a:t> </a:t>
            </a:r>
            <a:r>
              <a:rPr sz="1700" spc="-25" dirty="0">
                <a:latin typeface="Segoe UI Light"/>
                <a:cs typeface="Segoe UI Light"/>
              </a:rPr>
              <a:t>это 	</a:t>
            </a:r>
            <a:r>
              <a:rPr sz="1700" spc="-10" dirty="0">
                <a:latin typeface="Segoe UI Light"/>
                <a:cs typeface="Segoe UI Light"/>
              </a:rPr>
              <a:t>формулировка</a:t>
            </a:r>
            <a:r>
              <a:rPr sz="1700" spc="-60" dirty="0">
                <a:latin typeface="Segoe UI Light"/>
                <a:cs typeface="Segoe UI Light"/>
              </a:rPr>
              <a:t> </a:t>
            </a:r>
            <a:r>
              <a:rPr sz="1700" spc="-10" dirty="0">
                <a:latin typeface="Segoe UI Light"/>
                <a:cs typeface="Segoe UI Light"/>
              </a:rPr>
              <a:t>гипотезы</a:t>
            </a:r>
            <a:r>
              <a:rPr sz="1700" spc="-70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для</a:t>
            </a:r>
            <a:r>
              <a:rPr sz="1700" spc="-60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того,</a:t>
            </a:r>
            <a:r>
              <a:rPr sz="1700" spc="-45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чтобы</a:t>
            </a:r>
            <a:r>
              <a:rPr sz="1700" spc="-75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успешно</a:t>
            </a:r>
            <a:r>
              <a:rPr sz="1700" spc="-70" dirty="0">
                <a:latin typeface="Segoe UI Light"/>
                <a:cs typeface="Segoe UI Light"/>
              </a:rPr>
              <a:t> </a:t>
            </a:r>
            <a:r>
              <a:rPr sz="1700" dirty="0">
                <a:latin typeface="Segoe UI Light"/>
                <a:cs typeface="Segoe UI Light"/>
              </a:rPr>
              <a:t>перейти</a:t>
            </a:r>
            <a:r>
              <a:rPr sz="1700" spc="-55" dirty="0">
                <a:latin typeface="Segoe UI Light"/>
                <a:cs typeface="Segoe UI Light"/>
              </a:rPr>
              <a:t> </a:t>
            </a:r>
            <a:r>
              <a:rPr sz="1700" spc="-25" dirty="0">
                <a:latin typeface="Segoe UI Light"/>
                <a:cs typeface="Segoe UI Light"/>
              </a:rPr>
              <a:t>на 	</a:t>
            </a:r>
            <a:r>
              <a:rPr sz="1700" dirty="0">
                <a:latin typeface="Segoe UI Light"/>
                <a:cs typeface="Segoe UI Light"/>
              </a:rPr>
              <a:t>следующий</a:t>
            </a:r>
            <a:r>
              <a:rPr sz="1700" spc="-60" dirty="0">
                <a:latin typeface="Segoe UI Light"/>
                <a:cs typeface="Segoe UI Light"/>
              </a:rPr>
              <a:t> </a:t>
            </a:r>
            <a:r>
              <a:rPr sz="1700" dirty="0" err="1">
                <a:latin typeface="Segoe UI Light"/>
                <a:cs typeface="Segoe UI Light"/>
              </a:rPr>
              <a:t>этап</a:t>
            </a:r>
            <a:r>
              <a:rPr sz="1700" spc="-20" dirty="0">
                <a:latin typeface="Segoe UI Light"/>
                <a:cs typeface="Segoe UI Light"/>
              </a:rPr>
              <a:t> </a:t>
            </a:r>
            <a:r>
              <a:rPr lang="ru-RU" sz="1700" spc="-10" dirty="0">
                <a:latin typeface="Segoe UI Light"/>
                <a:cs typeface="Segoe UI Light"/>
              </a:rPr>
              <a:t>консультации (при необходимости ее коррекция).</a:t>
            </a:r>
            <a:endParaRPr sz="1700" dirty="0">
              <a:latin typeface="Segoe UI Light"/>
              <a:cs typeface="Segoe U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20000" y="1834895"/>
            <a:ext cx="3533140" cy="444352"/>
          </a:xfrm>
          <a:prstGeom prst="rect">
            <a:avLst/>
          </a:prstGeom>
          <a:solidFill>
            <a:srgbClr val="6FAC46">
              <a:alpha val="90194"/>
            </a:srgbClr>
          </a:solidFill>
        </p:spPr>
        <p:txBody>
          <a:bodyPr vert="horz" wrap="square" lIns="0" tIns="135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5"/>
              </a:spcBef>
            </a:pPr>
            <a:r>
              <a:rPr sz="2000" dirty="0" err="1">
                <a:solidFill>
                  <a:srgbClr val="FFFFFF"/>
                </a:solidFill>
                <a:latin typeface="Segoe UI Light"/>
                <a:cs typeface="Segoe UI Light"/>
              </a:rPr>
              <a:t>Установки</a:t>
            </a:r>
            <a:r>
              <a:rPr sz="2000" spc="-7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lang="ru-RU" sz="2000" spc="-10" dirty="0">
                <a:solidFill>
                  <a:srgbClr val="FFFFFF"/>
                </a:solidFill>
                <a:latin typeface="Segoe UI Light"/>
                <a:cs typeface="Segoe UI Light"/>
              </a:rPr>
              <a:t>психолога</a:t>
            </a:r>
            <a:endParaRPr sz="2000" dirty="0">
              <a:latin typeface="Segoe UI Light"/>
              <a:cs typeface="Segoe U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20000" y="2438400"/>
            <a:ext cx="3533140" cy="3288721"/>
          </a:xfrm>
          <a:prstGeom prst="rect">
            <a:avLst/>
          </a:prstGeom>
          <a:solidFill>
            <a:srgbClr val="D4E2CF">
              <a:alpha val="90194"/>
            </a:srgbClr>
          </a:solidFill>
        </p:spPr>
        <p:txBody>
          <a:bodyPr vert="horz" wrap="square" lIns="0" tIns="107315" rIns="0" bIns="0" rtlCol="0">
            <a:spAutoFit/>
          </a:bodyPr>
          <a:lstStyle/>
          <a:p>
            <a:pPr marL="347980" indent="-228600">
              <a:lnSpc>
                <a:spcPct val="100000"/>
              </a:lnSpc>
              <a:spcBef>
                <a:spcPts val="845"/>
              </a:spcBef>
              <a:buChar char="•"/>
              <a:tabLst>
                <a:tab pos="347980" algn="l"/>
              </a:tabLst>
            </a:pPr>
            <a:r>
              <a:rPr lang="ru-RU" sz="2000" dirty="0">
                <a:latin typeface="Segoe UI Light"/>
                <a:cs typeface="Segoe UI Light"/>
              </a:rPr>
              <a:t>В</a:t>
            </a:r>
            <a:r>
              <a:rPr sz="2000" dirty="0" err="1">
                <a:latin typeface="Segoe UI Light"/>
                <a:cs typeface="Segoe UI Light"/>
              </a:rPr>
              <a:t>нимательность</a:t>
            </a:r>
            <a:r>
              <a:rPr sz="2000" spc="-65" dirty="0">
                <a:latin typeface="Segoe UI Light"/>
                <a:cs typeface="Segoe UI Light"/>
              </a:rPr>
              <a:t> </a:t>
            </a:r>
            <a:r>
              <a:rPr sz="2000" dirty="0">
                <a:latin typeface="Segoe UI Light"/>
                <a:cs typeface="Segoe UI Light"/>
              </a:rPr>
              <a:t>к</a:t>
            </a:r>
            <a:r>
              <a:rPr sz="2000" spc="-80" dirty="0">
                <a:latin typeface="Segoe UI Light"/>
                <a:cs typeface="Segoe UI Light"/>
              </a:rPr>
              <a:t> </a:t>
            </a:r>
            <a:r>
              <a:rPr sz="2000" spc="-30" dirty="0">
                <a:latin typeface="Segoe UI Light"/>
                <a:cs typeface="Segoe UI Light"/>
              </a:rPr>
              <a:t>тому,</a:t>
            </a:r>
            <a:r>
              <a:rPr sz="2000" spc="-105" dirty="0">
                <a:latin typeface="Segoe UI Light"/>
                <a:cs typeface="Segoe UI Light"/>
              </a:rPr>
              <a:t> </a:t>
            </a:r>
            <a:r>
              <a:rPr sz="2000" spc="-25" dirty="0">
                <a:latin typeface="Segoe UI Light"/>
                <a:cs typeface="Segoe UI Light"/>
              </a:rPr>
              <a:t>как</a:t>
            </a:r>
            <a:endParaRPr sz="2000" dirty="0">
              <a:latin typeface="Segoe UI Light"/>
              <a:cs typeface="Segoe UI Light"/>
            </a:endParaRPr>
          </a:p>
          <a:p>
            <a:pPr marL="347980">
              <a:lnSpc>
                <a:spcPts val="2390"/>
              </a:lnSpc>
            </a:pPr>
            <a:r>
              <a:rPr sz="2000" dirty="0">
                <a:latin typeface="Segoe UI Light"/>
                <a:cs typeface="Segoe UI Light"/>
              </a:rPr>
              <a:t>видит</a:t>
            </a:r>
            <a:r>
              <a:rPr sz="2000" spc="-35" dirty="0">
                <a:latin typeface="Segoe UI Light"/>
                <a:cs typeface="Segoe UI Light"/>
              </a:rPr>
              <a:t> </a:t>
            </a:r>
            <a:r>
              <a:rPr sz="2000" spc="-10" dirty="0">
                <a:latin typeface="Segoe UI Light"/>
                <a:cs typeface="Segoe UI Light"/>
              </a:rPr>
              <a:t>причины</a:t>
            </a:r>
            <a:endParaRPr sz="2000" dirty="0">
              <a:latin typeface="Segoe UI Light"/>
              <a:cs typeface="Segoe UI Light"/>
            </a:endParaRPr>
          </a:p>
          <a:p>
            <a:pPr marL="347980">
              <a:lnSpc>
                <a:spcPts val="2390"/>
              </a:lnSpc>
            </a:pPr>
            <a:r>
              <a:rPr sz="2000" dirty="0">
                <a:latin typeface="Segoe UI Light"/>
                <a:cs typeface="Segoe UI Light"/>
              </a:rPr>
              <a:t>существующих</a:t>
            </a:r>
            <a:r>
              <a:rPr sz="2000" spc="-95" dirty="0">
                <a:latin typeface="Segoe UI Light"/>
                <a:cs typeface="Segoe UI Light"/>
              </a:rPr>
              <a:t> </a:t>
            </a:r>
            <a:r>
              <a:rPr sz="2000" spc="-10" dirty="0">
                <a:latin typeface="Segoe UI Light"/>
                <a:cs typeface="Segoe UI Light"/>
              </a:rPr>
              <a:t>сложностей</a:t>
            </a:r>
            <a:endParaRPr sz="2000" dirty="0">
              <a:latin typeface="Segoe UI Light"/>
              <a:cs typeface="Segoe UI Light"/>
            </a:endParaRPr>
          </a:p>
          <a:p>
            <a:pPr marL="347980">
              <a:lnSpc>
                <a:spcPct val="100000"/>
              </a:lnSpc>
            </a:pPr>
            <a:r>
              <a:rPr lang="ru-RU" sz="2000" spc="-10" dirty="0">
                <a:latin typeface="Segoe UI Light"/>
                <a:cs typeface="Segoe UI Light"/>
              </a:rPr>
              <a:t>консультируемый</a:t>
            </a:r>
            <a:r>
              <a:rPr sz="2000" spc="-10" dirty="0">
                <a:latin typeface="Segoe UI Light"/>
                <a:cs typeface="Segoe UI Light"/>
              </a:rPr>
              <a:t>;</a:t>
            </a:r>
            <a:endParaRPr sz="2000" dirty="0">
              <a:latin typeface="Segoe UI Light"/>
              <a:cs typeface="Segoe UI Light"/>
            </a:endParaRPr>
          </a:p>
          <a:p>
            <a:pPr marL="347980" indent="-228600">
              <a:lnSpc>
                <a:spcPct val="100000"/>
              </a:lnSpc>
              <a:spcBef>
                <a:spcPts val="385"/>
              </a:spcBef>
              <a:buChar char="•"/>
              <a:tabLst>
                <a:tab pos="347980" algn="l"/>
              </a:tabLst>
            </a:pPr>
            <a:r>
              <a:rPr lang="ru-RU" sz="2000" spc="-10" dirty="0">
                <a:latin typeface="Segoe UI Light"/>
                <a:cs typeface="Segoe UI Light"/>
              </a:rPr>
              <a:t>С</a:t>
            </a:r>
            <a:r>
              <a:rPr sz="2000" spc="-10" dirty="0" err="1">
                <a:latin typeface="Segoe UI Light"/>
                <a:cs typeface="Segoe UI Light"/>
              </a:rPr>
              <a:t>облюдение</a:t>
            </a:r>
            <a:endParaRPr sz="2000" dirty="0">
              <a:latin typeface="Segoe UI Light"/>
              <a:cs typeface="Segoe UI Light"/>
            </a:endParaRPr>
          </a:p>
          <a:p>
            <a:pPr marL="347980">
              <a:lnSpc>
                <a:spcPct val="100000"/>
              </a:lnSpc>
            </a:pPr>
            <a:r>
              <a:rPr sz="2000" spc="-10" dirty="0">
                <a:latin typeface="Segoe UI Light"/>
                <a:cs typeface="Segoe UI Light"/>
              </a:rPr>
              <a:t>нейтральности;</a:t>
            </a:r>
            <a:endParaRPr sz="2000" dirty="0">
              <a:latin typeface="Segoe UI Light"/>
              <a:cs typeface="Segoe UI Light"/>
            </a:endParaRPr>
          </a:p>
          <a:p>
            <a:pPr marL="347980" marR="196850" indent="-228600">
              <a:lnSpc>
                <a:spcPct val="99600"/>
              </a:lnSpc>
              <a:spcBef>
                <a:spcPts val="420"/>
              </a:spcBef>
              <a:buChar char="•"/>
              <a:tabLst>
                <a:tab pos="347980" algn="l"/>
              </a:tabLst>
            </a:pPr>
            <a:r>
              <a:rPr lang="ru-RU" sz="2000" spc="-10" dirty="0">
                <a:latin typeface="Segoe UI Light"/>
                <a:cs typeface="Segoe UI Light"/>
              </a:rPr>
              <a:t>Принятие консультируемого, </a:t>
            </a:r>
            <a:r>
              <a:rPr lang="ru-RU" sz="2000" spc="-10" dirty="0" err="1">
                <a:latin typeface="Segoe UI Light"/>
                <a:cs typeface="Segoe UI Light"/>
              </a:rPr>
              <a:t>валидизация</a:t>
            </a:r>
            <a:r>
              <a:rPr lang="ru-RU" sz="2000" spc="-10" dirty="0">
                <a:latin typeface="Segoe UI Light"/>
                <a:cs typeface="Segoe UI Light"/>
              </a:rPr>
              <a:t> его чувств и переживаний.</a:t>
            </a:r>
            <a:endParaRPr sz="2000" dirty="0">
              <a:latin typeface="Segoe UI Light"/>
              <a:cs typeface="Segoe UI Ligh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Segoe UI Semibold"/>
                <a:cs typeface="Segoe UI Semibold"/>
              </a:rPr>
              <a:t>ИССЛЕДОВАНИЕ</a:t>
            </a:r>
            <a:r>
              <a:rPr sz="3600" spc="-95" dirty="0">
                <a:latin typeface="Segoe UI Semibold"/>
                <a:cs typeface="Segoe UI Semibold"/>
              </a:rPr>
              <a:t> </a:t>
            </a:r>
            <a:r>
              <a:rPr sz="3600" spc="-10" dirty="0">
                <a:latin typeface="Segoe UI Semibold"/>
                <a:cs typeface="Segoe UI Semibold"/>
              </a:rPr>
              <a:t>ПРОБЛЕМНОЙ СИТУАЦИИ</a:t>
            </a:r>
            <a:endParaRPr sz="36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4736" y="0"/>
            <a:ext cx="11637855" cy="6858359"/>
            <a:chOff x="554736" y="0"/>
            <a:chExt cx="11637855" cy="6858359"/>
          </a:xfrm>
        </p:grpSpPr>
        <p:sp>
          <p:nvSpPr>
            <p:cNvPr id="4" name="object 4"/>
            <p:cNvSpPr/>
            <p:nvPr/>
          </p:nvSpPr>
          <p:spPr>
            <a:xfrm>
              <a:off x="9386659" y="4454131"/>
              <a:ext cx="2805430" cy="2404110"/>
            </a:xfrm>
            <a:custGeom>
              <a:avLst/>
              <a:gdLst/>
              <a:ahLst/>
              <a:cxnLst/>
              <a:rect l="l" t="t" r="r" b="b"/>
              <a:pathLst>
                <a:path w="2805429" h="2404109">
                  <a:moveTo>
                    <a:pt x="2805339" y="0"/>
                  </a:moveTo>
                  <a:lnTo>
                    <a:pt x="0" y="2403866"/>
                  </a:lnTo>
                </a:path>
              </a:pathLst>
            </a:custGeom>
            <a:ln w="27431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2400" y="0"/>
              <a:ext cx="4420029" cy="2090420"/>
            </a:xfrm>
            <a:custGeom>
              <a:avLst/>
              <a:gdLst/>
              <a:ahLst/>
              <a:cxnLst/>
              <a:rect l="l" t="t" r="r" b="b"/>
              <a:pathLst>
                <a:path w="3160395" h="2090420">
                  <a:moveTo>
                    <a:pt x="3159961" y="2089971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2046" y="1500229"/>
              <a:ext cx="1820545" cy="5358130"/>
            </a:xfrm>
            <a:custGeom>
              <a:avLst/>
              <a:gdLst/>
              <a:ahLst/>
              <a:cxnLst/>
              <a:rect l="l" t="t" r="r" b="b"/>
              <a:pathLst>
                <a:path w="1820545" h="5358130">
                  <a:moveTo>
                    <a:pt x="1819953" y="0"/>
                  </a:moveTo>
                  <a:lnTo>
                    <a:pt x="0" y="5357766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4736" y="1807463"/>
              <a:ext cx="10098405" cy="3624579"/>
            </a:xfrm>
            <a:custGeom>
              <a:avLst/>
              <a:gdLst/>
              <a:ahLst/>
              <a:cxnLst/>
              <a:rect l="l" t="t" r="r" b="b"/>
              <a:pathLst>
                <a:path w="10098405" h="3624579">
                  <a:moveTo>
                    <a:pt x="0" y="0"/>
                  </a:moveTo>
                  <a:lnTo>
                    <a:pt x="10098024" y="0"/>
                  </a:lnTo>
                </a:path>
                <a:path w="10098405" h="3624579">
                  <a:moveTo>
                    <a:pt x="0" y="603503"/>
                  </a:moveTo>
                  <a:lnTo>
                    <a:pt x="10098024" y="603503"/>
                  </a:lnTo>
                </a:path>
                <a:path w="10098405" h="3624579">
                  <a:moveTo>
                    <a:pt x="0" y="1207008"/>
                  </a:moveTo>
                  <a:lnTo>
                    <a:pt x="10098024" y="1207008"/>
                  </a:lnTo>
                </a:path>
                <a:path w="10098405" h="3624579">
                  <a:moveTo>
                    <a:pt x="0" y="1813560"/>
                  </a:moveTo>
                  <a:lnTo>
                    <a:pt x="10098024" y="1813560"/>
                  </a:lnTo>
                </a:path>
                <a:path w="10098405" h="3624579">
                  <a:moveTo>
                    <a:pt x="0" y="2417064"/>
                  </a:moveTo>
                  <a:lnTo>
                    <a:pt x="10098024" y="2417064"/>
                  </a:lnTo>
                </a:path>
                <a:path w="10098405" h="3624579">
                  <a:moveTo>
                    <a:pt x="0" y="3020568"/>
                  </a:moveTo>
                  <a:lnTo>
                    <a:pt x="10098024" y="3020568"/>
                  </a:lnTo>
                </a:path>
                <a:path w="10098405" h="3624579">
                  <a:moveTo>
                    <a:pt x="0" y="3624072"/>
                  </a:moveTo>
                  <a:lnTo>
                    <a:pt x="10098024" y="3624072"/>
                  </a:lnTo>
                </a:path>
              </a:pathLst>
            </a:custGeom>
            <a:ln w="2438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2540" y="1807463"/>
            <a:ext cx="9805670" cy="39895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-10" dirty="0">
                <a:latin typeface="Segoe UI Light"/>
                <a:cs typeface="Segoe UI Light"/>
              </a:rPr>
              <a:t>Когда</a:t>
            </a:r>
            <a:r>
              <a:rPr sz="2100" spc="-40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возникли</a:t>
            </a:r>
            <a:r>
              <a:rPr sz="2100" spc="-35" dirty="0">
                <a:latin typeface="Segoe UI Light"/>
                <a:cs typeface="Segoe UI Light"/>
              </a:rPr>
              <a:t> </a:t>
            </a:r>
            <a:r>
              <a:rPr sz="2100" spc="-10" dirty="0">
                <a:latin typeface="Segoe UI Light"/>
                <a:cs typeface="Segoe UI Light"/>
              </a:rPr>
              <a:t>сложности?</a:t>
            </a:r>
            <a:endParaRPr sz="2100" dirty="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2240"/>
              </a:spcBef>
            </a:pPr>
            <a:r>
              <a:rPr sz="2100" dirty="0">
                <a:latin typeface="Segoe UI Light"/>
                <a:cs typeface="Segoe UI Light"/>
              </a:rPr>
              <a:t>Какими</a:t>
            </a:r>
            <a:r>
              <a:rPr sz="2100" spc="-5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были</a:t>
            </a:r>
            <a:r>
              <a:rPr sz="2100" spc="-5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Ваши</a:t>
            </a:r>
            <a:r>
              <a:rPr sz="2100" spc="-5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отношения</a:t>
            </a:r>
            <a:r>
              <a:rPr sz="2100" spc="-80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с</a:t>
            </a:r>
            <a:r>
              <a:rPr sz="2100" spc="-4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ребенком</a:t>
            </a:r>
            <a:r>
              <a:rPr sz="2100" spc="-45" dirty="0">
                <a:latin typeface="Segoe UI Light"/>
                <a:cs typeface="Segoe UI Light"/>
              </a:rPr>
              <a:t> </a:t>
            </a:r>
            <a:r>
              <a:rPr sz="2100" dirty="0" err="1">
                <a:latin typeface="Segoe UI Light"/>
                <a:cs typeface="Segoe UI Light"/>
              </a:rPr>
              <a:t>до</a:t>
            </a:r>
            <a:r>
              <a:rPr sz="2100" spc="-60" dirty="0">
                <a:latin typeface="Segoe UI Light"/>
                <a:cs typeface="Segoe UI Light"/>
              </a:rPr>
              <a:t> </a:t>
            </a:r>
            <a:r>
              <a:rPr sz="2100" spc="-10" dirty="0">
                <a:latin typeface="Segoe UI Light"/>
                <a:cs typeface="Segoe UI Light"/>
              </a:rPr>
              <a:t>того,</a:t>
            </a:r>
            <a:r>
              <a:rPr sz="2100" spc="-6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как</a:t>
            </a:r>
            <a:r>
              <a:rPr sz="2100" spc="-50" dirty="0">
                <a:latin typeface="Segoe UI Light"/>
                <a:cs typeface="Segoe UI Light"/>
              </a:rPr>
              <a:t> </a:t>
            </a:r>
            <a:r>
              <a:rPr sz="2100" spc="-20" dirty="0">
                <a:latin typeface="Segoe UI Light"/>
                <a:cs typeface="Segoe UI Light"/>
              </a:rPr>
              <a:t>трудности</a:t>
            </a:r>
            <a:r>
              <a:rPr sz="2100" spc="-55" dirty="0">
                <a:latin typeface="Segoe UI Light"/>
                <a:cs typeface="Segoe UI Light"/>
              </a:rPr>
              <a:t> </a:t>
            </a:r>
            <a:r>
              <a:rPr sz="2100" spc="-10" dirty="0">
                <a:latin typeface="Segoe UI Light"/>
                <a:cs typeface="Segoe UI Light"/>
              </a:rPr>
              <a:t>появились?</a:t>
            </a:r>
            <a:endParaRPr sz="2100" dirty="0">
              <a:latin typeface="Segoe UI Light"/>
              <a:cs typeface="Segoe UI Light"/>
            </a:endParaRPr>
          </a:p>
          <a:p>
            <a:pPr marL="12700" marR="5080">
              <a:lnSpc>
                <a:spcPts val="4760"/>
              </a:lnSpc>
              <a:spcBef>
                <a:spcPts val="530"/>
              </a:spcBef>
            </a:pPr>
            <a:r>
              <a:rPr sz="2100" dirty="0">
                <a:latin typeface="Segoe UI Light"/>
                <a:cs typeface="Segoe UI Light"/>
              </a:rPr>
              <a:t>Что</a:t>
            </a:r>
            <a:r>
              <a:rPr sz="2100" spc="-8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именно</a:t>
            </a:r>
            <a:r>
              <a:rPr sz="2100" spc="-70" dirty="0">
                <a:latin typeface="Segoe UI Light"/>
                <a:cs typeface="Segoe UI Light"/>
              </a:rPr>
              <a:t> </a:t>
            </a:r>
            <a:r>
              <a:rPr sz="2100" spc="-10" dirty="0">
                <a:latin typeface="Segoe UI Light"/>
                <a:cs typeface="Segoe UI Light"/>
              </a:rPr>
              <a:t>вас</a:t>
            </a:r>
            <a:r>
              <a:rPr sz="2100" spc="-210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огорчает</a:t>
            </a:r>
            <a:r>
              <a:rPr sz="2100" spc="-55" dirty="0">
                <a:latin typeface="Segoe UI Light"/>
                <a:cs typeface="Segoe UI Light"/>
              </a:rPr>
              <a:t> </a:t>
            </a:r>
            <a:r>
              <a:rPr sz="2100" spc="-20" dirty="0">
                <a:latin typeface="Segoe UI Light"/>
                <a:cs typeface="Segoe UI Light"/>
              </a:rPr>
              <a:t>(раздражает,</a:t>
            </a:r>
            <a:r>
              <a:rPr sz="2100" spc="-40" dirty="0">
                <a:latin typeface="Segoe UI Light"/>
                <a:cs typeface="Segoe UI Light"/>
              </a:rPr>
              <a:t> </a:t>
            </a:r>
            <a:r>
              <a:rPr sz="2100" spc="-10" dirty="0">
                <a:latin typeface="Segoe UI Light"/>
                <a:cs typeface="Segoe UI Light"/>
              </a:rPr>
              <a:t>смущает,</a:t>
            </a:r>
            <a:r>
              <a:rPr sz="2100" spc="-8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не</a:t>
            </a:r>
            <a:r>
              <a:rPr sz="2100" spc="-55" dirty="0">
                <a:latin typeface="Segoe UI Light"/>
                <a:cs typeface="Segoe UI Light"/>
              </a:rPr>
              <a:t> </a:t>
            </a:r>
            <a:r>
              <a:rPr sz="2100" spc="-10" dirty="0">
                <a:latin typeface="Segoe UI Light"/>
                <a:cs typeface="Segoe UI Light"/>
              </a:rPr>
              <a:t>нравится)</a:t>
            </a:r>
            <a:r>
              <a:rPr sz="2100" spc="-4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в</a:t>
            </a:r>
            <a:r>
              <a:rPr sz="2100" spc="-4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поведении</a:t>
            </a:r>
            <a:r>
              <a:rPr sz="2100" spc="-55" dirty="0">
                <a:latin typeface="Segoe UI Light"/>
                <a:cs typeface="Segoe UI Light"/>
              </a:rPr>
              <a:t> </a:t>
            </a:r>
            <a:r>
              <a:rPr sz="2100" spc="-10" dirty="0">
                <a:latin typeface="Segoe UI Light"/>
                <a:cs typeface="Segoe UI Light"/>
              </a:rPr>
              <a:t>ребенка? </a:t>
            </a:r>
            <a:r>
              <a:rPr sz="2100" dirty="0">
                <a:latin typeface="Segoe UI Light"/>
                <a:cs typeface="Segoe UI Light"/>
              </a:rPr>
              <a:t>В</a:t>
            </a:r>
            <a:r>
              <a:rPr sz="2100" spc="-85" dirty="0">
                <a:latin typeface="Segoe UI Light"/>
                <a:cs typeface="Segoe UI Light"/>
              </a:rPr>
              <a:t> </a:t>
            </a:r>
            <a:r>
              <a:rPr sz="2100" spc="-30" dirty="0">
                <a:latin typeface="Segoe UI Light"/>
                <a:cs typeface="Segoe UI Light"/>
              </a:rPr>
              <a:t>каком</a:t>
            </a:r>
            <a:r>
              <a:rPr sz="2100" spc="-270" dirty="0">
                <a:latin typeface="Segoe UI Light"/>
                <a:cs typeface="Segoe UI Light"/>
              </a:rPr>
              <a:t> </a:t>
            </a:r>
            <a:r>
              <a:rPr sz="2100" spc="-25" dirty="0">
                <a:latin typeface="Segoe UI Light"/>
                <a:cs typeface="Segoe UI Light"/>
              </a:rPr>
              <a:t>контексте</a:t>
            </a:r>
            <a:r>
              <a:rPr sz="2100" spc="-3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обычно</a:t>
            </a:r>
            <a:r>
              <a:rPr sz="2100" spc="-7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возникает</a:t>
            </a:r>
            <a:r>
              <a:rPr sz="2100" spc="-3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проблемная</a:t>
            </a:r>
            <a:r>
              <a:rPr sz="2100" spc="-75" dirty="0">
                <a:latin typeface="Segoe UI Light"/>
                <a:cs typeface="Segoe UI Light"/>
              </a:rPr>
              <a:t> </a:t>
            </a:r>
            <a:r>
              <a:rPr sz="2100" spc="-10" dirty="0">
                <a:latin typeface="Segoe UI Light"/>
                <a:cs typeface="Segoe UI Light"/>
              </a:rPr>
              <a:t>ситуация?</a:t>
            </a:r>
            <a:endParaRPr sz="2100" dirty="0">
              <a:latin typeface="Segoe UI Light"/>
              <a:cs typeface="Segoe UI Light"/>
            </a:endParaRPr>
          </a:p>
          <a:p>
            <a:pPr marL="8890">
              <a:lnSpc>
                <a:spcPct val="100000"/>
              </a:lnSpc>
              <a:spcBef>
                <a:spcPts val="1705"/>
              </a:spcBef>
              <a:buSzPct val="38095"/>
              <a:tabLst>
                <a:tab pos="97790" algn="l"/>
              </a:tabLst>
            </a:pPr>
            <a:r>
              <a:rPr lang="ru-RU" sz="2100" dirty="0">
                <a:latin typeface="Segoe UI Light"/>
                <a:cs typeface="Segoe UI Light"/>
              </a:rPr>
              <a:t>Почему это кажется для Вас проблемой?</a:t>
            </a:r>
            <a:endParaRPr sz="2100" dirty="0">
              <a:latin typeface="Segoe UI Light"/>
              <a:cs typeface="Segoe UI Light"/>
            </a:endParaRPr>
          </a:p>
          <a:p>
            <a:pPr marL="8890">
              <a:lnSpc>
                <a:spcPct val="100000"/>
              </a:lnSpc>
              <a:spcBef>
                <a:spcPts val="2235"/>
              </a:spcBef>
              <a:buSzPct val="38095"/>
              <a:tabLst>
                <a:tab pos="97790" algn="l"/>
              </a:tabLst>
            </a:pPr>
            <a:r>
              <a:rPr sz="2100" dirty="0">
                <a:latin typeface="Segoe UI Light"/>
                <a:cs typeface="Segoe UI Light"/>
              </a:rPr>
              <a:t>Как</a:t>
            </a:r>
            <a:r>
              <a:rPr sz="2100" spc="-4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Вы</a:t>
            </a:r>
            <a:r>
              <a:rPr sz="2100" spc="-50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себя</a:t>
            </a:r>
            <a:r>
              <a:rPr sz="2100" spc="-20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ведете</a:t>
            </a:r>
            <a:r>
              <a:rPr sz="2100" spc="-40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в</a:t>
            </a:r>
            <a:r>
              <a:rPr sz="2100" spc="-3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сложной</a:t>
            </a:r>
            <a:r>
              <a:rPr sz="2100" spc="-65" dirty="0">
                <a:latin typeface="Segoe UI Light"/>
                <a:cs typeface="Segoe UI Light"/>
              </a:rPr>
              <a:t> </a:t>
            </a:r>
            <a:r>
              <a:rPr sz="2100" spc="-10" dirty="0">
                <a:latin typeface="Segoe UI Light"/>
                <a:cs typeface="Segoe UI Light"/>
              </a:rPr>
              <a:t>ситуации?</a:t>
            </a:r>
            <a:endParaRPr sz="2100" dirty="0">
              <a:latin typeface="Segoe UI Light"/>
              <a:cs typeface="Segoe UI Light"/>
            </a:endParaRPr>
          </a:p>
          <a:p>
            <a:pPr marL="8255">
              <a:lnSpc>
                <a:spcPct val="100000"/>
              </a:lnSpc>
              <a:spcBef>
                <a:spcPts val="2240"/>
              </a:spcBef>
              <a:buSzPct val="38095"/>
              <a:tabLst>
                <a:tab pos="97155" algn="l"/>
              </a:tabLst>
            </a:pPr>
            <a:r>
              <a:rPr sz="2100" dirty="0" err="1">
                <a:latin typeface="Segoe UI Light"/>
                <a:cs typeface="Segoe UI Light"/>
              </a:rPr>
              <a:t>Как</a:t>
            </a:r>
            <a:r>
              <a:rPr sz="2100" spc="-40" dirty="0">
                <a:latin typeface="Segoe UI Light"/>
                <a:cs typeface="Segoe UI Light"/>
              </a:rPr>
              <a:t> </a:t>
            </a:r>
            <a:r>
              <a:rPr sz="2100" dirty="0" err="1">
                <a:latin typeface="Segoe UI Light"/>
                <a:cs typeface="Segoe UI Light"/>
              </a:rPr>
              <a:t>реагиру</a:t>
            </a:r>
            <a:r>
              <a:rPr lang="ru-RU" sz="2100" dirty="0">
                <a:latin typeface="Segoe UI Light"/>
                <a:cs typeface="Segoe UI Light"/>
              </a:rPr>
              <a:t>е</a:t>
            </a:r>
            <a:r>
              <a:rPr sz="2100" dirty="0">
                <a:latin typeface="Segoe UI Light"/>
                <a:cs typeface="Segoe UI Light"/>
              </a:rPr>
              <a:t>т</a:t>
            </a:r>
            <a:r>
              <a:rPr sz="2100" spc="-25" dirty="0">
                <a:latin typeface="Segoe UI Light"/>
                <a:cs typeface="Segoe UI Light"/>
              </a:rPr>
              <a:t> </a:t>
            </a:r>
            <a:r>
              <a:rPr lang="ru-RU" sz="2100" dirty="0">
                <a:latin typeface="Segoe UI Light"/>
                <a:cs typeface="Segoe UI Light"/>
              </a:rPr>
              <a:t>ребенок на Ваши замечания</a:t>
            </a:r>
            <a:r>
              <a:rPr sz="2100" spc="-10" dirty="0">
                <a:latin typeface="Segoe UI Light"/>
                <a:cs typeface="Segoe UI Light"/>
              </a:rPr>
              <a:t>?</a:t>
            </a:r>
            <a:endParaRPr sz="2100" dirty="0">
              <a:latin typeface="Segoe UI Light"/>
              <a:cs typeface="Segoe UI Ligh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95" y="159207"/>
            <a:ext cx="755040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>
              <a:lnSpc>
                <a:spcPct val="100000"/>
              </a:lnSpc>
              <a:spcBef>
                <a:spcPts val="100"/>
              </a:spcBef>
            </a:pPr>
            <a:r>
              <a:rPr lang="ru-RU" sz="2800" dirty="0">
                <a:latin typeface="Segoe UI Semibold"/>
                <a:cs typeface="Segoe UI Semibold"/>
              </a:rPr>
              <a:t>ОТРАЖЕНИЕ ЭМОЦИОНАЛЬНОГО СОСТОЯНИЯ КОНСУЛЬТИРУЕМОГО</a:t>
            </a:r>
            <a:endParaRPr sz="2800" dirty="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4736" y="1"/>
            <a:ext cx="11637855" cy="6858000"/>
            <a:chOff x="554736" y="0"/>
            <a:chExt cx="11637855" cy="6858359"/>
          </a:xfrm>
        </p:grpSpPr>
        <p:sp>
          <p:nvSpPr>
            <p:cNvPr id="4" name="object 4"/>
            <p:cNvSpPr/>
            <p:nvPr/>
          </p:nvSpPr>
          <p:spPr>
            <a:xfrm>
              <a:off x="9386659" y="4454131"/>
              <a:ext cx="2805430" cy="2404110"/>
            </a:xfrm>
            <a:custGeom>
              <a:avLst/>
              <a:gdLst/>
              <a:ahLst/>
              <a:cxnLst/>
              <a:rect l="l" t="t" r="r" b="b"/>
              <a:pathLst>
                <a:path w="2805429" h="2404109">
                  <a:moveTo>
                    <a:pt x="2805339" y="0"/>
                  </a:moveTo>
                  <a:lnTo>
                    <a:pt x="0" y="2403866"/>
                  </a:lnTo>
                </a:path>
              </a:pathLst>
            </a:custGeom>
            <a:ln w="27431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2400" y="0"/>
              <a:ext cx="4420029" cy="2090420"/>
            </a:xfrm>
            <a:custGeom>
              <a:avLst/>
              <a:gdLst/>
              <a:ahLst/>
              <a:cxnLst/>
              <a:rect l="l" t="t" r="r" b="b"/>
              <a:pathLst>
                <a:path w="3160395" h="2090420">
                  <a:moveTo>
                    <a:pt x="3159961" y="2089971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2046" y="1500229"/>
              <a:ext cx="1820545" cy="5358130"/>
            </a:xfrm>
            <a:custGeom>
              <a:avLst/>
              <a:gdLst/>
              <a:ahLst/>
              <a:cxnLst/>
              <a:rect l="l" t="t" r="r" b="b"/>
              <a:pathLst>
                <a:path w="1820545" h="5358130">
                  <a:moveTo>
                    <a:pt x="1819953" y="0"/>
                  </a:moveTo>
                  <a:lnTo>
                    <a:pt x="0" y="5357766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4736" y="1807463"/>
              <a:ext cx="10098405" cy="3624579"/>
            </a:xfrm>
            <a:custGeom>
              <a:avLst/>
              <a:gdLst/>
              <a:ahLst/>
              <a:cxnLst/>
              <a:rect l="l" t="t" r="r" b="b"/>
              <a:pathLst>
                <a:path w="10098405" h="3624579">
                  <a:moveTo>
                    <a:pt x="0" y="0"/>
                  </a:moveTo>
                  <a:lnTo>
                    <a:pt x="10098024" y="0"/>
                  </a:lnTo>
                </a:path>
                <a:path w="10098405" h="3624579">
                  <a:moveTo>
                    <a:pt x="0" y="603503"/>
                  </a:moveTo>
                  <a:lnTo>
                    <a:pt x="10098024" y="603503"/>
                  </a:lnTo>
                </a:path>
                <a:path w="10098405" h="3624579">
                  <a:moveTo>
                    <a:pt x="0" y="1207008"/>
                  </a:moveTo>
                  <a:lnTo>
                    <a:pt x="10098024" y="1207008"/>
                  </a:lnTo>
                </a:path>
                <a:path w="10098405" h="3624579">
                  <a:moveTo>
                    <a:pt x="0" y="1813560"/>
                  </a:moveTo>
                  <a:lnTo>
                    <a:pt x="10098024" y="1813560"/>
                  </a:lnTo>
                </a:path>
                <a:path w="10098405" h="3624579">
                  <a:moveTo>
                    <a:pt x="0" y="2417064"/>
                  </a:moveTo>
                  <a:lnTo>
                    <a:pt x="10098024" y="2417064"/>
                  </a:lnTo>
                </a:path>
                <a:path w="10098405" h="3624579">
                  <a:moveTo>
                    <a:pt x="0" y="3020568"/>
                  </a:moveTo>
                  <a:lnTo>
                    <a:pt x="10098024" y="3020568"/>
                  </a:lnTo>
                </a:path>
                <a:path w="10098405" h="3624579">
                  <a:moveTo>
                    <a:pt x="0" y="3624072"/>
                  </a:moveTo>
                  <a:lnTo>
                    <a:pt x="10098024" y="3624072"/>
                  </a:lnTo>
                </a:path>
              </a:pathLst>
            </a:custGeom>
            <a:ln w="2438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9036" y="1808971"/>
            <a:ext cx="9805670" cy="362278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ru-RU" sz="1700" spc="-10" dirty="0">
                <a:latin typeface="Segoe UI Light"/>
                <a:cs typeface="Segoe UI Light"/>
              </a:rPr>
              <a:t>В Ваших словах я почувствовал сомнение (тревогу, недоверие, беспокойство).</a:t>
            </a:r>
            <a:endParaRPr sz="1700" dirty="0">
              <a:latin typeface="Segoe UI Light"/>
              <a:cs typeface="Segoe UI Light"/>
            </a:endParaRPr>
          </a:p>
          <a:p>
            <a:pPr marL="12700">
              <a:spcBef>
                <a:spcPts val="2240"/>
              </a:spcBef>
            </a:pPr>
            <a:r>
              <a:rPr lang="ru-RU" sz="1700" dirty="0">
                <a:latin typeface="Segoe UI Light"/>
                <a:cs typeface="Segoe UI Light"/>
              </a:rPr>
              <a:t>Я слышу как Вам сейчас тяжело.</a:t>
            </a:r>
            <a:endParaRPr sz="1700" dirty="0">
              <a:latin typeface="Segoe UI Light"/>
              <a:cs typeface="Segoe UI Light"/>
            </a:endParaRPr>
          </a:p>
          <a:p>
            <a:pPr marL="12700" marR="5080">
              <a:spcBef>
                <a:spcPts val="530"/>
              </a:spcBef>
            </a:pPr>
            <a:endParaRPr lang="ru-RU" sz="1700" dirty="0">
              <a:latin typeface="Segoe UI Light"/>
              <a:cs typeface="Segoe UI Light"/>
            </a:endParaRPr>
          </a:p>
          <a:p>
            <a:pPr marL="12700" marR="5080">
              <a:spcBef>
                <a:spcPts val="530"/>
              </a:spcBef>
            </a:pPr>
            <a:r>
              <a:rPr lang="ru-RU" sz="1700" dirty="0">
                <a:latin typeface="Segoe UI Light"/>
                <a:cs typeface="Segoe UI Light"/>
              </a:rPr>
              <a:t>Правильно я понимаю, что эта ситуация вызывает у Вас (назвать чувство, эмоцию)?</a:t>
            </a:r>
          </a:p>
          <a:p>
            <a:pPr marL="12700" marR="5080">
              <a:spcBef>
                <a:spcPts val="530"/>
              </a:spcBef>
            </a:pPr>
            <a:endParaRPr lang="ru-RU" sz="1700" dirty="0">
              <a:latin typeface="Segoe UI Light"/>
              <a:cs typeface="Segoe UI Light"/>
            </a:endParaRPr>
          </a:p>
          <a:p>
            <a:pPr marL="12700" marR="5080">
              <a:spcBef>
                <a:spcPts val="530"/>
              </a:spcBef>
            </a:pPr>
            <a:r>
              <a:rPr lang="ru-RU" sz="1700" dirty="0">
                <a:latin typeface="Segoe UI Light"/>
                <a:cs typeface="Segoe UI Light"/>
              </a:rPr>
              <a:t>Это действительно сложная ситуация и Ваши эмоции нормальны, Вы можете испытывать гнев, обиду, как реакцию на стрессовую ситуацию.</a:t>
            </a:r>
          </a:p>
          <a:p>
            <a:pPr marL="12700" marR="5080">
              <a:spcBef>
                <a:spcPts val="530"/>
              </a:spcBef>
            </a:pPr>
            <a:r>
              <a:rPr lang="ru-RU" sz="1700" dirty="0">
                <a:latin typeface="Segoe UI Light"/>
                <a:cs typeface="Segoe UI Light"/>
              </a:rPr>
              <a:t>Какие чувства Вы испытываете в связи с этой ситуацией?</a:t>
            </a:r>
          </a:p>
          <a:p>
            <a:pPr marL="12700" marR="5080">
              <a:spcBef>
                <a:spcPts val="530"/>
              </a:spcBef>
            </a:pPr>
            <a:endParaRPr lang="ru-RU" sz="1700" dirty="0">
              <a:latin typeface="Segoe UI Light"/>
              <a:cs typeface="Segoe UI Light"/>
            </a:endParaRPr>
          </a:p>
          <a:p>
            <a:pPr marL="12700" marR="5080">
              <a:spcBef>
                <a:spcPts val="530"/>
              </a:spcBef>
            </a:pPr>
            <a:r>
              <a:rPr lang="ru-RU" sz="1700" dirty="0">
                <a:latin typeface="Segoe UI Light"/>
                <a:cs typeface="Segoe UI Light"/>
              </a:rPr>
              <a:t>То, что Вы обижены и иногда чувствуете злость – это нормальная реакция на разногласия, которые не разрешаются мирным путем.</a:t>
            </a:r>
            <a:endParaRPr sz="1700" dirty="0">
              <a:latin typeface="Segoe UI Light"/>
              <a:cs typeface="Segoe UI Ligh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1073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Segoe UI Semibold"/>
                <a:cs typeface="Segoe UI Semibold"/>
              </a:rPr>
              <a:t>ЖАЛОБА,</a:t>
            </a:r>
            <a:r>
              <a:rPr sz="2800" spc="-80" dirty="0">
                <a:latin typeface="Segoe UI Semibold"/>
                <a:cs typeface="Segoe UI Semibold"/>
              </a:rPr>
              <a:t> </a:t>
            </a:r>
            <a:r>
              <a:rPr sz="2800" dirty="0">
                <a:latin typeface="Segoe UI Semibold"/>
                <a:cs typeface="Segoe UI Semibold"/>
              </a:rPr>
              <a:t>ПРОБЛЕМА,</a:t>
            </a:r>
            <a:r>
              <a:rPr sz="2800" spc="-70" dirty="0">
                <a:latin typeface="Segoe UI Semibold"/>
                <a:cs typeface="Segoe UI Semibold"/>
              </a:rPr>
              <a:t> </a:t>
            </a:r>
            <a:r>
              <a:rPr sz="2800" spc="-10" dirty="0">
                <a:latin typeface="Segoe UI Semibold"/>
                <a:cs typeface="Segoe UI Semibold"/>
              </a:rPr>
              <a:t>ЗАПРОС</a:t>
            </a:r>
            <a:endParaRPr sz="2800" dirty="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047" y="-3048"/>
            <a:ext cx="289560" cy="6867525"/>
            <a:chOff x="-3047" y="-3048"/>
            <a:chExt cx="289560" cy="6867525"/>
          </a:xfrm>
        </p:grpSpPr>
        <p:sp>
          <p:nvSpPr>
            <p:cNvPr id="4" name="object 4"/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2804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0416" y="6858000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8BC53D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0" y="6858000"/>
                  </a:moveTo>
                  <a:lnTo>
                    <a:pt x="280416" y="6858000"/>
                  </a:lnTo>
                  <a:lnTo>
                    <a:pt x="28041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144">
              <a:solidFill>
                <a:srgbClr val="ADD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73608" y="1542288"/>
            <a:ext cx="10896600" cy="1359535"/>
            <a:chOff x="673608" y="1542288"/>
            <a:chExt cx="10896600" cy="1359535"/>
          </a:xfrm>
        </p:grpSpPr>
        <p:sp>
          <p:nvSpPr>
            <p:cNvPr id="8" name="object 8"/>
            <p:cNvSpPr/>
            <p:nvPr/>
          </p:nvSpPr>
          <p:spPr>
            <a:xfrm>
              <a:off x="685800" y="1892808"/>
              <a:ext cx="10872470" cy="996950"/>
            </a:xfrm>
            <a:custGeom>
              <a:avLst/>
              <a:gdLst/>
              <a:ahLst/>
              <a:cxnLst/>
              <a:rect l="l" t="t" r="r" b="b"/>
              <a:pathLst>
                <a:path w="10872470" h="996950">
                  <a:moveTo>
                    <a:pt x="0" y="996696"/>
                  </a:moveTo>
                  <a:lnTo>
                    <a:pt x="10872216" y="996696"/>
                  </a:lnTo>
                  <a:lnTo>
                    <a:pt x="10872216" y="0"/>
                  </a:lnTo>
                  <a:lnTo>
                    <a:pt x="0" y="0"/>
                  </a:lnTo>
                  <a:lnTo>
                    <a:pt x="0" y="996696"/>
                  </a:lnTo>
                  <a:close/>
                </a:path>
              </a:pathLst>
            </a:custGeom>
            <a:ln w="2438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31391" y="1554480"/>
              <a:ext cx="7607934" cy="680085"/>
            </a:xfrm>
            <a:custGeom>
              <a:avLst/>
              <a:gdLst/>
              <a:ahLst/>
              <a:cxnLst/>
              <a:rect l="l" t="t" r="r" b="b"/>
              <a:pathLst>
                <a:path w="7607934" h="680085">
                  <a:moveTo>
                    <a:pt x="7494524" y="0"/>
                  </a:moveTo>
                  <a:lnTo>
                    <a:pt x="113284" y="0"/>
                  </a:lnTo>
                  <a:lnTo>
                    <a:pt x="69169" y="8895"/>
                  </a:lnTo>
                  <a:lnTo>
                    <a:pt x="33162" y="33162"/>
                  </a:lnTo>
                  <a:lnTo>
                    <a:pt x="8895" y="69169"/>
                  </a:lnTo>
                  <a:lnTo>
                    <a:pt x="0" y="113284"/>
                  </a:lnTo>
                  <a:lnTo>
                    <a:pt x="0" y="566420"/>
                  </a:lnTo>
                  <a:lnTo>
                    <a:pt x="8895" y="610534"/>
                  </a:lnTo>
                  <a:lnTo>
                    <a:pt x="33162" y="646541"/>
                  </a:lnTo>
                  <a:lnTo>
                    <a:pt x="69169" y="670808"/>
                  </a:lnTo>
                  <a:lnTo>
                    <a:pt x="113284" y="679704"/>
                  </a:lnTo>
                  <a:lnTo>
                    <a:pt x="7494524" y="679704"/>
                  </a:lnTo>
                  <a:lnTo>
                    <a:pt x="7538638" y="670808"/>
                  </a:lnTo>
                  <a:lnTo>
                    <a:pt x="7574645" y="646541"/>
                  </a:lnTo>
                  <a:lnTo>
                    <a:pt x="7598912" y="610534"/>
                  </a:lnTo>
                  <a:lnTo>
                    <a:pt x="7607808" y="566420"/>
                  </a:lnTo>
                  <a:lnTo>
                    <a:pt x="7607808" y="113284"/>
                  </a:lnTo>
                  <a:lnTo>
                    <a:pt x="7598912" y="69169"/>
                  </a:lnTo>
                  <a:lnTo>
                    <a:pt x="7574645" y="33162"/>
                  </a:lnTo>
                  <a:lnTo>
                    <a:pt x="7538638" y="8895"/>
                  </a:lnTo>
                  <a:lnTo>
                    <a:pt x="74945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31391" y="1554480"/>
              <a:ext cx="7607934" cy="680085"/>
            </a:xfrm>
            <a:custGeom>
              <a:avLst/>
              <a:gdLst/>
              <a:ahLst/>
              <a:cxnLst/>
              <a:rect l="l" t="t" r="r" b="b"/>
              <a:pathLst>
                <a:path w="7607934" h="680085">
                  <a:moveTo>
                    <a:pt x="0" y="113284"/>
                  </a:moveTo>
                  <a:lnTo>
                    <a:pt x="8895" y="69169"/>
                  </a:lnTo>
                  <a:lnTo>
                    <a:pt x="33162" y="33162"/>
                  </a:lnTo>
                  <a:lnTo>
                    <a:pt x="69169" y="8895"/>
                  </a:lnTo>
                  <a:lnTo>
                    <a:pt x="113284" y="0"/>
                  </a:lnTo>
                  <a:lnTo>
                    <a:pt x="7494524" y="0"/>
                  </a:lnTo>
                  <a:lnTo>
                    <a:pt x="7538638" y="8895"/>
                  </a:lnTo>
                  <a:lnTo>
                    <a:pt x="7574645" y="33162"/>
                  </a:lnTo>
                  <a:lnTo>
                    <a:pt x="7598912" y="69169"/>
                  </a:lnTo>
                  <a:lnTo>
                    <a:pt x="7607808" y="113284"/>
                  </a:lnTo>
                  <a:lnTo>
                    <a:pt x="7607808" y="566420"/>
                  </a:lnTo>
                  <a:lnTo>
                    <a:pt x="7598912" y="610534"/>
                  </a:lnTo>
                  <a:lnTo>
                    <a:pt x="7574645" y="646541"/>
                  </a:lnTo>
                  <a:lnTo>
                    <a:pt x="7538638" y="670808"/>
                  </a:lnTo>
                  <a:lnTo>
                    <a:pt x="7494524" y="679704"/>
                  </a:lnTo>
                  <a:lnTo>
                    <a:pt x="113284" y="679704"/>
                  </a:lnTo>
                  <a:lnTo>
                    <a:pt x="69169" y="670808"/>
                  </a:lnTo>
                  <a:lnTo>
                    <a:pt x="33162" y="646541"/>
                  </a:lnTo>
                  <a:lnTo>
                    <a:pt x="8895" y="610534"/>
                  </a:lnTo>
                  <a:lnTo>
                    <a:pt x="0" y="566420"/>
                  </a:lnTo>
                  <a:lnTo>
                    <a:pt x="0" y="113284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18030" y="1692020"/>
            <a:ext cx="663537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FFFFFF"/>
                </a:solidFill>
                <a:latin typeface="Segoe UI Light"/>
                <a:cs typeface="Segoe UI Light"/>
              </a:rPr>
              <a:t>Жалоба</a:t>
            </a:r>
            <a:endParaRPr sz="2300" dirty="0">
              <a:latin typeface="Segoe UI Light"/>
              <a:cs typeface="Segoe UI Light"/>
            </a:endParaRPr>
          </a:p>
          <a:p>
            <a:pPr marL="240029" indent="-227329">
              <a:lnSpc>
                <a:spcPct val="100000"/>
              </a:lnSpc>
              <a:spcBef>
                <a:spcPts val="2390"/>
              </a:spcBef>
              <a:buChar char="•"/>
              <a:tabLst>
                <a:tab pos="240029" algn="l"/>
              </a:tabLst>
            </a:pPr>
            <a:r>
              <a:rPr sz="2300" dirty="0">
                <a:latin typeface="Segoe UI Light"/>
                <a:cs typeface="Segoe UI Light"/>
              </a:rPr>
              <a:t>О</a:t>
            </a:r>
            <a:r>
              <a:rPr sz="2300" spc="-50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чем</a:t>
            </a:r>
            <a:r>
              <a:rPr sz="2300" spc="-20" dirty="0">
                <a:latin typeface="Segoe UI Light"/>
                <a:cs typeface="Segoe UI Light"/>
              </a:rPr>
              <a:t> </a:t>
            </a:r>
            <a:r>
              <a:rPr sz="2300" spc="-10" dirty="0">
                <a:latin typeface="Segoe UI Light"/>
                <a:cs typeface="Segoe UI Light"/>
              </a:rPr>
              <a:t>беспокоится</a:t>
            </a:r>
            <a:r>
              <a:rPr sz="2300" spc="-55" dirty="0">
                <a:latin typeface="Segoe UI Light"/>
                <a:cs typeface="Segoe UI Light"/>
              </a:rPr>
              <a:t> </a:t>
            </a:r>
            <a:r>
              <a:rPr lang="ru-RU" sz="2300" spc="-10" dirty="0">
                <a:latin typeface="Segoe UI Light"/>
                <a:cs typeface="Segoe UI Light"/>
              </a:rPr>
              <a:t>консультируемый</a:t>
            </a:r>
            <a:endParaRPr sz="2300" dirty="0">
              <a:latin typeface="Segoe UI Light"/>
              <a:cs typeface="Segoe UI 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3608" y="3002279"/>
            <a:ext cx="10896600" cy="1359535"/>
            <a:chOff x="673608" y="3002279"/>
            <a:chExt cx="10896600" cy="1359535"/>
          </a:xfrm>
        </p:grpSpPr>
        <p:sp>
          <p:nvSpPr>
            <p:cNvPr id="13" name="object 13"/>
            <p:cNvSpPr/>
            <p:nvPr/>
          </p:nvSpPr>
          <p:spPr>
            <a:xfrm>
              <a:off x="685800" y="3352799"/>
              <a:ext cx="10872470" cy="996950"/>
            </a:xfrm>
            <a:custGeom>
              <a:avLst/>
              <a:gdLst/>
              <a:ahLst/>
              <a:cxnLst/>
              <a:rect l="l" t="t" r="r" b="b"/>
              <a:pathLst>
                <a:path w="10872470" h="996950">
                  <a:moveTo>
                    <a:pt x="0" y="996695"/>
                  </a:moveTo>
                  <a:lnTo>
                    <a:pt x="10872216" y="996695"/>
                  </a:lnTo>
                  <a:lnTo>
                    <a:pt x="10872216" y="0"/>
                  </a:lnTo>
                  <a:lnTo>
                    <a:pt x="0" y="0"/>
                  </a:lnTo>
                  <a:lnTo>
                    <a:pt x="0" y="996695"/>
                  </a:lnTo>
                  <a:close/>
                </a:path>
              </a:pathLst>
            </a:custGeom>
            <a:ln w="24384">
              <a:solidFill>
                <a:srgbClr val="43BA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1391" y="3014471"/>
              <a:ext cx="7607934" cy="680085"/>
            </a:xfrm>
            <a:custGeom>
              <a:avLst/>
              <a:gdLst/>
              <a:ahLst/>
              <a:cxnLst/>
              <a:rect l="l" t="t" r="r" b="b"/>
              <a:pathLst>
                <a:path w="7607934" h="680085">
                  <a:moveTo>
                    <a:pt x="7494524" y="0"/>
                  </a:moveTo>
                  <a:lnTo>
                    <a:pt x="113284" y="0"/>
                  </a:lnTo>
                  <a:lnTo>
                    <a:pt x="69169" y="8895"/>
                  </a:lnTo>
                  <a:lnTo>
                    <a:pt x="33162" y="33162"/>
                  </a:lnTo>
                  <a:lnTo>
                    <a:pt x="8895" y="69169"/>
                  </a:lnTo>
                  <a:lnTo>
                    <a:pt x="0" y="113283"/>
                  </a:lnTo>
                  <a:lnTo>
                    <a:pt x="0" y="566419"/>
                  </a:lnTo>
                  <a:lnTo>
                    <a:pt x="8895" y="610534"/>
                  </a:lnTo>
                  <a:lnTo>
                    <a:pt x="33162" y="646541"/>
                  </a:lnTo>
                  <a:lnTo>
                    <a:pt x="69169" y="670808"/>
                  </a:lnTo>
                  <a:lnTo>
                    <a:pt x="113284" y="679703"/>
                  </a:lnTo>
                  <a:lnTo>
                    <a:pt x="7494524" y="679703"/>
                  </a:lnTo>
                  <a:lnTo>
                    <a:pt x="7538638" y="670808"/>
                  </a:lnTo>
                  <a:lnTo>
                    <a:pt x="7574645" y="646541"/>
                  </a:lnTo>
                  <a:lnTo>
                    <a:pt x="7598912" y="610534"/>
                  </a:lnTo>
                  <a:lnTo>
                    <a:pt x="7607808" y="566419"/>
                  </a:lnTo>
                  <a:lnTo>
                    <a:pt x="7607808" y="113283"/>
                  </a:lnTo>
                  <a:lnTo>
                    <a:pt x="7598912" y="69169"/>
                  </a:lnTo>
                  <a:lnTo>
                    <a:pt x="7574645" y="33162"/>
                  </a:lnTo>
                  <a:lnTo>
                    <a:pt x="7538638" y="8895"/>
                  </a:lnTo>
                  <a:lnTo>
                    <a:pt x="7494524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1391" y="3014471"/>
              <a:ext cx="7607934" cy="680085"/>
            </a:xfrm>
            <a:custGeom>
              <a:avLst/>
              <a:gdLst/>
              <a:ahLst/>
              <a:cxnLst/>
              <a:rect l="l" t="t" r="r" b="b"/>
              <a:pathLst>
                <a:path w="7607934" h="680085">
                  <a:moveTo>
                    <a:pt x="0" y="113283"/>
                  </a:moveTo>
                  <a:lnTo>
                    <a:pt x="8895" y="69169"/>
                  </a:lnTo>
                  <a:lnTo>
                    <a:pt x="33162" y="33162"/>
                  </a:lnTo>
                  <a:lnTo>
                    <a:pt x="69169" y="8895"/>
                  </a:lnTo>
                  <a:lnTo>
                    <a:pt x="113284" y="0"/>
                  </a:lnTo>
                  <a:lnTo>
                    <a:pt x="7494524" y="0"/>
                  </a:lnTo>
                  <a:lnTo>
                    <a:pt x="7538638" y="8895"/>
                  </a:lnTo>
                  <a:lnTo>
                    <a:pt x="7574645" y="33162"/>
                  </a:lnTo>
                  <a:lnTo>
                    <a:pt x="7598912" y="69169"/>
                  </a:lnTo>
                  <a:lnTo>
                    <a:pt x="7607808" y="113283"/>
                  </a:lnTo>
                  <a:lnTo>
                    <a:pt x="7607808" y="566419"/>
                  </a:lnTo>
                  <a:lnTo>
                    <a:pt x="7598912" y="610534"/>
                  </a:lnTo>
                  <a:lnTo>
                    <a:pt x="7574645" y="646541"/>
                  </a:lnTo>
                  <a:lnTo>
                    <a:pt x="7538638" y="670808"/>
                  </a:lnTo>
                  <a:lnTo>
                    <a:pt x="7494524" y="679703"/>
                  </a:lnTo>
                  <a:lnTo>
                    <a:pt x="113284" y="679703"/>
                  </a:lnTo>
                  <a:lnTo>
                    <a:pt x="69169" y="670808"/>
                  </a:lnTo>
                  <a:lnTo>
                    <a:pt x="33162" y="646541"/>
                  </a:lnTo>
                  <a:lnTo>
                    <a:pt x="8895" y="610534"/>
                  </a:lnTo>
                  <a:lnTo>
                    <a:pt x="0" y="566419"/>
                  </a:lnTo>
                  <a:lnTo>
                    <a:pt x="0" y="113283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18030" y="3152648"/>
            <a:ext cx="7048500" cy="1030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FFFFFF"/>
                </a:solidFill>
                <a:latin typeface="Segoe UI Light"/>
                <a:cs typeface="Segoe UI Light"/>
              </a:rPr>
              <a:t>Проблема</a:t>
            </a:r>
            <a:endParaRPr sz="2300">
              <a:latin typeface="Segoe UI Light"/>
              <a:cs typeface="Segoe UI Light"/>
            </a:endParaRPr>
          </a:p>
          <a:p>
            <a:pPr marL="240029" indent="-227329">
              <a:lnSpc>
                <a:spcPct val="100000"/>
              </a:lnSpc>
              <a:spcBef>
                <a:spcPts val="2385"/>
              </a:spcBef>
              <a:buChar char="•"/>
              <a:tabLst>
                <a:tab pos="240029" algn="l"/>
              </a:tabLst>
            </a:pPr>
            <a:r>
              <a:rPr sz="2300" dirty="0">
                <a:latin typeface="Segoe UI Light"/>
                <a:cs typeface="Segoe UI Light"/>
              </a:rPr>
              <a:t>Столкновение</a:t>
            </a:r>
            <a:r>
              <a:rPr sz="2300" spc="-45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желания</a:t>
            </a:r>
            <a:r>
              <a:rPr sz="2300" spc="-40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и</a:t>
            </a:r>
            <a:r>
              <a:rPr sz="2300" spc="-50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препятствий</a:t>
            </a:r>
            <a:r>
              <a:rPr sz="2300" spc="-30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на</a:t>
            </a:r>
            <a:r>
              <a:rPr sz="2300" spc="-45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пути</a:t>
            </a:r>
            <a:r>
              <a:rPr sz="2300" spc="-50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к</a:t>
            </a:r>
            <a:r>
              <a:rPr sz="2300" spc="-45" dirty="0">
                <a:latin typeface="Segoe UI Light"/>
                <a:cs typeface="Segoe UI Light"/>
              </a:rPr>
              <a:t> </a:t>
            </a:r>
            <a:r>
              <a:rPr sz="2300" spc="-20" dirty="0">
                <a:latin typeface="Segoe UI Light"/>
                <a:cs typeface="Segoe UI Light"/>
              </a:rPr>
              <a:t>нему</a:t>
            </a:r>
            <a:endParaRPr sz="2300">
              <a:latin typeface="Segoe UI Light"/>
              <a:cs typeface="Segoe U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73608" y="4462271"/>
            <a:ext cx="10896600" cy="1359535"/>
            <a:chOff x="673608" y="4462271"/>
            <a:chExt cx="10896600" cy="1359535"/>
          </a:xfrm>
        </p:grpSpPr>
        <p:sp>
          <p:nvSpPr>
            <p:cNvPr id="18" name="object 18"/>
            <p:cNvSpPr/>
            <p:nvPr/>
          </p:nvSpPr>
          <p:spPr>
            <a:xfrm>
              <a:off x="685800" y="4812791"/>
              <a:ext cx="10872470" cy="996950"/>
            </a:xfrm>
            <a:custGeom>
              <a:avLst/>
              <a:gdLst/>
              <a:ahLst/>
              <a:cxnLst/>
              <a:rect l="l" t="t" r="r" b="b"/>
              <a:pathLst>
                <a:path w="10872470" h="996950">
                  <a:moveTo>
                    <a:pt x="0" y="996696"/>
                  </a:moveTo>
                  <a:lnTo>
                    <a:pt x="10872216" y="996696"/>
                  </a:lnTo>
                  <a:lnTo>
                    <a:pt x="10872216" y="0"/>
                  </a:lnTo>
                  <a:lnTo>
                    <a:pt x="0" y="0"/>
                  </a:lnTo>
                  <a:lnTo>
                    <a:pt x="0" y="996696"/>
                  </a:lnTo>
                  <a:close/>
                </a:path>
              </a:pathLst>
            </a:custGeom>
            <a:ln w="24384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31391" y="4474463"/>
              <a:ext cx="7607934" cy="680085"/>
            </a:xfrm>
            <a:custGeom>
              <a:avLst/>
              <a:gdLst/>
              <a:ahLst/>
              <a:cxnLst/>
              <a:rect l="l" t="t" r="r" b="b"/>
              <a:pathLst>
                <a:path w="7607934" h="680085">
                  <a:moveTo>
                    <a:pt x="7494524" y="0"/>
                  </a:moveTo>
                  <a:lnTo>
                    <a:pt x="113284" y="0"/>
                  </a:lnTo>
                  <a:lnTo>
                    <a:pt x="69169" y="8895"/>
                  </a:lnTo>
                  <a:lnTo>
                    <a:pt x="33162" y="33162"/>
                  </a:lnTo>
                  <a:lnTo>
                    <a:pt x="8895" y="69169"/>
                  </a:lnTo>
                  <a:lnTo>
                    <a:pt x="0" y="113284"/>
                  </a:lnTo>
                  <a:lnTo>
                    <a:pt x="0" y="566419"/>
                  </a:lnTo>
                  <a:lnTo>
                    <a:pt x="8895" y="610534"/>
                  </a:lnTo>
                  <a:lnTo>
                    <a:pt x="33162" y="646541"/>
                  </a:lnTo>
                  <a:lnTo>
                    <a:pt x="69169" y="670808"/>
                  </a:lnTo>
                  <a:lnTo>
                    <a:pt x="113284" y="679704"/>
                  </a:lnTo>
                  <a:lnTo>
                    <a:pt x="7494524" y="679704"/>
                  </a:lnTo>
                  <a:lnTo>
                    <a:pt x="7538638" y="670808"/>
                  </a:lnTo>
                  <a:lnTo>
                    <a:pt x="7574645" y="646541"/>
                  </a:lnTo>
                  <a:lnTo>
                    <a:pt x="7598912" y="610534"/>
                  </a:lnTo>
                  <a:lnTo>
                    <a:pt x="7607808" y="566419"/>
                  </a:lnTo>
                  <a:lnTo>
                    <a:pt x="7607808" y="113284"/>
                  </a:lnTo>
                  <a:lnTo>
                    <a:pt x="7598912" y="69169"/>
                  </a:lnTo>
                  <a:lnTo>
                    <a:pt x="7574645" y="33162"/>
                  </a:lnTo>
                  <a:lnTo>
                    <a:pt x="7538638" y="8895"/>
                  </a:lnTo>
                  <a:lnTo>
                    <a:pt x="749452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1391" y="4474463"/>
              <a:ext cx="7607934" cy="680085"/>
            </a:xfrm>
            <a:custGeom>
              <a:avLst/>
              <a:gdLst/>
              <a:ahLst/>
              <a:cxnLst/>
              <a:rect l="l" t="t" r="r" b="b"/>
              <a:pathLst>
                <a:path w="7607934" h="680085">
                  <a:moveTo>
                    <a:pt x="0" y="113284"/>
                  </a:moveTo>
                  <a:lnTo>
                    <a:pt x="8895" y="69169"/>
                  </a:lnTo>
                  <a:lnTo>
                    <a:pt x="33162" y="33162"/>
                  </a:lnTo>
                  <a:lnTo>
                    <a:pt x="69169" y="8895"/>
                  </a:lnTo>
                  <a:lnTo>
                    <a:pt x="113284" y="0"/>
                  </a:lnTo>
                  <a:lnTo>
                    <a:pt x="7494524" y="0"/>
                  </a:lnTo>
                  <a:lnTo>
                    <a:pt x="7538638" y="8895"/>
                  </a:lnTo>
                  <a:lnTo>
                    <a:pt x="7574645" y="33162"/>
                  </a:lnTo>
                  <a:lnTo>
                    <a:pt x="7598912" y="69169"/>
                  </a:lnTo>
                  <a:lnTo>
                    <a:pt x="7607808" y="113284"/>
                  </a:lnTo>
                  <a:lnTo>
                    <a:pt x="7607808" y="566419"/>
                  </a:lnTo>
                  <a:lnTo>
                    <a:pt x="7598912" y="610534"/>
                  </a:lnTo>
                  <a:lnTo>
                    <a:pt x="7574645" y="646541"/>
                  </a:lnTo>
                  <a:lnTo>
                    <a:pt x="7538638" y="670808"/>
                  </a:lnTo>
                  <a:lnTo>
                    <a:pt x="7494524" y="679704"/>
                  </a:lnTo>
                  <a:lnTo>
                    <a:pt x="113284" y="679704"/>
                  </a:lnTo>
                  <a:lnTo>
                    <a:pt x="69169" y="670808"/>
                  </a:lnTo>
                  <a:lnTo>
                    <a:pt x="33162" y="646541"/>
                  </a:lnTo>
                  <a:lnTo>
                    <a:pt x="8895" y="610534"/>
                  </a:lnTo>
                  <a:lnTo>
                    <a:pt x="0" y="566419"/>
                  </a:lnTo>
                  <a:lnTo>
                    <a:pt x="0" y="11328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18030" y="4612588"/>
            <a:ext cx="930237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FFFFFF"/>
                </a:solidFill>
                <a:latin typeface="Segoe UI Light"/>
                <a:cs typeface="Segoe UI Light"/>
              </a:rPr>
              <a:t>Запрос</a:t>
            </a:r>
            <a:endParaRPr sz="2300" dirty="0">
              <a:latin typeface="Segoe UI Light"/>
              <a:cs typeface="Segoe UI Light"/>
            </a:endParaRPr>
          </a:p>
          <a:p>
            <a:pPr marL="240029" indent="-227329">
              <a:lnSpc>
                <a:spcPct val="100000"/>
              </a:lnSpc>
              <a:spcBef>
                <a:spcPts val="2390"/>
              </a:spcBef>
              <a:buChar char="•"/>
              <a:tabLst>
                <a:tab pos="240029" algn="l"/>
              </a:tabLst>
            </a:pPr>
            <a:r>
              <a:rPr sz="2300" dirty="0">
                <a:latin typeface="Segoe UI Light"/>
                <a:cs typeface="Segoe UI Light"/>
              </a:rPr>
              <a:t>Что</a:t>
            </a:r>
            <a:r>
              <a:rPr sz="2300" spc="-55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хочет</a:t>
            </a:r>
            <a:r>
              <a:rPr sz="2300" spc="-60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получить</a:t>
            </a:r>
            <a:r>
              <a:rPr sz="2300" spc="-85" dirty="0">
                <a:latin typeface="Segoe UI Light"/>
                <a:cs typeface="Segoe UI Light"/>
              </a:rPr>
              <a:t> </a:t>
            </a:r>
            <a:r>
              <a:rPr lang="ru-RU" sz="2300" dirty="0">
                <a:latin typeface="Segoe UI Light"/>
                <a:cs typeface="Segoe UI Light"/>
              </a:rPr>
              <a:t>консультируемый</a:t>
            </a:r>
            <a:r>
              <a:rPr sz="2300" spc="-65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от</a:t>
            </a:r>
            <a:r>
              <a:rPr sz="2300" spc="-65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взаимодействия</a:t>
            </a:r>
            <a:r>
              <a:rPr sz="2300" spc="-75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с</a:t>
            </a:r>
            <a:r>
              <a:rPr sz="2300" spc="-65" dirty="0">
                <a:latin typeface="Segoe UI Light"/>
                <a:cs typeface="Segoe UI Light"/>
              </a:rPr>
              <a:t> </a:t>
            </a:r>
            <a:r>
              <a:rPr lang="ru-RU" sz="2300" spc="-10" dirty="0">
                <a:latin typeface="Segoe UI Light"/>
                <a:cs typeface="Segoe UI Light"/>
              </a:rPr>
              <a:t>психологом</a:t>
            </a:r>
            <a:endParaRPr sz="2300" dirty="0">
              <a:latin typeface="Segoe UI Light"/>
              <a:cs typeface="Segoe UI Ligh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1073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Segoe UI Semibold"/>
                <a:cs typeface="Segoe UI Semibold"/>
              </a:rPr>
              <a:t>ЖАЛОБА,</a:t>
            </a:r>
            <a:r>
              <a:rPr sz="2800" spc="-80" dirty="0">
                <a:latin typeface="Segoe UI Semibold"/>
                <a:cs typeface="Segoe UI Semibold"/>
              </a:rPr>
              <a:t> </a:t>
            </a:r>
            <a:r>
              <a:rPr sz="2800" dirty="0">
                <a:latin typeface="Segoe UI Semibold"/>
                <a:cs typeface="Segoe UI Semibold"/>
              </a:rPr>
              <a:t>ПРОБЛЕМА,</a:t>
            </a:r>
            <a:r>
              <a:rPr sz="2800" spc="-70" dirty="0">
                <a:latin typeface="Segoe UI Semibold"/>
                <a:cs typeface="Segoe UI Semibold"/>
              </a:rPr>
              <a:t> </a:t>
            </a:r>
            <a:r>
              <a:rPr sz="2800" spc="-10" dirty="0">
                <a:latin typeface="Segoe UI Semibold"/>
                <a:cs typeface="Segoe UI Semibold"/>
              </a:rPr>
              <a:t>ЗАПРОС</a:t>
            </a:r>
            <a:endParaRPr sz="28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047" y="-3048"/>
            <a:ext cx="289560" cy="6867525"/>
            <a:chOff x="-3047" y="-3048"/>
            <a:chExt cx="289560" cy="6867525"/>
          </a:xfrm>
        </p:grpSpPr>
        <p:sp>
          <p:nvSpPr>
            <p:cNvPr id="4" name="object 4"/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2804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0416" y="6858000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8BC53D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0" y="6858000"/>
                  </a:moveTo>
                  <a:lnTo>
                    <a:pt x="280416" y="6858000"/>
                  </a:lnTo>
                  <a:lnTo>
                    <a:pt x="28041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144">
              <a:solidFill>
                <a:srgbClr val="ADD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73608" y="1542288"/>
            <a:ext cx="10896600" cy="1359535"/>
            <a:chOff x="673608" y="1542288"/>
            <a:chExt cx="10896600" cy="1359535"/>
          </a:xfrm>
        </p:grpSpPr>
        <p:sp>
          <p:nvSpPr>
            <p:cNvPr id="8" name="object 8"/>
            <p:cNvSpPr/>
            <p:nvPr/>
          </p:nvSpPr>
          <p:spPr>
            <a:xfrm>
              <a:off x="685800" y="1892808"/>
              <a:ext cx="10872470" cy="996950"/>
            </a:xfrm>
            <a:custGeom>
              <a:avLst/>
              <a:gdLst/>
              <a:ahLst/>
              <a:cxnLst/>
              <a:rect l="l" t="t" r="r" b="b"/>
              <a:pathLst>
                <a:path w="10872470" h="996950">
                  <a:moveTo>
                    <a:pt x="0" y="996696"/>
                  </a:moveTo>
                  <a:lnTo>
                    <a:pt x="10872216" y="996696"/>
                  </a:lnTo>
                  <a:lnTo>
                    <a:pt x="10872216" y="0"/>
                  </a:lnTo>
                  <a:lnTo>
                    <a:pt x="0" y="0"/>
                  </a:lnTo>
                  <a:lnTo>
                    <a:pt x="0" y="996696"/>
                  </a:lnTo>
                  <a:close/>
                </a:path>
              </a:pathLst>
            </a:custGeom>
            <a:ln w="2438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31391" y="1554480"/>
              <a:ext cx="7607934" cy="680085"/>
            </a:xfrm>
            <a:custGeom>
              <a:avLst/>
              <a:gdLst/>
              <a:ahLst/>
              <a:cxnLst/>
              <a:rect l="l" t="t" r="r" b="b"/>
              <a:pathLst>
                <a:path w="7607934" h="680085">
                  <a:moveTo>
                    <a:pt x="7494524" y="0"/>
                  </a:moveTo>
                  <a:lnTo>
                    <a:pt x="113284" y="0"/>
                  </a:lnTo>
                  <a:lnTo>
                    <a:pt x="69169" y="8895"/>
                  </a:lnTo>
                  <a:lnTo>
                    <a:pt x="33162" y="33162"/>
                  </a:lnTo>
                  <a:lnTo>
                    <a:pt x="8895" y="69169"/>
                  </a:lnTo>
                  <a:lnTo>
                    <a:pt x="0" y="113284"/>
                  </a:lnTo>
                  <a:lnTo>
                    <a:pt x="0" y="566420"/>
                  </a:lnTo>
                  <a:lnTo>
                    <a:pt x="8895" y="610534"/>
                  </a:lnTo>
                  <a:lnTo>
                    <a:pt x="33162" y="646541"/>
                  </a:lnTo>
                  <a:lnTo>
                    <a:pt x="69169" y="670808"/>
                  </a:lnTo>
                  <a:lnTo>
                    <a:pt x="113284" y="679704"/>
                  </a:lnTo>
                  <a:lnTo>
                    <a:pt x="7494524" y="679704"/>
                  </a:lnTo>
                  <a:lnTo>
                    <a:pt x="7538638" y="670808"/>
                  </a:lnTo>
                  <a:lnTo>
                    <a:pt x="7574645" y="646541"/>
                  </a:lnTo>
                  <a:lnTo>
                    <a:pt x="7598912" y="610534"/>
                  </a:lnTo>
                  <a:lnTo>
                    <a:pt x="7607808" y="566420"/>
                  </a:lnTo>
                  <a:lnTo>
                    <a:pt x="7607808" y="113284"/>
                  </a:lnTo>
                  <a:lnTo>
                    <a:pt x="7598912" y="69169"/>
                  </a:lnTo>
                  <a:lnTo>
                    <a:pt x="7574645" y="33162"/>
                  </a:lnTo>
                  <a:lnTo>
                    <a:pt x="7538638" y="8895"/>
                  </a:lnTo>
                  <a:lnTo>
                    <a:pt x="74945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31391" y="1554480"/>
              <a:ext cx="7607934" cy="680085"/>
            </a:xfrm>
            <a:custGeom>
              <a:avLst/>
              <a:gdLst/>
              <a:ahLst/>
              <a:cxnLst/>
              <a:rect l="l" t="t" r="r" b="b"/>
              <a:pathLst>
                <a:path w="7607934" h="680085">
                  <a:moveTo>
                    <a:pt x="0" y="113284"/>
                  </a:moveTo>
                  <a:lnTo>
                    <a:pt x="8895" y="69169"/>
                  </a:lnTo>
                  <a:lnTo>
                    <a:pt x="33162" y="33162"/>
                  </a:lnTo>
                  <a:lnTo>
                    <a:pt x="69169" y="8895"/>
                  </a:lnTo>
                  <a:lnTo>
                    <a:pt x="113284" y="0"/>
                  </a:lnTo>
                  <a:lnTo>
                    <a:pt x="7494524" y="0"/>
                  </a:lnTo>
                  <a:lnTo>
                    <a:pt x="7538638" y="8895"/>
                  </a:lnTo>
                  <a:lnTo>
                    <a:pt x="7574645" y="33162"/>
                  </a:lnTo>
                  <a:lnTo>
                    <a:pt x="7598912" y="69169"/>
                  </a:lnTo>
                  <a:lnTo>
                    <a:pt x="7607808" y="113284"/>
                  </a:lnTo>
                  <a:lnTo>
                    <a:pt x="7607808" y="566420"/>
                  </a:lnTo>
                  <a:lnTo>
                    <a:pt x="7598912" y="610534"/>
                  </a:lnTo>
                  <a:lnTo>
                    <a:pt x="7574645" y="646541"/>
                  </a:lnTo>
                  <a:lnTo>
                    <a:pt x="7538638" y="670808"/>
                  </a:lnTo>
                  <a:lnTo>
                    <a:pt x="7494524" y="679704"/>
                  </a:lnTo>
                  <a:lnTo>
                    <a:pt x="113284" y="679704"/>
                  </a:lnTo>
                  <a:lnTo>
                    <a:pt x="69169" y="670808"/>
                  </a:lnTo>
                  <a:lnTo>
                    <a:pt x="33162" y="646541"/>
                  </a:lnTo>
                  <a:lnTo>
                    <a:pt x="8895" y="610534"/>
                  </a:lnTo>
                  <a:lnTo>
                    <a:pt x="0" y="566420"/>
                  </a:lnTo>
                  <a:lnTo>
                    <a:pt x="0" y="113284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18030" y="1692020"/>
            <a:ext cx="3785870" cy="1031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FFFFFF"/>
                </a:solidFill>
                <a:latin typeface="Segoe UI Light"/>
                <a:cs typeface="Segoe UI Light"/>
              </a:rPr>
              <a:t>Жалоба</a:t>
            </a:r>
            <a:endParaRPr sz="2300">
              <a:latin typeface="Segoe UI Light"/>
              <a:cs typeface="Segoe UI Light"/>
            </a:endParaRPr>
          </a:p>
          <a:p>
            <a:pPr marL="240029" indent="-227329">
              <a:lnSpc>
                <a:spcPct val="100000"/>
              </a:lnSpc>
              <a:spcBef>
                <a:spcPts val="2390"/>
              </a:spcBef>
              <a:buChar char="•"/>
              <a:tabLst>
                <a:tab pos="240029" algn="l"/>
              </a:tabLst>
            </a:pPr>
            <a:r>
              <a:rPr sz="2300" dirty="0">
                <a:latin typeface="Segoe UI Light"/>
                <a:cs typeface="Segoe UI Light"/>
              </a:rPr>
              <a:t>Ребенок</a:t>
            </a:r>
            <a:r>
              <a:rPr sz="2300" spc="-10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меня</a:t>
            </a:r>
            <a:r>
              <a:rPr sz="2300" spc="-45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не</a:t>
            </a:r>
            <a:r>
              <a:rPr sz="2300" spc="-30" dirty="0">
                <a:latin typeface="Segoe UI Light"/>
                <a:cs typeface="Segoe UI Light"/>
              </a:rPr>
              <a:t> </a:t>
            </a:r>
            <a:r>
              <a:rPr sz="2300" spc="-10" dirty="0">
                <a:latin typeface="Segoe UI Light"/>
                <a:cs typeface="Segoe UI Light"/>
              </a:rPr>
              <a:t>слушается</a:t>
            </a:r>
            <a:endParaRPr sz="2300">
              <a:latin typeface="Segoe UI Light"/>
              <a:cs typeface="Segoe UI 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3608" y="3002279"/>
            <a:ext cx="10896600" cy="1359535"/>
            <a:chOff x="673608" y="3002279"/>
            <a:chExt cx="10896600" cy="1359535"/>
          </a:xfrm>
        </p:grpSpPr>
        <p:sp>
          <p:nvSpPr>
            <p:cNvPr id="13" name="object 13"/>
            <p:cNvSpPr/>
            <p:nvPr/>
          </p:nvSpPr>
          <p:spPr>
            <a:xfrm>
              <a:off x="685800" y="3352799"/>
              <a:ext cx="10872470" cy="996950"/>
            </a:xfrm>
            <a:custGeom>
              <a:avLst/>
              <a:gdLst/>
              <a:ahLst/>
              <a:cxnLst/>
              <a:rect l="l" t="t" r="r" b="b"/>
              <a:pathLst>
                <a:path w="10872470" h="996950">
                  <a:moveTo>
                    <a:pt x="0" y="996695"/>
                  </a:moveTo>
                  <a:lnTo>
                    <a:pt x="10872216" y="996695"/>
                  </a:lnTo>
                  <a:lnTo>
                    <a:pt x="10872216" y="0"/>
                  </a:lnTo>
                  <a:lnTo>
                    <a:pt x="0" y="0"/>
                  </a:lnTo>
                  <a:lnTo>
                    <a:pt x="0" y="996695"/>
                  </a:lnTo>
                  <a:close/>
                </a:path>
              </a:pathLst>
            </a:custGeom>
            <a:ln w="24384">
              <a:solidFill>
                <a:srgbClr val="43BA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1391" y="3014471"/>
              <a:ext cx="7607934" cy="680085"/>
            </a:xfrm>
            <a:custGeom>
              <a:avLst/>
              <a:gdLst/>
              <a:ahLst/>
              <a:cxnLst/>
              <a:rect l="l" t="t" r="r" b="b"/>
              <a:pathLst>
                <a:path w="7607934" h="680085">
                  <a:moveTo>
                    <a:pt x="7494524" y="0"/>
                  </a:moveTo>
                  <a:lnTo>
                    <a:pt x="113284" y="0"/>
                  </a:lnTo>
                  <a:lnTo>
                    <a:pt x="69169" y="8895"/>
                  </a:lnTo>
                  <a:lnTo>
                    <a:pt x="33162" y="33162"/>
                  </a:lnTo>
                  <a:lnTo>
                    <a:pt x="8895" y="69169"/>
                  </a:lnTo>
                  <a:lnTo>
                    <a:pt x="0" y="113283"/>
                  </a:lnTo>
                  <a:lnTo>
                    <a:pt x="0" y="566419"/>
                  </a:lnTo>
                  <a:lnTo>
                    <a:pt x="8895" y="610534"/>
                  </a:lnTo>
                  <a:lnTo>
                    <a:pt x="33162" y="646541"/>
                  </a:lnTo>
                  <a:lnTo>
                    <a:pt x="69169" y="670808"/>
                  </a:lnTo>
                  <a:lnTo>
                    <a:pt x="113284" y="679703"/>
                  </a:lnTo>
                  <a:lnTo>
                    <a:pt x="7494524" y="679703"/>
                  </a:lnTo>
                  <a:lnTo>
                    <a:pt x="7538638" y="670808"/>
                  </a:lnTo>
                  <a:lnTo>
                    <a:pt x="7574645" y="646541"/>
                  </a:lnTo>
                  <a:lnTo>
                    <a:pt x="7598912" y="610534"/>
                  </a:lnTo>
                  <a:lnTo>
                    <a:pt x="7607808" y="566419"/>
                  </a:lnTo>
                  <a:lnTo>
                    <a:pt x="7607808" y="113283"/>
                  </a:lnTo>
                  <a:lnTo>
                    <a:pt x="7598912" y="69169"/>
                  </a:lnTo>
                  <a:lnTo>
                    <a:pt x="7574645" y="33162"/>
                  </a:lnTo>
                  <a:lnTo>
                    <a:pt x="7538638" y="8895"/>
                  </a:lnTo>
                  <a:lnTo>
                    <a:pt x="7494524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1391" y="3014471"/>
              <a:ext cx="7607934" cy="680085"/>
            </a:xfrm>
            <a:custGeom>
              <a:avLst/>
              <a:gdLst/>
              <a:ahLst/>
              <a:cxnLst/>
              <a:rect l="l" t="t" r="r" b="b"/>
              <a:pathLst>
                <a:path w="7607934" h="680085">
                  <a:moveTo>
                    <a:pt x="0" y="113283"/>
                  </a:moveTo>
                  <a:lnTo>
                    <a:pt x="8895" y="69169"/>
                  </a:lnTo>
                  <a:lnTo>
                    <a:pt x="33162" y="33162"/>
                  </a:lnTo>
                  <a:lnTo>
                    <a:pt x="69169" y="8895"/>
                  </a:lnTo>
                  <a:lnTo>
                    <a:pt x="113284" y="0"/>
                  </a:lnTo>
                  <a:lnTo>
                    <a:pt x="7494524" y="0"/>
                  </a:lnTo>
                  <a:lnTo>
                    <a:pt x="7538638" y="8895"/>
                  </a:lnTo>
                  <a:lnTo>
                    <a:pt x="7574645" y="33162"/>
                  </a:lnTo>
                  <a:lnTo>
                    <a:pt x="7598912" y="69169"/>
                  </a:lnTo>
                  <a:lnTo>
                    <a:pt x="7607808" y="113283"/>
                  </a:lnTo>
                  <a:lnTo>
                    <a:pt x="7607808" y="566419"/>
                  </a:lnTo>
                  <a:lnTo>
                    <a:pt x="7598912" y="610534"/>
                  </a:lnTo>
                  <a:lnTo>
                    <a:pt x="7574645" y="646541"/>
                  </a:lnTo>
                  <a:lnTo>
                    <a:pt x="7538638" y="670808"/>
                  </a:lnTo>
                  <a:lnTo>
                    <a:pt x="7494524" y="679703"/>
                  </a:lnTo>
                  <a:lnTo>
                    <a:pt x="113284" y="679703"/>
                  </a:lnTo>
                  <a:lnTo>
                    <a:pt x="69169" y="670808"/>
                  </a:lnTo>
                  <a:lnTo>
                    <a:pt x="33162" y="646541"/>
                  </a:lnTo>
                  <a:lnTo>
                    <a:pt x="8895" y="610534"/>
                  </a:lnTo>
                  <a:lnTo>
                    <a:pt x="0" y="566419"/>
                  </a:lnTo>
                  <a:lnTo>
                    <a:pt x="0" y="113283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18030" y="3152648"/>
            <a:ext cx="8780780" cy="1030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FFFFFF"/>
                </a:solidFill>
                <a:latin typeface="Segoe UI Light"/>
                <a:cs typeface="Segoe UI Light"/>
              </a:rPr>
              <a:t>Проблема</a:t>
            </a:r>
            <a:endParaRPr sz="2300">
              <a:latin typeface="Segoe UI Light"/>
              <a:cs typeface="Segoe UI Light"/>
            </a:endParaRPr>
          </a:p>
          <a:p>
            <a:pPr marL="240029" indent="-227329">
              <a:lnSpc>
                <a:spcPct val="100000"/>
              </a:lnSpc>
              <a:spcBef>
                <a:spcPts val="2385"/>
              </a:spcBef>
              <a:buChar char="•"/>
              <a:tabLst>
                <a:tab pos="240029" algn="l"/>
              </a:tabLst>
            </a:pPr>
            <a:r>
              <a:rPr sz="2300" spc="-10" dirty="0">
                <a:latin typeface="Segoe UI Light"/>
                <a:cs typeface="Segoe UI Light"/>
              </a:rPr>
              <a:t>Когда</a:t>
            </a:r>
            <a:r>
              <a:rPr sz="2300" spc="-85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я</a:t>
            </a:r>
            <a:r>
              <a:rPr sz="2300" spc="-40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прошу</a:t>
            </a:r>
            <a:r>
              <a:rPr sz="2300" spc="-65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своего</a:t>
            </a:r>
            <a:r>
              <a:rPr sz="2300" spc="-45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ребенка</a:t>
            </a:r>
            <a:r>
              <a:rPr sz="2300" spc="-55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сделать</a:t>
            </a:r>
            <a:r>
              <a:rPr sz="2300" spc="-20" dirty="0">
                <a:latin typeface="Segoe UI Light"/>
                <a:cs typeface="Segoe UI Light"/>
              </a:rPr>
              <a:t> </a:t>
            </a:r>
            <a:r>
              <a:rPr sz="2300" spc="-25" dirty="0">
                <a:latin typeface="Segoe UI Light"/>
                <a:cs typeface="Segoe UI Light"/>
              </a:rPr>
              <a:t>что-</a:t>
            </a:r>
            <a:r>
              <a:rPr sz="2300" dirty="0">
                <a:latin typeface="Segoe UI Light"/>
                <a:cs typeface="Segoe UI Light"/>
              </a:rPr>
              <a:t>то,</a:t>
            </a:r>
            <a:r>
              <a:rPr sz="2300" spc="-10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он</a:t>
            </a:r>
            <a:r>
              <a:rPr sz="2300" spc="-55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меня</a:t>
            </a:r>
            <a:r>
              <a:rPr sz="2300" spc="-40" dirty="0">
                <a:latin typeface="Segoe UI Light"/>
                <a:cs typeface="Segoe UI Light"/>
              </a:rPr>
              <a:t> </a:t>
            </a:r>
            <a:r>
              <a:rPr sz="2300" spc="-10" dirty="0">
                <a:latin typeface="Segoe UI Light"/>
                <a:cs typeface="Segoe UI Light"/>
              </a:rPr>
              <a:t>игнорирует</a:t>
            </a:r>
            <a:endParaRPr sz="2300">
              <a:latin typeface="Segoe UI Light"/>
              <a:cs typeface="Segoe U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73608" y="4462271"/>
            <a:ext cx="10896600" cy="1359535"/>
            <a:chOff x="673608" y="4462271"/>
            <a:chExt cx="10896600" cy="1359535"/>
          </a:xfrm>
        </p:grpSpPr>
        <p:sp>
          <p:nvSpPr>
            <p:cNvPr id="18" name="object 18"/>
            <p:cNvSpPr/>
            <p:nvPr/>
          </p:nvSpPr>
          <p:spPr>
            <a:xfrm>
              <a:off x="685800" y="4812791"/>
              <a:ext cx="10872470" cy="996950"/>
            </a:xfrm>
            <a:custGeom>
              <a:avLst/>
              <a:gdLst/>
              <a:ahLst/>
              <a:cxnLst/>
              <a:rect l="l" t="t" r="r" b="b"/>
              <a:pathLst>
                <a:path w="10872470" h="996950">
                  <a:moveTo>
                    <a:pt x="0" y="996696"/>
                  </a:moveTo>
                  <a:lnTo>
                    <a:pt x="10872216" y="996696"/>
                  </a:lnTo>
                  <a:lnTo>
                    <a:pt x="10872216" y="0"/>
                  </a:lnTo>
                  <a:lnTo>
                    <a:pt x="0" y="0"/>
                  </a:lnTo>
                  <a:lnTo>
                    <a:pt x="0" y="996696"/>
                  </a:lnTo>
                  <a:close/>
                </a:path>
              </a:pathLst>
            </a:custGeom>
            <a:ln w="24384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31391" y="4474463"/>
              <a:ext cx="7607934" cy="680085"/>
            </a:xfrm>
            <a:custGeom>
              <a:avLst/>
              <a:gdLst/>
              <a:ahLst/>
              <a:cxnLst/>
              <a:rect l="l" t="t" r="r" b="b"/>
              <a:pathLst>
                <a:path w="7607934" h="680085">
                  <a:moveTo>
                    <a:pt x="7494524" y="0"/>
                  </a:moveTo>
                  <a:lnTo>
                    <a:pt x="113284" y="0"/>
                  </a:lnTo>
                  <a:lnTo>
                    <a:pt x="69169" y="8895"/>
                  </a:lnTo>
                  <a:lnTo>
                    <a:pt x="33162" y="33162"/>
                  </a:lnTo>
                  <a:lnTo>
                    <a:pt x="8895" y="69169"/>
                  </a:lnTo>
                  <a:lnTo>
                    <a:pt x="0" y="113284"/>
                  </a:lnTo>
                  <a:lnTo>
                    <a:pt x="0" y="566419"/>
                  </a:lnTo>
                  <a:lnTo>
                    <a:pt x="8895" y="610534"/>
                  </a:lnTo>
                  <a:lnTo>
                    <a:pt x="33162" y="646541"/>
                  </a:lnTo>
                  <a:lnTo>
                    <a:pt x="69169" y="670808"/>
                  </a:lnTo>
                  <a:lnTo>
                    <a:pt x="113284" y="679704"/>
                  </a:lnTo>
                  <a:lnTo>
                    <a:pt x="7494524" y="679704"/>
                  </a:lnTo>
                  <a:lnTo>
                    <a:pt x="7538638" y="670808"/>
                  </a:lnTo>
                  <a:lnTo>
                    <a:pt x="7574645" y="646541"/>
                  </a:lnTo>
                  <a:lnTo>
                    <a:pt x="7598912" y="610534"/>
                  </a:lnTo>
                  <a:lnTo>
                    <a:pt x="7607808" y="566419"/>
                  </a:lnTo>
                  <a:lnTo>
                    <a:pt x="7607808" y="113284"/>
                  </a:lnTo>
                  <a:lnTo>
                    <a:pt x="7598912" y="69169"/>
                  </a:lnTo>
                  <a:lnTo>
                    <a:pt x="7574645" y="33162"/>
                  </a:lnTo>
                  <a:lnTo>
                    <a:pt x="7538638" y="8895"/>
                  </a:lnTo>
                  <a:lnTo>
                    <a:pt x="749452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1391" y="4474463"/>
              <a:ext cx="7607934" cy="680085"/>
            </a:xfrm>
            <a:custGeom>
              <a:avLst/>
              <a:gdLst/>
              <a:ahLst/>
              <a:cxnLst/>
              <a:rect l="l" t="t" r="r" b="b"/>
              <a:pathLst>
                <a:path w="7607934" h="680085">
                  <a:moveTo>
                    <a:pt x="0" y="113284"/>
                  </a:moveTo>
                  <a:lnTo>
                    <a:pt x="8895" y="69169"/>
                  </a:lnTo>
                  <a:lnTo>
                    <a:pt x="33162" y="33162"/>
                  </a:lnTo>
                  <a:lnTo>
                    <a:pt x="69169" y="8895"/>
                  </a:lnTo>
                  <a:lnTo>
                    <a:pt x="113284" y="0"/>
                  </a:lnTo>
                  <a:lnTo>
                    <a:pt x="7494524" y="0"/>
                  </a:lnTo>
                  <a:lnTo>
                    <a:pt x="7538638" y="8895"/>
                  </a:lnTo>
                  <a:lnTo>
                    <a:pt x="7574645" y="33162"/>
                  </a:lnTo>
                  <a:lnTo>
                    <a:pt x="7598912" y="69169"/>
                  </a:lnTo>
                  <a:lnTo>
                    <a:pt x="7607808" y="113284"/>
                  </a:lnTo>
                  <a:lnTo>
                    <a:pt x="7607808" y="566419"/>
                  </a:lnTo>
                  <a:lnTo>
                    <a:pt x="7598912" y="610534"/>
                  </a:lnTo>
                  <a:lnTo>
                    <a:pt x="7574645" y="646541"/>
                  </a:lnTo>
                  <a:lnTo>
                    <a:pt x="7538638" y="670808"/>
                  </a:lnTo>
                  <a:lnTo>
                    <a:pt x="7494524" y="679704"/>
                  </a:lnTo>
                  <a:lnTo>
                    <a:pt x="113284" y="679704"/>
                  </a:lnTo>
                  <a:lnTo>
                    <a:pt x="69169" y="670808"/>
                  </a:lnTo>
                  <a:lnTo>
                    <a:pt x="33162" y="646541"/>
                  </a:lnTo>
                  <a:lnTo>
                    <a:pt x="8895" y="610534"/>
                  </a:lnTo>
                  <a:lnTo>
                    <a:pt x="0" y="566419"/>
                  </a:lnTo>
                  <a:lnTo>
                    <a:pt x="0" y="11328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18030" y="4612588"/>
            <a:ext cx="7250430" cy="1031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FFFFFF"/>
                </a:solidFill>
                <a:latin typeface="Segoe UI Light"/>
                <a:cs typeface="Segoe UI Light"/>
              </a:rPr>
              <a:t>Запрос</a:t>
            </a:r>
            <a:endParaRPr sz="2300">
              <a:latin typeface="Segoe UI Light"/>
              <a:cs typeface="Segoe UI Light"/>
            </a:endParaRPr>
          </a:p>
          <a:p>
            <a:pPr marL="240029" indent="-227329">
              <a:lnSpc>
                <a:spcPct val="100000"/>
              </a:lnSpc>
              <a:spcBef>
                <a:spcPts val="2390"/>
              </a:spcBef>
              <a:buChar char="•"/>
              <a:tabLst>
                <a:tab pos="240029" algn="l"/>
              </a:tabLst>
            </a:pPr>
            <a:r>
              <a:rPr sz="2300" dirty="0">
                <a:latin typeface="Segoe UI Light"/>
                <a:cs typeface="Segoe UI Light"/>
              </a:rPr>
              <a:t>Способы</a:t>
            </a:r>
            <a:r>
              <a:rPr sz="2300" spc="-75" dirty="0">
                <a:latin typeface="Segoe UI Light"/>
                <a:cs typeface="Segoe UI Light"/>
              </a:rPr>
              <a:t> </a:t>
            </a:r>
            <a:r>
              <a:rPr sz="2300" spc="-10" dirty="0">
                <a:latin typeface="Segoe UI Light"/>
                <a:cs typeface="Segoe UI Light"/>
              </a:rPr>
              <a:t>конструктивного</a:t>
            </a:r>
            <a:r>
              <a:rPr sz="2300" spc="-95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взаимодействия</a:t>
            </a:r>
            <a:r>
              <a:rPr sz="2300" spc="-60" dirty="0">
                <a:latin typeface="Segoe UI Light"/>
                <a:cs typeface="Segoe UI Light"/>
              </a:rPr>
              <a:t> </a:t>
            </a:r>
            <a:r>
              <a:rPr sz="2300" dirty="0">
                <a:latin typeface="Segoe UI Light"/>
                <a:cs typeface="Segoe UI Light"/>
              </a:rPr>
              <a:t>с</a:t>
            </a:r>
            <a:r>
              <a:rPr sz="2300" spc="-45" dirty="0">
                <a:latin typeface="Segoe UI Light"/>
                <a:cs typeface="Segoe UI Light"/>
              </a:rPr>
              <a:t> </a:t>
            </a:r>
            <a:r>
              <a:rPr sz="2300" spc="-10" dirty="0">
                <a:latin typeface="Segoe UI Light"/>
                <a:cs typeface="Segoe UI Light"/>
              </a:rPr>
              <a:t>ребенком</a:t>
            </a:r>
            <a:endParaRPr sz="2300">
              <a:latin typeface="Segoe UI Light"/>
              <a:cs typeface="Segoe UI Ligh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9761" y="1845005"/>
            <a:ext cx="4453255" cy="21621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Segoe UI Light"/>
                <a:cs typeface="Segoe UI Light"/>
              </a:rPr>
              <a:t>Неконструктивные</a:t>
            </a:r>
            <a:r>
              <a:rPr sz="2800" spc="-135" dirty="0">
                <a:latin typeface="Segoe UI Light"/>
                <a:cs typeface="Segoe UI Light"/>
              </a:rPr>
              <a:t> </a:t>
            </a:r>
            <a:r>
              <a:rPr sz="2800" spc="-10" dirty="0">
                <a:latin typeface="Segoe UI Light"/>
                <a:cs typeface="Segoe UI Light"/>
              </a:rPr>
              <a:t>запросы</a:t>
            </a:r>
            <a:endParaRPr sz="2800">
              <a:latin typeface="Segoe UI Light"/>
              <a:cs typeface="Segoe UI Light"/>
            </a:endParaRPr>
          </a:p>
          <a:p>
            <a:pPr marL="297815" indent="-285115">
              <a:lnSpc>
                <a:spcPct val="100000"/>
              </a:lnSpc>
              <a:spcBef>
                <a:spcPts val="3365"/>
              </a:spcBef>
              <a:buAutoNum type="arabicPeriod"/>
              <a:tabLst>
                <a:tab pos="297815" algn="l"/>
              </a:tabLst>
            </a:pPr>
            <a:r>
              <a:rPr sz="2800" dirty="0">
                <a:latin typeface="Segoe UI Light"/>
                <a:cs typeface="Segoe UI Light"/>
              </a:rPr>
              <a:t>Нереалистичные</a:t>
            </a:r>
            <a:r>
              <a:rPr sz="2800" spc="-135" dirty="0">
                <a:latin typeface="Segoe UI Light"/>
                <a:cs typeface="Segoe UI Light"/>
              </a:rPr>
              <a:t> </a:t>
            </a:r>
            <a:r>
              <a:rPr sz="2800" spc="-10" dirty="0">
                <a:latin typeface="Segoe UI Light"/>
                <a:cs typeface="Segoe UI Light"/>
              </a:rPr>
              <a:t>запросы</a:t>
            </a:r>
            <a:endParaRPr sz="2800">
              <a:latin typeface="Segoe UI Light"/>
              <a:cs typeface="Segoe UI Light"/>
            </a:endParaRPr>
          </a:p>
          <a:p>
            <a:pPr marL="298450" indent="-285750">
              <a:lnSpc>
                <a:spcPct val="100000"/>
              </a:lnSpc>
              <a:buAutoNum type="arabicPeriod"/>
              <a:tabLst>
                <a:tab pos="298450" algn="l"/>
              </a:tabLst>
            </a:pPr>
            <a:r>
              <a:rPr sz="2800" dirty="0">
                <a:latin typeface="Segoe UI Light"/>
                <a:cs typeface="Segoe UI Light"/>
              </a:rPr>
              <a:t>Неопределенные</a:t>
            </a:r>
            <a:r>
              <a:rPr sz="2800" spc="-105" dirty="0">
                <a:latin typeface="Segoe UI Light"/>
                <a:cs typeface="Segoe UI Light"/>
              </a:rPr>
              <a:t> </a:t>
            </a:r>
            <a:r>
              <a:rPr sz="2800" spc="-10" dirty="0">
                <a:latin typeface="Segoe UI Light"/>
                <a:cs typeface="Segoe UI Light"/>
              </a:rPr>
              <a:t>запросы</a:t>
            </a:r>
            <a:endParaRPr sz="2800">
              <a:latin typeface="Segoe UI Light"/>
              <a:cs typeface="Segoe UI Light"/>
            </a:endParaRPr>
          </a:p>
          <a:p>
            <a:pPr marL="298450" indent="-285750">
              <a:lnSpc>
                <a:spcPct val="100000"/>
              </a:lnSpc>
              <a:buAutoNum type="arabicPeriod"/>
              <a:tabLst>
                <a:tab pos="298450" algn="l"/>
              </a:tabLst>
            </a:pPr>
            <a:r>
              <a:rPr sz="2800" dirty="0">
                <a:latin typeface="Segoe UI Light"/>
                <a:cs typeface="Segoe UI Light"/>
              </a:rPr>
              <a:t>Манипулятивные</a:t>
            </a:r>
            <a:r>
              <a:rPr sz="2800" spc="-130" dirty="0">
                <a:latin typeface="Segoe UI Light"/>
                <a:cs typeface="Segoe UI Light"/>
              </a:rPr>
              <a:t> </a:t>
            </a:r>
            <a:r>
              <a:rPr sz="2800" spc="-10" dirty="0">
                <a:latin typeface="Segoe UI Light"/>
                <a:cs typeface="Segoe UI Light"/>
              </a:rPr>
              <a:t>запросы</a:t>
            </a:r>
            <a:endParaRPr sz="2800">
              <a:latin typeface="Segoe UI Light"/>
              <a:cs typeface="Segoe U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395" y="159207"/>
            <a:ext cx="8144509" cy="696088"/>
          </a:xfrm>
          <a:prstGeom prst="rect">
            <a:avLst/>
          </a:prstGeom>
        </p:spPr>
        <p:txBody>
          <a:bodyPr vert="horz" wrap="square" lIns="0" tIns="201676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latin typeface="Segoe UI Semibold"/>
                <a:cs typeface="Segoe UI Semibold"/>
              </a:rPr>
              <a:t>ВИДЫ</a:t>
            </a:r>
            <a:r>
              <a:rPr sz="3200" spc="-9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ЗАПРОСОВ</a:t>
            </a:r>
            <a:r>
              <a:rPr sz="3200" spc="-110" dirty="0">
                <a:latin typeface="Segoe UI Semibold"/>
                <a:cs typeface="Segoe UI Semibold"/>
              </a:rPr>
              <a:t> </a:t>
            </a:r>
            <a:r>
              <a:rPr lang="ru-RU" sz="3200" spc="-10" dirty="0">
                <a:latin typeface="Segoe UI Semibold"/>
                <a:cs typeface="Segoe UI Semibold"/>
              </a:rPr>
              <a:t>КОНСУЛЬТИРУЕМЫХ</a:t>
            </a:r>
            <a:endParaRPr sz="3200" dirty="0">
              <a:latin typeface="Segoe UI Semibold"/>
              <a:cs typeface="Segoe UI Semi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4695" y="1798320"/>
            <a:ext cx="292735" cy="4498975"/>
            <a:chOff x="234695" y="1798320"/>
            <a:chExt cx="292735" cy="4498975"/>
          </a:xfrm>
        </p:grpSpPr>
        <p:sp>
          <p:nvSpPr>
            <p:cNvPr id="5" name="object 5"/>
            <p:cNvSpPr/>
            <p:nvPr/>
          </p:nvSpPr>
          <p:spPr>
            <a:xfrm>
              <a:off x="239267" y="1802892"/>
              <a:ext cx="283845" cy="4490085"/>
            </a:xfrm>
            <a:custGeom>
              <a:avLst/>
              <a:gdLst/>
              <a:ahLst/>
              <a:cxnLst/>
              <a:rect l="l" t="t" r="r" b="b"/>
              <a:pathLst>
                <a:path w="283845" h="4490085">
                  <a:moveTo>
                    <a:pt x="283463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283463" y="4489704"/>
                  </a:lnTo>
                  <a:lnTo>
                    <a:pt x="283463" y="0"/>
                  </a:lnTo>
                  <a:close/>
                </a:path>
              </a:pathLst>
            </a:custGeom>
            <a:solidFill>
              <a:srgbClr val="8BC53D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9267" y="1802892"/>
              <a:ext cx="283845" cy="4490085"/>
            </a:xfrm>
            <a:custGeom>
              <a:avLst/>
              <a:gdLst/>
              <a:ahLst/>
              <a:cxnLst/>
              <a:rect l="l" t="t" r="r" b="b"/>
              <a:pathLst>
                <a:path w="283845" h="4490085">
                  <a:moveTo>
                    <a:pt x="0" y="4489704"/>
                  </a:moveTo>
                  <a:lnTo>
                    <a:pt x="283463" y="4489704"/>
                  </a:lnTo>
                  <a:lnTo>
                    <a:pt x="283463" y="0"/>
                  </a:lnTo>
                  <a:lnTo>
                    <a:pt x="0" y="0"/>
                  </a:lnTo>
                  <a:lnTo>
                    <a:pt x="0" y="4489704"/>
                  </a:lnTo>
                  <a:close/>
                </a:path>
              </a:pathLst>
            </a:custGeom>
            <a:ln w="9143">
              <a:solidFill>
                <a:srgbClr val="ADD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35040" y="1831848"/>
            <a:ext cx="289560" cy="4465320"/>
            <a:chOff x="6035040" y="1831848"/>
            <a:chExt cx="289560" cy="4465320"/>
          </a:xfrm>
        </p:grpSpPr>
        <p:sp>
          <p:nvSpPr>
            <p:cNvPr id="8" name="object 8"/>
            <p:cNvSpPr/>
            <p:nvPr/>
          </p:nvSpPr>
          <p:spPr>
            <a:xfrm>
              <a:off x="6039612" y="1836420"/>
              <a:ext cx="280670" cy="4456430"/>
            </a:xfrm>
            <a:custGeom>
              <a:avLst/>
              <a:gdLst/>
              <a:ahLst/>
              <a:cxnLst/>
              <a:rect l="l" t="t" r="r" b="b"/>
              <a:pathLst>
                <a:path w="280670" h="4456430">
                  <a:moveTo>
                    <a:pt x="280415" y="0"/>
                  </a:moveTo>
                  <a:lnTo>
                    <a:pt x="0" y="0"/>
                  </a:lnTo>
                  <a:lnTo>
                    <a:pt x="0" y="4456176"/>
                  </a:lnTo>
                  <a:lnTo>
                    <a:pt x="280415" y="4456176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8BC53D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39612" y="1836420"/>
              <a:ext cx="280670" cy="4456430"/>
            </a:xfrm>
            <a:custGeom>
              <a:avLst/>
              <a:gdLst/>
              <a:ahLst/>
              <a:cxnLst/>
              <a:rect l="l" t="t" r="r" b="b"/>
              <a:pathLst>
                <a:path w="280670" h="4456430">
                  <a:moveTo>
                    <a:pt x="0" y="4456176"/>
                  </a:moveTo>
                  <a:lnTo>
                    <a:pt x="280415" y="4456176"/>
                  </a:lnTo>
                  <a:lnTo>
                    <a:pt x="280415" y="0"/>
                  </a:lnTo>
                  <a:lnTo>
                    <a:pt x="0" y="0"/>
                  </a:lnTo>
                  <a:lnTo>
                    <a:pt x="0" y="4456176"/>
                  </a:lnTo>
                  <a:close/>
                </a:path>
              </a:pathLst>
            </a:custGeom>
            <a:ln w="9144">
              <a:solidFill>
                <a:srgbClr val="ADD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sz="half" idx="3"/>
          </p:nvPr>
        </p:nvSpPr>
        <p:spPr>
          <a:xfrm>
            <a:off x="6954393" y="1845005"/>
            <a:ext cx="4471034" cy="432810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10"/>
              </a:spcBef>
            </a:pPr>
            <a:r>
              <a:rPr dirty="0"/>
              <a:t>Конструктивные</a:t>
            </a:r>
            <a:r>
              <a:rPr spc="-100" dirty="0"/>
              <a:t> </a:t>
            </a:r>
            <a:r>
              <a:rPr spc="-10" dirty="0"/>
              <a:t>запросы</a:t>
            </a:r>
          </a:p>
          <a:p>
            <a:pPr marL="298450" indent="-285750">
              <a:lnSpc>
                <a:spcPct val="100000"/>
              </a:lnSpc>
              <a:spcBef>
                <a:spcPts val="3365"/>
              </a:spcBef>
              <a:buAutoNum type="arabicPeriod"/>
              <a:tabLst>
                <a:tab pos="298450" algn="l"/>
              </a:tabLst>
            </a:pPr>
            <a:r>
              <a:rPr dirty="0"/>
              <a:t>Запрос</a:t>
            </a:r>
            <a:r>
              <a:rPr spc="-65" dirty="0"/>
              <a:t> </a:t>
            </a:r>
            <a:r>
              <a:rPr dirty="0"/>
              <a:t>об</a:t>
            </a:r>
            <a:r>
              <a:rPr spc="5" dirty="0"/>
              <a:t> </a:t>
            </a:r>
            <a:r>
              <a:rPr spc="-10" dirty="0"/>
              <a:t>информации</a:t>
            </a:r>
          </a:p>
          <a:p>
            <a:pPr marL="297815" marR="1097915" indent="-285750">
              <a:lnSpc>
                <a:spcPct val="100000"/>
              </a:lnSpc>
              <a:buAutoNum type="arabicPeriod"/>
              <a:tabLst>
                <a:tab pos="299085" algn="l"/>
              </a:tabLst>
            </a:pPr>
            <a:r>
              <a:rPr dirty="0"/>
              <a:t>Запрос</a:t>
            </a:r>
            <a:r>
              <a:rPr spc="-65" dirty="0"/>
              <a:t> </a:t>
            </a:r>
            <a:r>
              <a:rPr dirty="0"/>
              <a:t>о помощи</a:t>
            </a:r>
            <a:r>
              <a:rPr spc="-60" dirty="0"/>
              <a:t> </a:t>
            </a:r>
            <a:r>
              <a:rPr spc="-50" dirty="0"/>
              <a:t>в 	</a:t>
            </a:r>
            <a:r>
              <a:rPr spc="-10" dirty="0"/>
              <a:t>самопознании</a:t>
            </a:r>
          </a:p>
          <a:p>
            <a:pPr marL="299085" marR="1098550" indent="-2870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9085" algn="l"/>
              </a:tabLst>
            </a:pPr>
            <a:r>
              <a:rPr dirty="0"/>
              <a:t>Запрос</a:t>
            </a:r>
            <a:r>
              <a:rPr spc="-70" dirty="0"/>
              <a:t> </a:t>
            </a:r>
            <a:r>
              <a:rPr dirty="0"/>
              <a:t>о</a:t>
            </a:r>
            <a:r>
              <a:rPr spc="10" dirty="0"/>
              <a:t> </a:t>
            </a:r>
            <a:r>
              <a:rPr dirty="0"/>
              <a:t>помощи</a:t>
            </a:r>
            <a:r>
              <a:rPr spc="-50" dirty="0"/>
              <a:t> в </a:t>
            </a:r>
            <a:r>
              <a:rPr spc="-10" dirty="0"/>
              <a:t>саморазвитии</a:t>
            </a:r>
          </a:p>
          <a:p>
            <a:pPr marL="299085" indent="-286385">
              <a:lnSpc>
                <a:spcPct val="100000"/>
              </a:lnSpc>
              <a:buAutoNum type="arabicPeriod"/>
              <a:tabLst>
                <a:tab pos="299085" algn="l"/>
              </a:tabLst>
            </a:pPr>
            <a:r>
              <a:rPr dirty="0"/>
              <a:t>Запрос</a:t>
            </a:r>
            <a:r>
              <a:rPr spc="-80" dirty="0"/>
              <a:t> </a:t>
            </a:r>
            <a:r>
              <a:rPr dirty="0"/>
              <a:t>о </a:t>
            </a:r>
            <a:r>
              <a:rPr spc="-10" dirty="0"/>
              <a:t>трансформации</a:t>
            </a: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9085" algn="l"/>
              </a:tabLst>
            </a:pPr>
            <a:r>
              <a:rPr dirty="0" err="1"/>
              <a:t>Запрос</a:t>
            </a:r>
            <a:r>
              <a:rPr spc="-80" dirty="0"/>
              <a:t> </a:t>
            </a:r>
            <a:r>
              <a:rPr lang="ru-RU" spc="-80" dirty="0"/>
              <a:t>о </a:t>
            </a:r>
            <a:r>
              <a:rPr lang="ru-RU" spc="-10" dirty="0"/>
              <a:t>преодолении негативных переживаний</a:t>
            </a:r>
            <a:endParaRPr spc="-1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59206"/>
            <a:ext cx="8093200" cy="1518736"/>
          </a:xfrm>
          <a:prstGeom prst="rect">
            <a:avLst/>
          </a:prstGeom>
        </p:spPr>
        <p:txBody>
          <a:bodyPr vert="horz" wrap="square" lIns="0" tIns="144703" rIns="0" bIns="0" rtlCol="0">
            <a:spAutoFit/>
          </a:bodyPr>
          <a:lstStyle/>
          <a:p>
            <a:pPr indent="360000" algn="just">
              <a:lnSpc>
                <a:spcPct val="120000"/>
              </a:lnSpc>
              <a:spcBef>
                <a:spcPts val="1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правовая база оказания психолого-педагогической  помощи в цифровом образовательном сервисе «Цифровой психолог»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latin typeface="Segoe UI Semibold"/>
              <a:cs typeface="Segoe UI Semibold"/>
            </a:endParaRPr>
          </a:p>
        </p:txBody>
      </p:sp>
      <p:grpSp>
        <p:nvGrpSpPr>
          <p:cNvPr id="12" name="object 23">
            <a:extLst>
              <a:ext uri="{FF2B5EF4-FFF2-40B4-BE49-F238E27FC236}">
                <a16:creationId xmlns:a16="http://schemas.microsoft.com/office/drawing/2014/main" id="{EB249242-A96E-CD42-4285-077EDEB7A687}"/>
              </a:ext>
            </a:extLst>
          </p:cNvPr>
          <p:cNvGrpSpPr/>
          <p:nvPr/>
        </p:nvGrpSpPr>
        <p:grpSpPr>
          <a:xfrm>
            <a:off x="-3047" y="-3048"/>
            <a:ext cx="289560" cy="6867525"/>
            <a:chOff x="-3047" y="-3048"/>
            <a:chExt cx="289560" cy="6867525"/>
          </a:xfrm>
        </p:grpSpPr>
        <p:sp>
          <p:nvSpPr>
            <p:cNvPr id="13" name="object 24">
              <a:extLst>
                <a:ext uri="{FF2B5EF4-FFF2-40B4-BE49-F238E27FC236}">
                  <a16:creationId xmlns:a16="http://schemas.microsoft.com/office/drawing/2014/main" id="{7E989333-CE60-104A-D8AB-5815226C97F7}"/>
                </a:ext>
              </a:extLst>
            </p:cNvPr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2804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0416" y="6858000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8BC53D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5">
              <a:extLst>
                <a:ext uri="{FF2B5EF4-FFF2-40B4-BE49-F238E27FC236}">
                  <a16:creationId xmlns:a16="http://schemas.microsoft.com/office/drawing/2014/main" id="{CCB4FAAD-334C-3E17-604B-8AD0E8E0F28C}"/>
                </a:ext>
              </a:extLst>
            </p:cNvPr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0" y="6858000"/>
                  </a:moveTo>
                  <a:lnTo>
                    <a:pt x="280416" y="6858000"/>
                  </a:lnTo>
                  <a:lnTo>
                    <a:pt x="28041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144">
              <a:solidFill>
                <a:srgbClr val="ADD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/>
          <p:cNvSpPr/>
          <p:nvPr/>
        </p:nvSpPr>
        <p:spPr>
          <a:xfrm>
            <a:off x="8550400" y="1523"/>
            <a:ext cx="3489201" cy="5484877"/>
          </a:xfrm>
          <a:custGeom>
            <a:avLst/>
            <a:gdLst/>
            <a:ahLst/>
            <a:cxnLst/>
            <a:rect l="l" t="t" r="r" b="b"/>
            <a:pathLst>
              <a:path w="4575175" h="3025775">
                <a:moveTo>
                  <a:pt x="4574690" y="3025662"/>
                </a:moveTo>
                <a:lnTo>
                  <a:pt x="0" y="0"/>
                </a:lnTo>
              </a:path>
            </a:pathLst>
          </a:custGeom>
          <a:ln w="27432">
            <a:solidFill>
              <a:srgbClr val="52A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632206" y="1203146"/>
            <a:ext cx="9215502" cy="5287534"/>
          </a:xfrm>
          <a:custGeom>
            <a:avLst/>
            <a:gdLst/>
            <a:ahLst/>
            <a:cxnLst/>
            <a:rect l="l" t="t" r="r" b="b"/>
            <a:pathLst>
              <a:path w="3331845" h="2731135">
                <a:moveTo>
                  <a:pt x="0" y="39243"/>
                </a:moveTo>
                <a:lnTo>
                  <a:pt x="3287522" y="9144"/>
                </a:lnTo>
              </a:path>
              <a:path w="3331845" h="2731135">
                <a:moveTo>
                  <a:pt x="0" y="30480"/>
                </a:moveTo>
                <a:lnTo>
                  <a:pt x="0" y="2730119"/>
                </a:lnTo>
              </a:path>
              <a:path w="3331845" h="2731135">
                <a:moveTo>
                  <a:pt x="0" y="2729865"/>
                </a:moveTo>
                <a:lnTo>
                  <a:pt x="3331082" y="2718816"/>
                </a:lnTo>
              </a:path>
              <a:path w="3331845" h="2731135">
                <a:moveTo>
                  <a:pt x="3331464" y="2392680"/>
                </a:moveTo>
                <a:lnTo>
                  <a:pt x="3331464" y="2731008"/>
                </a:lnTo>
              </a:path>
              <a:path w="3331845" h="2731135">
                <a:moveTo>
                  <a:pt x="3288791" y="0"/>
                </a:moveTo>
                <a:lnTo>
                  <a:pt x="3288791" y="338328"/>
                </a:lnTo>
              </a:path>
            </a:pathLst>
          </a:custGeom>
          <a:ln w="18288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AA88E59B-5271-7FE0-FB02-65EA35FED175}"/>
              </a:ext>
            </a:extLst>
          </p:cNvPr>
          <p:cNvSpPr txBox="1">
            <a:spLocks/>
          </p:cNvSpPr>
          <p:nvPr/>
        </p:nvSpPr>
        <p:spPr>
          <a:xfrm>
            <a:off x="807212" y="1461747"/>
            <a:ext cx="8717788" cy="4437932"/>
          </a:xfrm>
          <a:prstGeom prst="rect">
            <a:avLst/>
          </a:prstGeom>
        </p:spPr>
        <p:txBody>
          <a:bodyPr vert="horz" wrap="square" lIns="0" tIns="144703" rIns="0" bIns="0" rtlCol="0">
            <a:spAutoFit/>
          </a:bodyPr>
          <a:lstStyle>
            <a:lvl1pPr>
              <a:defRPr sz="3700" b="0" i="0">
                <a:solidFill>
                  <a:schemeClr val="tx1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indent="360000" algn="just">
              <a:lnSpc>
                <a:spcPct val="120000"/>
              </a:lnSpc>
              <a:spcBef>
                <a:spcPts val="100"/>
              </a:spcBef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i="1" dirty="0">
                <a:latin typeface="Times New Roman" panose="02020603050405020304" pitchFamily="18" charset="0"/>
              </a:rPr>
              <a:t>соответствии с Федеральным законом от 29.12.2012 №</a:t>
            </a:r>
            <a:r>
              <a:rPr lang="en" sz="1800" i="1" dirty="0">
                <a:latin typeface="Times New Roman" panose="02020603050405020304" pitchFamily="18" charset="0"/>
              </a:rPr>
              <a:t> 273-</a:t>
            </a:r>
            <a:r>
              <a:rPr lang="ru-RU" sz="1800" i="1" dirty="0">
                <a:latin typeface="Times New Roman" panose="02020603050405020304" pitchFamily="18" charset="0"/>
              </a:rPr>
              <a:t>ФЗ (ред. от 29.09.2025) "Об образовании в Российской Федерации", а также Приказом от 6 ноября 2024 г. № 778 «Об утверждении типового порядка организации деятельности по оказанию психолого-педагогической, медицинской и социальной помощи, в том числе типового порядка деятельности центра психолого-педагогической, медицинской и социальной помощи» психолого-педагогическая помощь включает в себя консультирование обучающихся, родителей (законных представителей) и педагогических работников»</a:t>
            </a:r>
            <a:b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Оказание психолого-педагогической помощи обучающимся и их родителям (законным представителям) в форме консультирования посредством ЦОС «Цифровой психолог» дает дополнительный инструмент для педагогов-психологов, а также возможность выбора консультируемыми альтернативной формы проведения консультации – в дистанционном формате (видео-, аудио-, чат-консультирование</a:t>
            </a:r>
            <a:endParaRPr lang="ru-RU" sz="1800" dirty="0"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594026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73" y="504129"/>
            <a:ext cx="814450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egoe UI Semibold"/>
                <a:cs typeface="Segoe UI Semibold"/>
              </a:rPr>
              <a:t>ФОРМУЛИРОВАНИЕ</a:t>
            </a:r>
            <a:r>
              <a:rPr sz="2400" spc="-75" dirty="0">
                <a:latin typeface="Segoe UI Semibold"/>
                <a:cs typeface="Segoe UI Semibold"/>
              </a:rPr>
              <a:t> </a:t>
            </a:r>
            <a:r>
              <a:rPr sz="2400" spc="-10" dirty="0">
                <a:latin typeface="Segoe UI Semibold"/>
                <a:cs typeface="Segoe UI Semibold"/>
              </a:rPr>
              <a:t>ЗАПРОСА </a:t>
            </a:r>
            <a:r>
              <a:rPr lang="ru-RU" sz="2400" spc="-10" dirty="0">
                <a:latin typeface="Segoe UI Semibold"/>
                <a:cs typeface="Segoe UI Semibold"/>
              </a:rPr>
              <a:t>КОНСУЛЬТИРУЕМОГО</a:t>
            </a:r>
            <a:endParaRPr sz="2400" dirty="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58384" y="0"/>
            <a:ext cx="6834207" cy="6858359"/>
            <a:chOff x="5358384" y="0"/>
            <a:chExt cx="6834207" cy="6858359"/>
          </a:xfrm>
        </p:grpSpPr>
        <p:sp>
          <p:nvSpPr>
            <p:cNvPr id="4" name="object 4"/>
            <p:cNvSpPr/>
            <p:nvPr/>
          </p:nvSpPr>
          <p:spPr>
            <a:xfrm>
              <a:off x="9386659" y="4454131"/>
              <a:ext cx="2805430" cy="2404110"/>
            </a:xfrm>
            <a:custGeom>
              <a:avLst/>
              <a:gdLst/>
              <a:ahLst/>
              <a:cxnLst/>
              <a:rect l="l" t="t" r="r" b="b"/>
              <a:pathLst>
                <a:path w="2805429" h="2404109">
                  <a:moveTo>
                    <a:pt x="2805339" y="0"/>
                  </a:moveTo>
                  <a:lnTo>
                    <a:pt x="0" y="2403866"/>
                  </a:lnTo>
                </a:path>
              </a:pathLst>
            </a:custGeom>
            <a:ln w="27431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2400" y="0"/>
              <a:ext cx="4420029" cy="2090420"/>
            </a:xfrm>
            <a:custGeom>
              <a:avLst/>
              <a:gdLst/>
              <a:ahLst/>
              <a:cxnLst/>
              <a:rect l="l" t="t" r="r" b="b"/>
              <a:pathLst>
                <a:path w="3160395" h="2090420">
                  <a:moveTo>
                    <a:pt x="3159961" y="2089971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2046" y="1500229"/>
              <a:ext cx="1820545" cy="5358130"/>
            </a:xfrm>
            <a:custGeom>
              <a:avLst/>
              <a:gdLst/>
              <a:ahLst/>
              <a:cxnLst/>
              <a:rect l="l" t="t" r="r" b="b"/>
              <a:pathLst>
                <a:path w="1820545" h="5358130">
                  <a:moveTo>
                    <a:pt x="1819953" y="0"/>
                  </a:moveTo>
                  <a:lnTo>
                    <a:pt x="0" y="5357766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58384" y="1179576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4904867" y="0"/>
                  </a:moveTo>
                  <a:lnTo>
                    <a:pt x="93852" y="0"/>
                  </a:lnTo>
                  <a:lnTo>
                    <a:pt x="57328" y="7377"/>
                  </a:lnTo>
                  <a:lnTo>
                    <a:pt x="27495" y="27495"/>
                  </a:lnTo>
                  <a:lnTo>
                    <a:pt x="7377" y="57328"/>
                  </a:lnTo>
                  <a:lnTo>
                    <a:pt x="0" y="93852"/>
                  </a:lnTo>
                  <a:lnTo>
                    <a:pt x="0" y="844931"/>
                  </a:lnTo>
                  <a:lnTo>
                    <a:pt x="7377" y="881455"/>
                  </a:lnTo>
                  <a:lnTo>
                    <a:pt x="27495" y="911288"/>
                  </a:lnTo>
                  <a:lnTo>
                    <a:pt x="57328" y="931406"/>
                  </a:lnTo>
                  <a:lnTo>
                    <a:pt x="93852" y="938784"/>
                  </a:lnTo>
                  <a:lnTo>
                    <a:pt x="4904867" y="938784"/>
                  </a:lnTo>
                  <a:lnTo>
                    <a:pt x="4941391" y="931406"/>
                  </a:lnTo>
                  <a:lnTo>
                    <a:pt x="4971224" y="911288"/>
                  </a:lnTo>
                  <a:lnTo>
                    <a:pt x="4991342" y="881455"/>
                  </a:lnTo>
                  <a:lnTo>
                    <a:pt x="4998720" y="844931"/>
                  </a:lnTo>
                  <a:lnTo>
                    <a:pt x="4998720" y="93852"/>
                  </a:lnTo>
                  <a:lnTo>
                    <a:pt x="4991342" y="57328"/>
                  </a:lnTo>
                  <a:lnTo>
                    <a:pt x="4971224" y="27495"/>
                  </a:lnTo>
                  <a:lnTo>
                    <a:pt x="4941391" y="7377"/>
                  </a:lnTo>
                  <a:lnTo>
                    <a:pt x="49048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58384" y="1179576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0" y="93852"/>
                  </a:moveTo>
                  <a:lnTo>
                    <a:pt x="7377" y="57328"/>
                  </a:lnTo>
                  <a:lnTo>
                    <a:pt x="27495" y="27495"/>
                  </a:lnTo>
                  <a:lnTo>
                    <a:pt x="57328" y="7377"/>
                  </a:lnTo>
                  <a:lnTo>
                    <a:pt x="93852" y="0"/>
                  </a:lnTo>
                  <a:lnTo>
                    <a:pt x="4904867" y="0"/>
                  </a:lnTo>
                  <a:lnTo>
                    <a:pt x="4941391" y="7377"/>
                  </a:lnTo>
                  <a:lnTo>
                    <a:pt x="4971224" y="27495"/>
                  </a:lnTo>
                  <a:lnTo>
                    <a:pt x="4991342" y="57328"/>
                  </a:lnTo>
                  <a:lnTo>
                    <a:pt x="4998720" y="93852"/>
                  </a:lnTo>
                  <a:lnTo>
                    <a:pt x="4998720" y="844931"/>
                  </a:lnTo>
                  <a:lnTo>
                    <a:pt x="4991342" y="881455"/>
                  </a:lnTo>
                  <a:lnTo>
                    <a:pt x="4971224" y="911288"/>
                  </a:lnTo>
                  <a:lnTo>
                    <a:pt x="4941391" y="931406"/>
                  </a:lnTo>
                  <a:lnTo>
                    <a:pt x="4904867" y="938784"/>
                  </a:lnTo>
                  <a:lnTo>
                    <a:pt x="93852" y="938784"/>
                  </a:lnTo>
                  <a:lnTo>
                    <a:pt x="57328" y="931406"/>
                  </a:lnTo>
                  <a:lnTo>
                    <a:pt x="27495" y="911288"/>
                  </a:lnTo>
                  <a:lnTo>
                    <a:pt x="7377" y="881455"/>
                  </a:lnTo>
                  <a:lnTo>
                    <a:pt x="0" y="844931"/>
                  </a:lnTo>
                  <a:lnTo>
                    <a:pt x="0" y="93852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0183" y="1581911"/>
            <a:ext cx="4212590" cy="600710"/>
          </a:xfrm>
          <a:prstGeom prst="rect">
            <a:avLst/>
          </a:prstGeom>
          <a:solidFill>
            <a:srgbClr val="6FAC46">
              <a:alpha val="90194"/>
            </a:srgbClr>
          </a:solidFill>
        </p:spPr>
        <p:txBody>
          <a:bodyPr vert="horz" wrap="square" lIns="0" tIns="135890" rIns="0" bIns="0" rtlCol="0">
            <a:spAutoFit/>
          </a:bodyPr>
          <a:lstStyle/>
          <a:p>
            <a:pPr marL="1108075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solidFill>
                  <a:srgbClr val="FFFFFF"/>
                </a:solidFill>
                <a:latin typeface="Segoe UI Light"/>
                <a:cs typeface="Segoe UI Light"/>
              </a:rPr>
              <a:t>Основные</a:t>
            </a:r>
            <a:r>
              <a:rPr sz="2000" spc="-8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 Light"/>
                <a:cs typeface="Segoe UI Light"/>
              </a:rPr>
              <a:t>задачи</a:t>
            </a:r>
            <a:endParaRPr sz="2000">
              <a:latin typeface="Segoe UI Light"/>
              <a:cs typeface="Segoe U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0183" y="2182367"/>
            <a:ext cx="4212590" cy="4494179"/>
          </a:xfrm>
          <a:prstGeom prst="rect">
            <a:avLst/>
          </a:prstGeom>
          <a:solidFill>
            <a:srgbClr val="D4E2CF">
              <a:alpha val="90194"/>
            </a:srgbClr>
          </a:solidFill>
        </p:spPr>
        <p:txBody>
          <a:bodyPr vert="horz" wrap="square" lIns="0" tIns="81915" rIns="0" bIns="0" rtlCol="0">
            <a:spAutoFit/>
          </a:bodyPr>
          <a:lstStyle/>
          <a:p>
            <a:pPr marL="346710" indent="-228600">
              <a:lnSpc>
                <a:spcPct val="100000"/>
              </a:lnSpc>
              <a:spcBef>
                <a:spcPts val="645"/>
              </a:spcBef>
              <a:buChar char="•"/>
              <a:tabLst>
                <a:tab pos="346710" algn="l"/>
              </a:tabLst>
            </a:pPr>
            <a:r>
              <a:rPr sz="2000" dirty="0">
                <a:latin typeface="Segoe UI Light"/>
                <a:cs typeface="Segoe UI Light"/>
              </a:rPr>
              <a:t>Исследование</a:t>
            </a:r>
            <a:r>
              <a:rPr sz="2000" spc="-114" dirty="0">
                <a:latin typeface="Segoe UI Light"/>
                <a:cs typeface="Segoe UI Light"/>
              </a:rPr>
              <a:t> </a:t>
            </a:r>
            <a:r>
              <a:rPr sz="2000" spc="-10" dirty="0">
                <a:latin typeface="Segoe UI Light"/>
                <a:cs typeface="Segoe UI Light"/>
              </a:rPr>
              <a:t>ожиданий</a:t>
            </a:r>
            <a:endParaRPr sz="2000" dirty="0">
              <a:latin typeface="Segoe UI Light"/>
              <a:cs typeface="Segoe UI Light"/>
            </a:endParaRPr>
          </a:p>
          <a:p>
            <a:pPr marL="346710" marR="452755">
              <a:lnSpc>
                <a:spcPct val="99500"/>
              </a:lnSpc>
              <a:spcBef>
                <a:spcPts val="15"/>
              </a:spcBef>
            </a:pPr>
            <a:r>
              <a:rPr sz="2000" dirty="0" err="1">
                <a:latin typeface="Segoe UI Light"/>
                <a:cs typeface="Segoe UI Light"/>
              </a:rPr>
              <a:t>от</a:t>
            </a:r>
            <a:r>
              <a:rPr sz="2000" spc="-60" dirty="0">
                <a:latin typeface="Segoe UI Light"/>
                <a:cs typeface="Segoe UI Light"/>
              </a:rPr>
              <a:t> </a:t>
            </a:r>
            <a:r>
              <a:rPr lang="ru-RU" sz="2000" spc="-20" dirty="0">
                <a:latin typeface="Segoe UI Light"/>
                <a:cs typeface="Segoe UI Light"/>
              </a:rPr>
              <a:t>консультации</a:t>
            </a:r>
            <a:r>
              <a:rPr sz="2000" spc="-50" dirty="0">
                <a:latin typeface="Segoe UI Light"/>
                <a:cs typeface="Segoe UI Light"/>
              </a:rPr>
              <a:t> и </a:t>
            </a:r>
            <a:r>
              <a:rPr sz="2000" dirty="0">
                <a:latin typeface="Segoe UI Light"/>
                <a:cs typeface="Segoe UI Light"/>
              </a:rPr>
              <a:t>проверка</a:t>
            </a:r>
            <a:r>
              <a:rPr sz="2000" spc="-35" dirty="0">
                <a:latin typeface="Segoe UI Light"/>
                <a:cs typeface="Segoe UI Light"/>
              </a:rPr>
              <a:t> </a:t>
            </a:r>
            <a:r>
              <a:rPr sz="2000" spc="-10" dirty="0">
                <a:latin typeface="Segoe UI Light"/>
                <a:cs typeface="Segoe UI Light"/>
              </a:rPr>
              <a:t>реалистичности</a:t>
            </a:r>
            <a:r>
              <a:rPr sz="2000" spc="-65" dirty="0">
                <a:latin typeface="Segoe UI Light"/>
                <a:cs typeface="Segoe UI Light"/>
              </a:rPr>
              <a:t> </a:t>
            </a:r>
            <a:r>
              <a:rPr sz="2000" spc="-20" dirty="0" err="1">
                <a:latin typeface="Segoe UI Light"/>
                <a:cs typeface="Segoe UI Light"/>
              </a:rPr>
              <a:t>этих</a:t>
            </a:r>
            <a:r>
              <a:rPr sz="2000" spc="-20" dirty="0">
                <a:latin typeface="Segoe UI Light"/>
                <a:cs typeface="Segoe UI Light"/>
              </a:rPr>
              <a:t> </a:t>
            </a:r>
            <a:r>
              <a:rPr sz="2000" spc="-10" dirty="0" err="1">
                <a:latin typeface="Segoe UI Light"/>
                <a:cs typeface="Segoe UI Light"/>
              </a:rPr>
              <a:t>ожиданий</a:t>
            </a:r>
            <a:r>
              <a:rPr lang="ru-RU" sz="2000" spc="-10" dirty="0">
                <a:latin typeface="Segoe UI Light"/>
                <a:cs typeface="Segoe UI Light"/>
              </a:rPr>
              <a:t>;</a:t>
            </a:r>
            <a:endParaRPr sz="2000" dirty="0">
              <a:latin typeface="Segoe UI Light"/>
              <a:cs typeface="Segoe UI Light"/>
            </a:endParaRPr>
          </a:p>
          <a:p>
            <a:pPr marL="346710" marR="498475" indent="-229235">
              <a:lnSpc>
                <a:spcPct val="100000"/>
              </a:lnSpc>
              <a:spcBef>
                <a:spcPts val="385"/>
              </a:spcBef>
              <a:buChar char="•"/>
              <a:tabLst>
                <a:tab pos="346710" algn="l"/>
              </a:tabLst>
            </a:pPr>
            <a:r>
              <a:rPr sz="2000" dirty="0" err="1">
                <a:latin typeface="Segoe UI Light"/>
                <a:cs typeface="Segoe UI Light"/>
              </a:rPr>
              <a:t>Исследовани</a:t>
            </a:r>
            <a:r>
              <a:rPr lang="ru-RU" sz="2000" dirty="0">
                <a:latin typeface="Segoe UI Light"/>
                <a:cs typeface="Segoe UI Light"/>
              </a:rPr>
              <a:t>е</a:t>
            </a:r>
            <a:r>
              <a:rPr sz="2000" spc="-114" dirty="0">
                <a:latin typeface="Segoe UI Light"/>
                <a:cs typeface="Segoe UI Light"/>
              </a:rPr>
              <a:t> </a:t>
            </a:r>
            <a:r>
              <a:rPr sz="2000" spc="-10" dirty="0">
                <a:latin typeface="Segoe UI Light"/>
                <a:cs typeface="Segoe UI Light"/>
              </a:rPr>
              <a:t>требований, </a:t>
            </a:r>
            <a:r>
              <a:rPr sz="2000" dirty="0" err="1">
                <a:latin typeface="Segoe UI Light"/>
                <a:cs typeface="Segoe UI Light"/>
              </a:rPr>
              <a:t>предъявляемых</a:t>
            </a:r>
            <a:r>
              <a:rPr sz="2000" spc="-65" dirty="0">
                <a:latin typeface="Segoe UI Light"/>
                <a:cs typeface="Segoe UI Light"/>
              </a:rPr>
              <a:t> </a:t>
            </a:r>
            <a:r>
              <a:rPr lang="ru-RU" sz="2000" spc="-10" dirty="0">
                <a:latin typeface="Segoe UI Light"/>
                <a:cs typeface="Segoe UI Light"/>
              </a:rPr>
              <a:t>консультируемым</a:t>
            </a:r>
            <a:r>
              <a:rPr sz="2000" spc="-95" dirty="0">
                <a:latin typeface="Segoe UI Light"/>
                <a:cs typeface="Segoe UI Light"/>
              </a:rPr>
              <a:t> </a:t>
            </a:r>
            <a:r>
              <a:rPr sz="2000" spc="-35" dirty="0">
                <a:latin typeface="Segoe UI Light"/>
                <a:cs typeface="Segoe UI Light"/>
              </a:rPr>
              <a:t>по </a:t>
            </a:r>
            <a:r>
              <a:rPr sz="2000" spc="-10" dirty="0">
                <a:latin typeface="Segoe UI Light"/>
                <a:cs typeface="Segoe UI Light"/>
              </a:rPr>
              <a:t>отношению</a:t>
            </a:r>
            <a:r>
              <a:rPr sz="2000" spc="-55" dirty="0">
                <a:latin typeface="Segoe UI Light"/>
                <a:cs typeface="Segoe UI Light"/>
              </a:rPr>
              <a:t> </a:t>
            </a:r>
            <a:r>
              <a:rPr sz="2000" dirty="0">
                <a:latin typeface="Segoe UI Light"/>
                <a:cs typeface="Segoe UI Light"/>
              </a:rPr>
              <a:t>к</a:t>
            </a:r>
            <a:r>
              <a:rPr sz="2000" spc="-60" dirty="0">
                <a:latin typeface="Segoe UI Light"/>
                <a:cs typeface="Segoe UI Light"/>
              </a:rPr>
              <a:t> </a:t>
            </a:r>
            <a:r>
              <a:rPr lang="ru-RU" sz="2000" dirty="0">
                <a:latin typeface="Segoe UI Light"/>
                <a:cs typeface="Segoe UI Light"/>
              </a:rPr>
              <a:t>ситуации или конкретному человеку</a:t>
            </a:r>
            <a:r>
              <a:rPr sz="2000" spc="-30" dirty="0">
                <a:latin typeface="Segoe UI Light"/>
                <a:cs typeface="Segoe UI Light"/>
              </a:rPr>
              <a:t> </a:t>
            </a:r>
            <a:r>
              <a:rPr sz="2000" spc="-50" dirty="0">
                <a:latin typeface="Segoe UI Light"/>
                <a:cs typeface="Segoe UI Light"/>
              </a:rPr>
              <a:t>и</a:t>
            </a:r>
            <a:endParaRPr sz="2000" dirty="0">
              <a:latin typeface="Segoe UI Light"/>
              <a:cs typeface="Segoe UI Light"/>
            </a:endParaRPr>
          </a:p>
          <a:p>
            <a:pPr marL="346710" marR="454025">
              <a:lnSpc>
                <a:spcPts val="2380"/>
              </a:lnSpc>
              <a:spcBef>
                <a:spcPts val="100"/>
              </a:spcBef>
            </a:pPr>
            <a:r>
              <a:rPr sz="2000" dirty="0">
                <a:latin typeface="Segoe UI Light"/>
                <a:cs typeface="Segoe UI Light"/>
              </a:rPr>
              <a:t>проверка</a:t>
            </a:r>
            <a:r>
              <a:rPr sz="2000" spc="-20" dirty="0">
                <a:latin typeface="Segoe UI Light"/>
                <a:cs typeface="Segoe UI Light"/>
              </a:rPr>
              <a:t> </a:t>
            </a:r>
            <a:r>
              <a:rPr sz="2000" spc="-10" dirty="0">
                <a:latin typeface="Segoe UI Light"/>
                <a:cs typeface="Segoe UI Light"/>
              </a:rPr>
              <a:t>реалистичности</a:t>
            </a:r>
            <a:r>
              <a:rPr sz="2000" spc="-55" dirty="0">
                <a:latin typeface="Segoe UI Light"/>
                <a:cs typeface="Segoe UI Light"/>
              </a:rPr>
              <a:t> </a:t>
            </a:r>
            <a:r>
              <a:rPr sz="2000" spc="-20" dirty="0" err="1">
                <a:latin typeface="Segoe UI Light"/>
                <a:cs typeface="Segoe UI Light"/>
              </a:rPr>
              <a:t>этих</a:t>
            </a:r>
            <a:r>
              <a:rPr sz="2000" spc="-20" dirty="0">
                <a:latin typeface="Segoe UI Light"/>
                <a:cs typeface="Segoe UI Light"/>
              </a:rPr>
              <a:t> </a:t>
            </a:r>
            <a:r>
              <a:rPr sz="2000" spc="-10" dirty="0" err="1">
                <a:latin typeface="Segoe UI Light"/>
                <a:cs typeface="Segoe UI Light"/>
              </a:rPr>
              <a:t>требований</a:t>
            </a:r>
            <a:r>
              <a:rPr lang="ru-RU" sz="2000" spc="-10" dirty="0">
                <a:latin typeface="Segoe UI Light"/>
                <a:cs typeface="Segoe UI Light"/>
              </a:rPr>
              <a:t>;</a:t>
            </a:r>
            <a:endParaRPr sz="2000" dirty="0">
              <a:latin typeface="Segoe UI Light"/>
              <a:cs typeface="Segoe UI Light"/>
            </a:endParaRPr>
          </a:p>
          <a:p>
            <a:pPr marL="346710" marR="254635" indent="-229235">
              <a:lnSpc>
                <a:spcPct val="99600"/>
              </a:lnSpc>
              <a:spcBef>
                <a:spcPts val="340"/>
              </a:spcBef>
              <a:buChar char="•"/>
              <a:tabLst>
                <a:tab pos="346710" algn="l"/>
                <a:tab pos="417195" algn="l"/>
              </a:tabLst>
            </a:pPr>
            <a:r>
              <a:rPr sz="2000" dirty="0">
                <a:latin typeface="Segoe UI Light"/>
                <a:cs typeface="Segoe UI Light"/>
              </a:rPr>
              <a:t>	</a:t>
            </a:r>
            <a:r>
              <a:rPr sz="2000" dirty="0" err="1">
                <a:latin typeface="Segoe UI Light"/>
                <a:cs typeface="Segoe UI Light"/>
              </a:rPr>
              <a:t>Помощь</a:t>
            </a:r>
            <a:r>
              <a:rPr sz="2000" spc="-45" dirty="0">
                <a:latin typeface="Segoe UI Light"/>
                <a:cs typeface="Segoe UI Light"/>
              </a:rPr>
              <a:t> </a:t>
            </a:r>
            <a:r>
              <a:rPr lang="ru-RU" sz="2000" dirty="0">
                <a:latin typeface="Segoe UI Light"/>
                <a:cs typeface="Segoe UI Light"/>
              </a:rPr>
              <a:t>консультируемому</a:t>
            </a:r>
            <a:r>
              <a:rPr sz="2000" spc="-5" dirty="0">
                <a:latin typeface="Segoe UI Light"/>
                <a:cs typeface="Segoe UI Light"/>
              </a:rPr>
              <a:t> </a:t>
            </a:r>
            <a:r>
              <a:rPr sz="2000" dirty="0">
                <a:latin typeface="Segoe UI Light"/>
                <a:cs typeface="Segoe UI Light"/>
              </a:rPr>
              <a:t>в</a:t>
            </a:r>
            <a:r>
              <a:rPr sz="2000" spc="-50" dirty="0">
                <a:latin typeface="Segoe UI Light"/>
                <a:cs typeface="Segoe UI Light"/>
              </a:rPr>
              <a:t> </a:t>
            </a:r>
            <a:r>
              <a:rPr sz="2000" spc="-10" dirty="0">
                <a:latin typeface="Segoe UI Light"/>
                <a:cs typeface="Segoe UI Light"/>
              </a:rPr>
              <a:t>постановке </a:t>
            </a:r>
            <a:r>
              <a:rPr sz="2000" dirty="0">
                <a:latin typeface="Segoe UI Light"/>
                <a:cs typeface="Segoe UI Light"/>
              </a:rPr>
              <a:t>достижимых</a:t>
            </a:r>
            <a:r>
              <a:rPr sz="2000" spc="-85" dirty="0">
                <a:latin typeface="Segoe UI Light"/>
                <a:cs typeface="Segoe UI Light"/>
              </a:rPr>
              <a:t> </a:t>
            </a:r>
            <a:r>
              <a:rPr sz="2000" dirty="0">
                <a:latin typeface="Segoe UI Light"/>
                <a:cs typeface="Segoe UI Light"/>
              </a:rPr>
              <a:t>целей</a:t>
            </a:r>
            <a:r>
              <a:rPr sz="2000" spc="-60" dirty="0">
                <a:latin typeface="Segoe UI Light"/>
                <a:cs typeface="Segoe UI Light"/>
              </a:rPr>
              <a:t> </a:t>
            </a:r>
            <a:r>
              <a:rPr sz="2000" spc="-50" dirty="0">
                <a:latin typeface="Segoe UI Light"/>
                <a:cs typeface="Segoe UI Light"/>
              </a:rPr>
              <a:t>и </a:t>
            </a:r>
            <a:r>
              <a:rPr sz="2000" spc="-20" dirty="0" err="1">
                <a:latin typeface="Segoe UI Light"/>
                <a:cs typeface="Segoe UI Light"/>
              </a:rPr>
              <a:t>формулировани</a:t>
            </a:r>
            <a:r>
              <a:rPr lang="ru-RU" sz="2000" spc="-20" dirty="0">
                <a:latin typeface="Segoe UI Light"/>
                <a:cs typeface="Segoe UI Light"/>
              </a:rPr>
              <a:t>и</a:t>
            </a:r>
            <a:r>
              <a:rPr sz="2000" spc="-50" dirty="0">
                <a:latin typeface="Segoe UI Light"/>
                <a:cs typeface="Segoe UI Light"/>
              </a:rPr>
              <a:t> </a:t>
            </a:r>
            <a:r>
              <a:rPr sz="2000" spc="-10" dirty="0" err="1">
                <a:latin typeface="Segoe UI Light"/>
                <a:cs typeface="Segoe UI Light"/>
              </a:rPr>
              <a:t>запроса</a:t>
            </a:r>
            <a:endParaRPr sz="2000" dirty="0">
              <a:latin typeface="Segoe UI Light"/>
              <a:cs typeface="Segoe U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35346" y="1503425"/>
            <a:ext cx="28854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FFFFFF"/>
                </a:solidFill>
                <a:latin typeface="Segoe UI Light"/>
                <a:cs typeface="Segoe UI Light"/>
              </a:rPr>
              <a:t>Выяснение</a:t>
            </a:r>
            <a:r>
              <a:rPr sz="1600" spc="-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 Light"/>
                <a:cs typeface="Segoe UI Light"/>
              </a:rPr>
              <a:t>первичного</a:t>
            </a:r>
            <a:r>
              <a:rPr sz="1600" spc="-7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 Light"/>
                <a:cs typeface="Segoe UI Light"/>
              </a:rPr>
              <a:t>запроса</a:t>
            </a:r>
            <a:endParaRPr sz="1600">
              <a:latin typeface="Segoe UI Light"/>
              <a:cs typeface="Segoe UI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17857" y="2237041"/>
            <a:ext cx="5026660" cy="963930"/>
            <a:chOff x="5717857" y="2237041"/>
            <a:chExt cx="5026660" cy="963930"/>
          </a:xfrm>
        </p:grpSpPr>
        <p:sp>
          <p:nvSpPr>
            <p:cNvPr id="14" name="object 14"/>
            <p:cNvSpPr/>
            <p:nvPr/>
          </p:nvSpPr>
          <p:spPr>
            <a:xfrm>
              <a:off x="5730240" y="2249424"/>
              <a:ext cx="5001895" cy="939165"/>
            </a:xfrm>
            <a:custGeom>
              <a:avLst/>
              <a:gdLst/>
              <a:ahLst/>
              <a:cxnLst/>
              <a:rect l="l" t="t" r="r" b="b"/>
              <a:pathLst>
                <a:path w="5001895" h="939164">
                  <a:moveTo>
                    <a:pt x="4907915" y="0"/>
                  </a:moveTo>
                  <a:lnTo>
                    <a:pt x="93852" y="0"/>
                  </a:lnTo>
                  <a:lnTo>
                    <a:pt x="57328" y="7377"/>
                  </a:lnTo>
                  <a:lnTo>
                    <a:pt x="27495" y="27495"/>
                  </a:lnTo>
                  <a:lnTo>
                    <a:pt x="7377" y="57328"/>
                  </a:lnTo>
                  <a:lnTo>
                    <a:pt x="0" y="93852"/>
                  </a:lnTo>
                  <a:lnTo>
                    <a:pt x="0" y="844930"/>
                  </a:lnTo>
                  <a:lnTo>
                    <a:pt x="7377" y="881455"/>
                  </a:lnTo>
                  <a:lnTo>
                    <a:pt x="27495" y="911288"/>
                  </a:lnTo>
                  <a:lnTo>
                    <a:pt x="57328" y="931406"/>
                  </a:lnTo>
                  <a:lnTo>
                    <a:pt x="93852" y="938784"/>
                  </a:lnTo>
                  <a:lnTo>
                    <a:pt x="4907915" y="938784"/>
                  </a:lnTo>
                  <a:lnTo>
                    <a:pt x="4944439" y="931406"/>
                  </a:lnTo>
                  <a:lnTo>
                    <a:pt x="4974272" y="911288"/>
                  </a:lnTo>
                  <a:lnTo>
                    <a:pt x="4994390" y="881455"/>
                  </a:lnTo>
                  <a:lnTo>
                    <a:pt x="5001768" y="844930"/>
                  </a:lnTo>
                  <a:lnTo>
                    <a:pt x="5001768" y="93852"/>
                  </a:lnTo>
                  <a:lnTo>
                    <a:pt x="4994390" y="57328"/>
                  </a:lnTo>
                  <a:lnTo>
                    <a:pt x="4974272" y="27495"/>
                  </a:lnTo>
                  <a:lnTo>
                    <a:pt x="4944439" y="7377"/>
                  </a:lnTo>
                  <a:lnTo>
                    <a:pt x="4907915" y="0"/>
                  </a:lnTo>
                  <a:close/>
                </a:path>
              </a:pathLst>
            </a:custGeom>
            <a:solidFill>
              <a:srgbClr val="43A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30240" y="2249424"/>
              <a:ext cx="5001895" cy="939165"/>
            </a:xfrm>
            <a:custGeom>
              <a:avLst/>
              <a:gdLst/>
              <a:ahLst/>
              <a:cxnLst/>
              <a:rect l="l" t="t" r="r" b="b"/>
              <a:pathLst>
                <a:path w="5001895" h="939164">
                  <a:moveTo>
                    <a:pt x="0" y="93852"/>
                  </a:moveTo>
                  <a:lnTo>
                    <a:pt x="7377" y="57328"/>
                  </a:lnTo>
                  <a:lnTo>
                    <a:pt x="27495" y="27495"/>
                  </a:lnTo>
                  <a:lnTo>
                    <a:pt x="57328" y="7377"/>
                  </a:lnTo>
                  <a:lnTo>
                    <a:pt x="93852" y="0"/>
                  </a:lnTo>
                  <a:lnTo>
                    <a:pt x="4907915" y="0"/>
                  </a:lnTo>
                  <a:lnTo>
                    <a:pt x="4944439" y="7377"/>
                  </a:lnTo>
                  <a:lnTo>
                    <a:pt x="4974272" y="27495"/>
                  </a:lnTo>
                  <a:lnTo>
                    <a:pt x="4994390" y="57328"/>
                  </a:lnTo>
                  <a:lnTo>
                    <a:pt x="5001768" y="93852"/>
                  </a:lnTo>
                  <a:lnTo>
                    <a:pt x="5001768" y="844930"/>
                  </a:lnTo>
                  <a:lnTo>
                    <a:pt x="4994390" y="881455"/>
                  </a:lnTo>
                  <a:lnTo>
                    <a:pt x="4974272" y="911288"/>
                  </a:lnTo>
                  <a:lnTo>
                    <a:pt x="4944439" y="931406"/>
                  </a:lnTo>
                  <a:lnTo>
                    <a:pt x="4907915" y="938784"/>
                  </a:lnTo>
                  <a:lnTo>
                    <a:pt x="93852" y="938784"/>
                  </a:lnTo>
                  <a:lnTo>
                    <a:pt x="57328" y="931406"/>
                  </a:lnTo>
                  <a:lnTo>
                    <a:pt x="27495" y="911288"/>
                  </a:lnTo>
                  <a:lnTo>
                    <a:pt x="7377" y="881455"/>
                  </a:lnTo>
                  <a:lnTo>
                    <a:pt x="0" y="844930"/>
                  </a:lnTo>
                  <a:lnTo>
                    <a:pt x="0" y="93852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08726" y="2572638"/>
            <a:ext cx="27990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20" dirty="0">
                <a:solidFill>
                  <a:srgbClr val="FFFFFF"/>
                </a:solidFill>
                <a:latin typeface="Segoe UI Light"/>
                <a:cs typeface="Segoe UI Light"/>
              </a:rPr>
              <a:t>Переформулирование</a:t>
            </a:r>
            <a:r>
              <a:rPr sz="160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 Light"/>
                <a:cs typeface="Segoe UI Light"/>
              </a:rPr>
              <a:t>запроса</a:t>
            </a:r>
            <a:endParaRPr sz="1600">
              <a:latin typeface="Segoe UI Light"/>
              <a:cs typeface="Segoe U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92761" y="3303841"/>
            <a:ext cx="5023485" cy="963930"/>
            <a:chOff x="6092761" y="3303841"/>
            <a:chExt cx="5023485" cy="963930"/>
          </a:xfrm>
        </p:grpSpPr>
        <p:sp>
          <p:nvSpPr>
            <p:cNvPr id="18" name="object 18"/>
            <p:cNvSpPr/>
            <p:nvPr/>
          </p:nvSpPr>
          <p:spPr>
            <a:xfrm>
              <a:off x="6105143" y="3316223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4904866" y="0"/>
                  </a:moveTo>
                  <a:lnTo>
                    <a:pt x="93852" y="0"/>
                  </a:lnTo>
                  <a:lnTo>
                    <a:pt x="57328" y="7377"/>
                  </a:lnTo>
                  <a:lnTo>
                    <a:pt x="27495" y="27495"/>
                  </a:lnTo>
                  <a:lnTo>
                    <a:pt x="7377" y="57328"/>
                  </a:lnTo>
                  <a:lnTo>
                    <a:pt x="0" y="93852"/>
                  </a:lnTo>
                  <a:lnTo>
                    <a:pt x="0" y="844931"/>
                  </a:lnTo>
                  <a:lnTo>
                    <a:pt x="7377" y="881455"/>
                  </a:lnTo>
                  <a:lnTo>
                    <a:pt x="27495" y="911288"/>
                  </a:lnTo>
                  <a:lnTo>
                    <a:pt x="57328" y="931406"/>
                  </a:lnTo>
                  <a:lnTo>
                    <a:pt x="93852" y="938783"/>
                  </a:lnTo>
                  <a:lnTo>
                    <a:pt x="4904866" y="938783"/>
                  </a:lnTo>
                  <a:lnTo>
                    <a:pt x="4941391" y="931406"/>
                  </a:lnTo>
                  <a:lnTo>
                    <a:pt x="4971224" y="911288"/>
                  </a:lnTo>
                  <a:lnTo>
                    <a:pt x="4991342" y="881455"/>
                  </a:lnTo>
                  <a:lnTo>
                    <a:pt x="4998720" y="844931"/>
                  </a:lnTo>
                  <a:lnTo>
                    <a:pt x="4998720" y="93852"/>
                  </a:lnTo>
                  <a:lnTo>
                    <a:pt x="4991342" y="57328"/>
                  </a:lnTo>
                  <a:lnTo>
                    <a:pt x="4971224" y="27495"/>
                  </a:lnTo>
                  <a:lnTo>
                    <a:pt x="4941391" y="7377"/>
                  </a:lnTo>
                  <a:lnTo>
                    <a:pt x="4904866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05143" y="3316223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0" y="93852"/>
                  </a:moveTo>
                  <a:lnTo>
                    <a:pt x="7377" y="57328"/>
                  </a:lnTo>
                  <a:lnTo>
                    <a:pt x="27495" y="27495"/>
                  </a:lnTo>
                  <a:lnTo>
                    <a:pt x="57328" y="7377"/>
                  </a:lnTo>
                  <a:lnTo>
                    <a:pt x="93852" y="0"/>
                  </a:lnTo>
                  <a:lnTo>
                    <a:pt x="4904866" y="0"/>
                  </a:lnTo>
                  <a:lnTo>
                    <a:pt x="4941391" y="7377"/>
                  </a:lnTo>
                  <a:lnTo>
                    <a:pt x="4971224" y="27495"/>
                  </a:lnTo>
                  <a:lnTo>
                    <a:pt x="4991342" y="57328"/>
                  </a:lnTo>
                  <a:lnTo>
                    <a:pt x="4998720" y="93852"/>
                  </a:lnTo>
                  <a:lnTo>
                    <a:pt x="4998720" y="844931"/>
                  </a:lnTo>
                  <a:lnTo>
                    <a:pt x="4991342" y="881455"/>
                  </a:lnTo>
                  <a:lnTo>
                    <a:pt x="4971224" y="911288"/>
                  </a:lnTo>
                  <a:lnTo>
                    <a:pt x="4941391" y="931406"/>
                  </a:lnTo>
                  <a:lnTo>
                    <a:pt x="4904866" y="938783"/>
                  </a:lnTo>
                  <a:lnTo>
                    <a:pt x="93852" y="938783"/>
                  </a:lnTo>
                  <a:lnTo>
                    <a:pt x="57328" y="931406"/>
                  </a:lnTo>
                  <a:lnTo>
                    <a:pt x="27495" y="911288"/>
                  </a:lnTo>
                  <a:lnTo>
                    <a:pt x="7377" y="881455"/>
                  </a:lnTo>
                  <a:lnTo>
                    <a:pt x="0" y="844931"/>
                  </a:lnTo>
                  <a:lnTo>
                    <a:pt x="0" y="93852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80636" y="3625492"/>
            <a:ext cx="320929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FFFFFF"/>
                </a:solidFill>
                <a:latin typeface="Segoe UI Light"/>
                <a:cs typeface="Segoe UI Light"/>
              </a:rPr>
              <a:t>Выяснение</a:t>
            </a:r>
            <a:r>
              <a:rPr sz="1600" spc="-9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Segoe UI Light"/>
                <a:cs typeface="Segoe UI Light"/>
              </a:rPr>
              <a:t>ожиданий</a:t>
            </a:r>
            <a:r>
              <a:rPr sz="1600" spc="-9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endParaRPr sz="1600" dirty="0">
              <a:latin typeface="Segoe UI Light"/>
              <a:cs typeface="Segoe UI Ligh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464617" y="4373689"/>
            <a:ext cx="5023485" cy="963930"/>
            <a:chOff x="6464617" y="4373689"/>
            <a:chExt cx="5023485" cy="963930"/>
          </a:xfrm>
        </p:grpSpPr>
        <p:sp>
          <p:nvSpPr>
            <p:cNvPr id="22" name="object 22"/>
            <p:cNvSpPr/>
            <p:nvPr/>
          </p:nvSpPr>
          <p:spPr>
            <a:xfrm>
              <a:off x="6476999" y="4386072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4904867" y="0"/>
                  </a:moveTo>
                  <a:lnTo>
                    <a:pt x="93852" y="0"/>
                  </a:lnTo>
                  <a:lnTo>
                    <a:pt x="57328" y="7377"/>
                  </a:lnTo>
                  <a:lnTo>
                    <a:pt x="27495" y="27495"/>
                  </a:lnTo>
                  <a:lnTo>
                    <a:pt x="7377" y="57328"/>
                  </a:lnTo>
                  <a:lnTo>
                    <a:pt x="0" y="93852"/>
                  </a:lnTo>
                  <a:lnTo>
                    <a:pt x="0" y="844930"/>
                  </a:lnTo>
                  <a:lnTo>
                    <a:pt x="7377" y="881455"/>
                  </a:lnTo>
                  <a:lnTo>
                    <a:pt x="27495" y="911288"/>
                  </a:lnTo>
                  <a:lnTo>
                    <a:pt x="57328" y="931406"/>
                  </a:lnTo>
                  <a:lnTo>
                    <a:pt x="93852" y="938783"/>
                  </a:lnTo>
                  <a:lnTo>
                    <a:pt x="4904867" y="938783"/>
                  </a:lnTo>
                  <a:lnTo>
                    <a:pt x="4941391" y="931406"/>
                  </a:lnTo>
                  <a:lnTo>
                    <a:pt x="4971224" y="911288"/>
                  </a:lnTo>
                  <a:lnTo>
                    <a:pt x="4991342" y="881455"/>
                  </a:lnTo>
                  <a:lnTo>
                    <a:pt x="4998720" y="844930"/>
                  </a:lnTo>
                  <a:lnTo>
                    <a:pt x="4998720" y="93852"/>
                  </a:lnTo>
                  <a:lnTo>
                    <a:pt x="4991342" y="57328"/>
                  </a:lnTo>
                  <a:lnTo>
                    <a:pt x="4971224" y="27495"/>
                  </a:lnTo>
                  <a:lnTo>
                    <a:pt x="4941391" y="7377"/>
                  </a:lnTo>
                  <a:lnTo>
                    <a:pt x="4904867" y="0"/>
                  </a:lnTo>
                  <a:close/>
                </a:path>
              </a:pathLst>
            </a:custGeom>
            <a:solidFill>
              <a:srgbClr val="45B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76999" y="4386072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0" y="93852"/>
                  </a:moveTo>
                  <a:lnTo>
                    <a:pt x="7377" y="57328"/>
                  </a:lnTo>
                  <a:lnTo>
                    <a:pt x="27495" y="27495"/>
                  </a:lnTo>
                  <a:lnTo>
                    <a:pt x="57328" y="7377"/>
                  </a:lnTo>
                  <a:lnTo>
                    <a:pt x="93852" y="0"/>
                  </a:lnTo>
                  <a:lnTo>
                    <a:pt x="4904867" y="0"/>
                  </a:lnTo>
                  <a:lnTo>
                    <a:pt x="4941391" y="7377"/>
                  </a:lnTo>
                  <a:lnTo>
                    <a:pt x="4971224" y="27495"/>
                  </a:lnTo>
                  <a:lnTo>
                    <a:pt x="4991342" y="57328"/>
                  </a:lnTo>
                  <a:lnTo>
                    <a:pt x="4998720" y="93852"/>
                  </a:lnTo>
                  <a:lnTo>
                    <a:pt x="4998720" y="844930"/>
                  </a:lnTo>
                  <a:lnTo>
                    <a:pt x="4991342" y="881455"/>
                  </a:lnTo>
                  <a:lnTo>
                    <a:pt x="4971224" y="911288"/>
                  </a:lnTo>
                  <a:lnTo>
                    <a:pt x="4941391" y="931406"/>
                  </a:lnTo>
                  <a:lnTo>
                    <a:pt x="4904867" y="938783"/>
                  </a:lnTo>
                  <a:lnTo>
                    <a:pt x="93852" y="938783"/>
                  </a:lnTo>
                  <a:lnTo>
                    <a:pt x="57328" y="931406"/>
                  </a:lnTo>
                  <a:lnTo>
                    <a:pt x="27495" y="911288"/>
                  </a:lnTo>
                  <a:lnTo>
                    <a:pt x="7377" y="881455"/>
                  </a:lnTo>
                  <a:lnTo>
                    <a:pt x="0" y="844930"/>
                  </a:lnTo>
                  <a:lnTo>
                    <a:pt x="0" y="93852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555485" y="4468114"/>
            <a:ext cx="377825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FFFFFF"/>
                </a:solidFill>
                <a:latin typeface="Segoe UI Light"/>
                <a:cs typeface="Segoe UI Light"/>
              </a:rPr>
              <a:t>Обратная</a:t>
            </a:r>
            <a:r>
              <a:rPr sz="1600" spc="-7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 Light"/>
                <a:cs typeface="Segoe UI Light"/>
              </a:rPr>
              <a:t>связь</a:t>
            </a:r>
            <a:r>
              <a:rPr sz="1600" spc="-8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Segoe UI Light"/>
                <a:cs typeface="Segoe UI Light"/>
              </a:rPr>
              <a:t>от</a:t>
            </a:r>
            <a:r>
              <a:rPr sz="1600" spc="-2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lang="ru-RU" sz="1600" spc="-10" dirty="0">
                <a:solidFill>
                  <a:srgbClr val="FFFFFF"/>
                </a:solidFill>
                <a:latin typeface="Segoe UI Light"/>
                <a:cs typeface="Segoe UI Light"/>
              </a:rPr>
              <a:t>психолога</a:t>
            </a:r>
            <a:r>
              <a:rPr sz="1600" spc="-10" dirty="0">
                <a:solidFill>
                  <a:srgbClr val="FFFFFF"/>
                </a:solidFill>
                <a:latin typeface="Segoe UI Light"/>
                <a:cs typeface="Segoe UI Light"/>
              </a:rPr>
              <a:t>,</a:t>
            </a:r>
            <a:endParaRPr sz="1600" dirty="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</a:pPr>
            <a:r>
              <a:rPr sz="1600" spc="-10" dirty="0" err="1">
                <a:solidFill>
                  <a:srgbClr val="FFFFFF"/>
                </a:solidFill>
                <a:latin typeface="Segoe UI Light"/>
                <a:cs typeface="Segoe UI Light"/>
              </a:rPr>
              <a:t>отражающ</a:t>
            </a:r>
            <a:r>
              <a:rPr lang="ru-RU" sz="1600" spc="-10" dirty="0" err="1">
                <a:solidFill>
                  <a:srgbClr val="FFFFFF"/>
                </a:solidFill>
                <a:latin typeface="Segoe UI Light"/>
                <a:cs typeface="Segoe UI Light"/>
              </a:rPr>
              <a:t>ая</a:t>
            </a:r>
            <a:r>
              <a:rPr sz="1600" spc="-6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 Light"/>
                <a:cs typeface="Segoe UI Light"/>
              </a:rPr>
              <a:t>его</a:t>
            </a:r>
            <a:r>
              <a:rPr sz="1600" spc="-6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 Light"/>
                <a:cs typeface="Segoe UI Light"/>
              </a:rPr>
              <a:t>восприятие</a:t>
            </a:r>
            <a:r>
              <a:rPr sz="1600" spc="-5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 Light"/>
                <a:cs typeface="Segoe UI Light"/>
              </a:rPr>
              <a:t>проблемной</a:t>
            </a:r>
            <a:endParaRPr sz="1600" dirty="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Segoe UI Light"/>
                <a:cs typeface="Segoe UI Light"/>
              </a:rPr>
              <a:t>ситуации</a:t>
            </a:r>
            <a:endParaRPr sz="1600" dirty="0">
              <a:latin typeface="Segoe UI Light"/>
              <a:cs typeface="Segoe UI Ligh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839521" y="5443537"/>
            <a:ext cx="5023485" cy="963930"/>
            <a:chOff x="6839521" y="5443537"/>
            <a:chExt cx="5023485" cy="963930"/>
          </a:xfrm>
        </p:grpSpPr>
        <p:sp>
          <p:nvSpPr>
            <p:cNvPr id="26" name="object 26"/>
            <p:cNvSpPr/>
            <p:nvPr/>
          </p:nvSpPr>
          <p:spPr>
            <a:xfrm>
              <a:off x="6851903" y="5455920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4904867" y="0"/>
                  </a:moveTo>
                  <a:lnTo>
                    <a:pt x="93852" y="0"/>
                  </a:lnTo>
                  <a:lnTo>
                    <a:pt x="57328" y="7377"/>
                  </a:lnTo>
                  <a:lnTo>
                    <a:pt x="27495" y="27495"/>
                  </a:lnTo>
                  <a:lnTo>
                    <a:pt x="7377" y="57328"/>
                  </a:lnTo>
                  <a:lnTo>
                    <a:pt x="0" y="93852"/>
                  </a:lnTo>
                  <a:lnTo>
                    <a:pt x="0" y="844905"/>
                  </a:lnTo>
                  <a:lnTo>
                    <a:pt x="7377" y="881444"/>
                  </a:lnTo>
                  <a:lnTo>
                    <a:pt x="27495" y="911285"/>
                  </a:lnTo>
                  <a:lnTo>
                    <a:pt x="57328" y="931405"/>
                  </a:lnTo>
                  <a:lnTo>
                    <a:pt x="93852" y="938783"/>
                  </a:lnTo>
                  <a:lnTo>
                    <a:pt x="4904867" y="938783"/>
                  </a:lnTo>
                  <a:lnTo>
                    <a:pt x="4941391" y="931405"/>
                  </a:lnTo>
                  <a:lnTo>
                    <a:pt x="4971224" y="911285"/>
                  </a:lnTo>
                  <a:lnTo>
                    <a:pt x="4991342" y="881444"/>
                  </a:lnTo>
                  <a:lnTo>
                    <a:pt x="4998720" y="844905"/>
                  </a:lnTo>
                  <a:lnTo>
                    <a:pt x="4998720" y="93852"/>
                  </a:lnTo>
                  <a:lnTo>
                    <a:pt x="4991342" y="57328"/>
                  </a:lnTo>
                  <a:lnTo>
                    <a:pt x="4971224" y="27495"/>
                  </a:lnTo>
                  <a:lnTo>
                    <a:pt x="4941391" y="7377"/>
                  </a:lnTo>
                  <a:lnTo>
                    <a:pt x="490486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51903" y="5455920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0" y="93852"/>
                  </a:moveTo>
                  <a:lnTo>
                    <a:pt x="7377" y="57328"/>
                  </a:lnTo>
                  <a:lnTo>
                    <a:pt x="27495" y="27495"/>
                  </a:lnTo>
                  <a:lnTo>
                    <a:pt x="57328" y="7377"/>
                  </a:lnTo>
                  <a:lnTo>
                    <a:pt x="93852" y="0"/>
                  </a:lnTo>
                  <a:lnTo>
                    <a:pt x="4904867" y="0"/>
                  </a:lnTo>
                  <a:lnTo>
                    <a:pt x="4941391" y="7377"/>
                  </a:lnTo>
                  <a:lnTo>
                    <a:pt x="4971224" y="27495"/>
                  </a:lnTo>
                  <a:lnTo>
                    <a:pt x="4991342" y="57328"/>
                  </a:lnTo>
                  <a:lnTo>
                    <a:pt x="4998720" y="93852"/>
                  </a:lnTo>
                  <a:lnTo>
                    <a:pt x="4998720" y="844905"/>
                  </a:lnTo>
                  <a:lnTo>
                    <a:pt x="4991342" y="881444"/>
                  </a:lnTo>
                  <a:lnTo>
                    <a:pt x="4971224" y="911285"/>
                  </a:lnTo>
                  <a:lnTo>
                    <a:pt x="4941391" y="931405"/>
                  </a:lnTo>
                  <a:lnTo>
                    <a:pt x="4904867" y="938783"/>
                  </a:lnTo>
                  <a:lnTo>
                    <a:pt x="93852" y="938783"/>
                  </a:lnTo>
                  <a:lnTo>
                    <a:pt x="57328" y="931405"/>
                  </a:lnTo>
                  <a:lnTo>
                    <a:pt x="27495" y="911285"/>
                  </a:lnTo>
                  <a:lnTo>
                    <a:pt x="7377" y="881444"/>
                  </a:lnTo>
                  <a:lnTo>
                    <a:pt x="0" y="844905"/>
                  </a:lnTo>
                  <a:lnTo>
                    <a:pt x="0" y="93852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928866" y="5659323"/>
            <a:ext cx="26809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FFFFFF"/>
                </a:solidFill>
                <a:latin typeface="Segoe UI Light"/>
                <a:cs typeface="Segoe UI Light"/>
              </a:rPr>
              <a:t>Совместное</a:t>
            </a:r>
            <a:r>
              <a:rPr sz="1600" spc="-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 Light"/>
                <a:cs typeface="Segoe UI Light"/>
              </a:rPr>
              <a:t>формулирование окончательного</a:t>
            </a:r>
            <a:r>
              <a:rPr sz="1600" spc="-9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 Light"/>
                <a:cs typeface="Segoe UI Light"/>
              </a:rPr>
              <a:t>запроса</a:t>
            </a:r>
            <a:endParaRPr sz="1600">
              <a:latin typeface="Segoe UI Light"/>
              <a:cs typeface="Segoe UI Ligh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735311" y="1853183"/>
            <a:ext cx="1752600" cy="3837940"/>
            <a:chOff x="9735311" y="1853183"/>
            <a:chExt cx="1752600" cy="3837940"/>
          </a:xfrm>
        </p:grpSpPr>
        <p:sp>
          <p:nvSpPr>
            <p:cNvPr id="30" name="object 30"/>
            <p:cNvSpPr/>
            <p:nvPr/>
          </p:nvSpPr>
          <p:spPr>
            <a:xfrm>
              <a:off x="9747503" y="1865375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472440" y="0"/>
                  </a:moveTo>
                  <a:lnTo>
                    <a:pt x="137160" y="0"/>
                  </a:lnTo>
                  <a:lnTo>
                    <a:pt x="137160" y="335279"/>
                  </a:lnTo>
                  <a:lnTo>
                    <a:pt x="0" y="335279"/>
                  </a:lnTo>
                  <a:lnTo>
                    <a:pt x="304800" y="609600"/>
                  </a:lnTo>
                  <a:lnTo>
                    <a:pt x="609600" y="335279"/>
                  </a:lnTo>
                  <a:lnTo>
                    <a:pt x="472440" y="335279"/>
                  </a:lnTo>
                  <a:lnTo>
                    <a:pt x="47244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747503" y="1865375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35279"/>
                  </a:moveTo>
                  <a:lnTo>
                    <a:pt x="137160" y="335279"/>
                  </a:lnTo>
                  <a:lnTo>
                    <a:pt x="137160" y="0"/>
                  </a:lnTo>
                  <a:lnTo>
                    <a:pt x="472440" y="0"/>
                  </a:lnTo>
                  <a:lnTo>
                    <a:pt x="472440" y="335279"/>
                  </a:lnTo>
                  <a:lnTo>
                    <a:pt x="609600" y="335279"/>
                  </a:lnTo>
                  <a:lnTo>
                    <a:pt x="304800" y="609600"/>
                  </a:lnTo>
                  <a:lnTo>
                    <a:pt x="0" y="335279"/>
                  </a:lnTo>
                  <a:close/>
                </a:path>
              </a:pathLst>
            </a:custGeom>
            <a:ln w="24384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119359" y="2935223"/>
              <a:ext cx="612775" cy="609600"/>
            </a:xfrm>
            <a:custGeom>
              <a:avLst/>
              <a:gdLst/>
              <a:ahLst/>
              <a:cxnLst/>
              <a:rect l="l" t="t" r="r" b="b"/>
              <a:pathLst>
                <a:path w="612775" h="609600">
                  <a:moveTo>
                    <a:pt x="474853" y="0"/>
                  </a:moveTo>
                  <a:lnTo>
                    <a:pt x="137795" y="0"/>
                  </a:lnTo>
                  <a:lnTo>
                    <a:pt x="137795" y="335279"/>
                  </a:lnTo>
                  <a:lnTo>
                    <a:pt x="0" y="335279"/>
                  </a:lnTo>
                  <a:lnTo>
                    <a:pt x="306324" y="609600"/>
                  </a:lnTo>
                  <a:lnTo>
                    <a:pt x="612648" y="335279"/>
                  </a:lnTo>
                  <a:lnTo>
                    <a:pt x="474853" y="335279"/>
                  </a:lnTo>
                  <a:lnTo>
                    <a:pt x="474853" y="0"/>
                  </a:lnTo>
                  <a:close/>
                </a:path>
              </a:pathLst>
            </a:custGeom>
            <a:solidFill>
              <a:srgbClr val="CFE6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19359" y="2935223"/>
              <a:ext cx="612775" cy="609600"/>
            </a:xfrm>
            <a:custGeom>
              <a:avLst/>
              <a:gdLst/>
              <a:ahLst/>
              <a:cxnLst/>
              <a:rect l="l" t="t" r="r" b="b"/>
              <a:pathLst>
                <a:path w="612775" h="609600">
                  <a:moveTo>
                    <a:pt x="0" y="335279"/>
                  </a:moveTo>
                  <a:lnTo>
                    <a:pt x="137795" y="335279"/>
                  </a:lnTo>
                  <a:lnTo>
                    <a:pt x="137795" y="0"/>
                  </a:lnTo>
                  <a:lnTo>
                    <a:pt x="474853" y="0"/>
                  </a:lnTo>
                  <a:lnTo>
                    <a:pt x="474853" y="335279"/>
                  </a:lnTo>
                  <a:lnTo>
                    <a:pt x="612648" y="335279"/>
                  </a:lnTo>
                  <a:lnTo>
                    <a:pt x="306324" y="609600"/>
                  </a:lnTo>
                  <a:lnTo>
                    <a:pt x="0" y="335279"/>
                  </a:lnTo>
                  <a:close/>
                </a:path>
              </a:pathLst>
            </a:custGeom>
            <a:ln w="24384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94263" y="3986783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472439" y="0"/>
                  </a:moveTo>
                  <a:lnTo>
                    <a:pt x="137159" y="0"/>
                  </a:lnTo>
                  <a:lnTo>
                    <a:pt x="137159" y="335280"/>
                  </a:lnTo>
                  <a:lnTo>
                    <a:pt x="0" y="335280"/>
                  </a:lnTo>
                  <a:lnTo>
                    <a:pt x="304800" y="609600"/>
                  </a:lnTo>
                  <a:lnTo>
                    <a:pt x="609600" y="335280"/>
                  </a:lnTo>
                  <a:lnTo>
                    <a:pt x="472439" y="335280"/>
                  </a:lnTo>
                  <a:lnTo>
                    <a:pt x="472439" y="0"/>
                  </a:lnTo>
                  <a:close/>
                </a:path>
              </a:pathLst>
            </a:custGeom>
            <a:solidFill>
              <a:srgbClr val="CFE4D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494263" y="3986783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35280"/>
                  </a:moveTo>
                  <a:lnTo>
                    <a:pt x="137159" y="335280"/>
                  </a:lnTo>
                  <a:lnTo>
                    <a:pt x="137159" y="0"/>
                  </a:lnTo>
                  <a:lnTo>
                    <a:pt x="472439" y="0"/>
                  </a:lnTo>
                  <a:lnTo>
                    <a:pt x="472439" y="335280"/>
                  </a:lnTo>
                  <a:lnTo>
                    <a:pt x="609600" y="335280"/>
                  </a:lnTo>
                  <a:lnTo>
                    <a:pt x="304800" y="609600"/>
                  </a:lnTo>
                  <a:lnTo>
                    <a:pt x="0" y="335280"/>
                  </a:lnTo>
                  <a:close/>
                </a:path>
              </a:pathLst>
            </a:custGeom>
            <a:ln w="24384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866119" y="5065776"/>
              <a:ext cx="609600" cy="612775"/>
            </a:xfrm>
            <a:custGeom>
              <a:avLst/>
              <a:gdLst/>
              <a:ahLst/>
              <a:cxnLst/>
              <a:rect l="l" t="t" r="r" b="b"/>
              <a:pathLst>
                <a:path w="609600" h="612775">
                  <a:moveTo>
                    <a:pt x="472439" y="0"/>
                  </a:moveTo>
                  <a:lnTo>
                    <a:pt x="137159" y="0"/>
                  </a:lnTo>
                  <a:lnTo>
                    <a:pt x="137159" y="338328"/>
                  </a:lnTo>
                  <a:lnTo>
                    <a:pt x="0" y="338328"/>
                  </a:lnTo>
                  <a:lnTo>
                    <a:pt x="304800" y="612648"/>
                  </a:lnTo>
                  <a:lnTo>
                    <a:pt x="609600" y="338328"/>
                  </a:lnTo>
                  <a:lnTo>
                    <a:pt x="472439" y="338328"/>
                  </a:lnTo>
                  <a:lnTo>
                    <a:pt x="472439" y="0"/>
                  </a:lnTo>
                  <a:close/>
                </a:path>
              </a:pathLst>
            </a:custGeom>
            <a:solidFill>
              <a:srgbClr val="D4E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866119" y="5065776"/>
              <a:ext cx="609600" cy="612775"/>
            </a:xfrm>
            <a:custGeom>
              <a:avLst/>
              <a:gdLst/>
              <a:ahLst/>
              <a:cxnLst/>
              <a:rect l="l" t="t" r="r" b="b"/>
              <a:pathLst>
                <a:path w="609600" h="612775">
                  <a:moveTo>
                    <a:pt x="0" y="338328"/>
                  </a:moveTo>
                  <a:lnTo>
                    <a:pt x="137159" y="338328"/>
                  </a:lnTo>
                  <a:lnTo>
                    <a:pt x="137159" y="0"/>
                  </a:lnTo>
                  <a:lnTo>
                    <a:pt x="472439" y="0"/>
                  </a:lnTo>
                  <a:lnTo>
                    <a:pt x="472439" y="338328"/>
                  </a:lnTo>
                  <a:lnTo>
                    <a:pt x="609600" y="338328"/>
                  </a:lnTo>
                  <a:lnTo>
                    <a:pt x="304800" y="612648"/>
                  </a:lnTo>
                  <a:lnTo>
                    <a:pt x="0" y="338328"/>
                  </a:lnTo>
                  <a:close/>
                </a:path>
              </a:pathLst>
            </a:custGeom>
            <a:ln w="24384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95" y="159207"/>
            <a:ext cx="8144509" cy="638559"/>
          </a:xfrm>
          <a:prstGeom prst="rect">
            <a:avLst/>
          </a:prstGeom>
        </p:spPr>
        <p:txBody>
          <a:bodyPr vert="horz" wrap="square" lIns="0" tIns="144703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00"/>
              </a:spcBef>
            </a:pPr>
            <a:r>
              <a:rPr lang="ru-RU" sz="3200" dirty="0">
                <a:latin typeface="Segoe UI Semibold"/>
                <a:cs typeface="Segoe UI Semibold"/>
              </a:rPr>
              <a:t>ФОРМУЛИРОВАНИЕ ЗАПРОСА</a:t>
            </a:r>
            <a:endParaRPr sz="3200" dirty="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0355" y="0"/>
            <a:ext cx="11592235" cy="6858359"/>
            <a:chOff x="600355" y="0"/>
            <a:chExt cx="11592235" cy="6858359"/>
          </a:xfrm>
        </p:grpSpPr>
        <p:sp>
          <p:nvSpPr>
            <p:cNvPr id="4" name="object 4"/>
            <p:cNvSpPr/>
            <p:nvPr/>
          </p:nvSpPr>
          <p:spPr>
            <a:xfrm>
              <a:off x="9386660" y="4454131"/>
              <a:ext cx="2805430" cy="2404110"/>
            </a:xfrm>
            <a:custGeom>
              <a:avLst/>
              <a:gdLst/>
              <a:ahLst/>
              <a:cxnLst/>
              <a:rect l="l" t="t" r="r" b="b"/>
              <a:pathLst>
                <a:path w="2805429" h="2404109">
                  <a:moveTo>
                    <a:pt x="2805339" y="0"/>
                  </a:moveTo>
                  <a:lnTo>
                    <a:pt x="0" y="2403866"/>
                  </a:lnTo>
                </a:path>
              </a:pathLst>
            </a:custGeom>
            <a:ln w="27431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48600" y="0"/>
              <a:ext cx="4343829" cy="2090419"/>
            </a:xfrm>
            <a:custGeom>
              <a:avLst/>
              <a:gdLst/>
              <a:ahLst/>
              <a:cxnLst/>
              <a:rect l="l" t="t" r="r" b="b"/>
              <a:pathLst>
                <a:path w="3160395" h="2090420">
                  <a:moveTo>
                    <a:pt x="3159961" y="2089971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2045" y="1500229"/>
              <a:ext cx="1820545" cy="5358130"/>
            </a:xfrm>
            <a:custGeom>
              <a:avLst/>
              <a:gdLst/>
              <a:ahLst/>
              <a:cxnLst/>
              <a:rect l="l" t="t" r="r" b="b"/>
              <a:pathLst>
                <a:path w="1820545" h="5358130">
                  <a:moveTo>
                    <a:pt x="1819953" y="0"/>
                  </a:moveTo>
                  <a:lnTo>
                    <a:pt x="0" y="5357766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355" y="1968317"/>
              <a:ext cx="10098405" cy="3169920"/>
            </a:xfrm>
            <a:custGeom>
              <a:avLst/>
              <a:gdLst/>
              <a:ahLst/>
              <a:cxnLst/>
              <a:rect l="l" t="t" r="r" b="b"/>
              <a:pathLst>
                <a:path w="10098405" h="3169920">
                  <a:moveTo>
                    <a:pt x="0" y="0"/>
                  </a:moveTo>
                  <a:lnTo>
                    <a:pt x="10098024" y="0"/>
                  </a:lnTo>
                </a:path>
                <a:path w="10098405" h="3169920">
                  <a:moveTo>
                    <a:pt x="0" y="1057655"/>
                  </a:moveTo>
                  <a:lnTo>
                    <a:pt x="10098024" y="1057655"/>
                  </a:lnTo>
                </a:path>
                <a:path w="10098405" h="3169920">
                  <a:moveTo>
                    <a:pt x="0" y="2115312"/>
                  </a:moveTo>
                  <a:lnTo>
                    <a:pt x="10098024" y="2115312"/>
                  </a:lnTo>
                </a:path>
                <a:path w="10098405" h="3169920">
                  <a:moveTo>
                    <a:pt x="0" y="3169920"/>
                  </a:moveTo>
                  <a:lnTo>
                    <a:pt x="10098024" y="3169920"/>
                  </a:lnTo>
                </a:path>
              </a:pathLst>
            </a:custGeom>
            <a:ln w="2438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685800" y="1728952"/>
            <a:ext cx="8766810" cy="3723199"/>
          </a:xfrm>
          <a:prstGeom prst="rect">
            <a:avLst/>
          </a:prstGeom>
        </p:spPr>
        <p:txBody>
          <a:bodyPr vert="horz" wrap="square" lIns="0" tIns="324231" rIns="0" bIns="0" rtlCol="0">
            <a:spAutoFit/>
          </a:bodyPr>
          <a:lstStyle/>
          <a:p>
            <a:pPr marL="27940" marR="5080">
              <a:spcBef>
                <a:spcPts val="110"/>
              </a:spcBef>
            </a:pPr>
            <a:r>
              <a:rPr lang="ru-RU" sz="2000" dirty="0">
                <a:solidFill>
                  <a:srgbClr val="001D35"/>
                </a:solidFill>
                <a:latin typeface="Google Sans"/>
              </a:rPr>
              <a:t>Что бы Вы хотели получить по результатам нашей консультации?</a:t>
            </a:r>
          </a:p>
          <a:p>
            <a:pPr marL="27940" marR="5080">
              <a:spcBef>
                <a:spcPts val="110"/>
              </a:spcBef>
            </a:pPr>
            <a:endParaRPr lang="ru-RU" sz="2000" dirty="0"/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endParaRPr lang="ru-RU" sz="2000" dirty="0">
              <a:solidFill>
                <a:srgbClr val="001D35"/>
              </a:solidFill>
              <a:latin typeface="Google Sans"/>
            </a:endParaRP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endParaRPr lang="ru-RU" sz="2000" dirty="0">
              <a:solidFill>
                <a:srgbClr val="001D35"/>
              </a:solidFill>
              <a:latin typeface="Google Sans"/>
            </a:endParaRP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r>
              <a:rPr lang="ru-RU" sz="2000" dirty="0">
                <a:solidFill>
                  <a:srgbClr val="001D35"/>
                </a:solidFill>
                <a:latin typeface="Google Sans"/>
              </a:rPr>
              <a:t>Давайте уточним, с чем мы будем работать сейчас?</a:t>
            </a: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endParaRPr lang="ru-RU" sz="2000" dirty="0">
              <a:solidFill>
                <a:srgbClr val="001D35"/>
              </a:solidFill>
              <a:latin typeface="Google Sans"/>
            </a:endParaRP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endParaRPr lang="ru-RU" sz="2700" spc="-10" dirty="0">
              <a:solidFill>
                <a:srgbClr val="000000"/>
              </a:solidFill>
            </a:endParaRP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r>
              <a:rPr lang="ru-RU" sz="2000" dirty="0">
                <a:solidFill>
                  <a:srgbClr val="001D35"/>
                </a:solidFill>
                <a:latin typeface="Google Sans"/>
              </a:rPr>
              <a:t>Что для Вас будет критерием (признаками) того, что Ваша ситуация разрешилась?</a:t>
            </a: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endParaRPr sz="27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51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023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Segoe UI Semibold"/>
                <a:cs typeface="Segoe UI Semibold"/>
              </a:rPr>
              <a:t>ПОИСК</a:t>
            </a:r>
            <a:r>
              <a:rPr sz="3600" spc="-60" dirty="0">
                <a:latin typeface="Segoe UI Semibold"/>
                <a:cs typeface="Segoe UI Semibold"/>
              </a:rPr>
              <a:t> </a:t>
            </a:r>
            <a:r>
              <a:rPr sz="3600" spc="-10" dirty="0">
                <a:latin typeface="Segoe UI Semibold"/>
                <a:cs typeface="Segoe UI Semibold"/>
              </a:rPr>
              <a:t>РЕШЕНИЯ</a:t>
            </a:r>
            <a:endParaRPr sz="36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48600" y="0"/>
            <a:ext cx="4343991" cy="6858359"/>
            <a:chOff x="7848600" y="0"/>
            <a:chExt cx="4343991" cy="6858359"/>
          </a:xfrm>
        </p:grpSpPr>
        <p:sp>
          <p:nvSpPr>
            <p:cNvPr id="4" name="object 4"/>
            <p:cNvSpPr/>
            <p:nvPr/>
          </p:nvSpPr>
          <p:spPr>
            <a:xfrm>
              <a:off x="9386660" y="4454131"/>
              <a:ext cx="2805430" cy="2404110"/>
            </a:xfrm>
            <a:custGeom>
              <a:avLst/>
              <a:gdLst/>
              <a:ahLst/>
              <a:cxnLst/>
              <a:rect l="l" t="t" r="r" b="b"/>
              <a:pathLst>
                <a:path w="2805429" h="2404109">
                  <a:moveTo>
                    <a:pt x="2805339" y="0"/>
                  </a:moveTo>
                  <a:lnTo>
                    <a:pt x="0" y="2403866"/>
                  </a:lnTo>
                </a:path>
              </a:pathLst>
            </a:custGeom>
            <a:ln w="27431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48600" y="0"/>
              <a:ext cx="4343829" cy="2090420"/>
            </a:xfrm>
            <a:custGeom>
              <a:avLst/>
              <a:gdLst/>
              <a:ahLst/>
              <a:cxnLst/>
              <a:rect l="l" t="t" r="r" b="b"/>
              <a:pathLst>
                <a:path w="3160395" h="2090420">
                  <a:moveTo>
                    <a:pt x="3159961" y="2089971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2046" y="1500229"/>
              <a:ext cx="1820545" cy="5358130"/>
            </a:xfrm>
            <a:custGeom>
              <a:avLst/>
              <a:gdLst/>
              <a:ahLst/>
              <a:cxnLst/>
              <a:rect l="l" t="t" r="r" b="b"/>
              <a:pathLst>
                <a:path w="1820545" h="5358130">
                  <a:moveTo>
                    <a:pt x="1819953" y="0"/>
                  </a:moveTo>
                  <a:lnTo>
                    <a:pt x="0" y="5357766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86967" y="1752600"/>
            <a:ext cx="4212590" cy="631190"/>
          </a:xfrm>
          <a:prstGeom prst="rect">
            <a:avLst/>
          </a:prstGeom>
          <a:solidFill>
            <a:srgbClr val="6FAC46">
              <a:alpha val="90194"/>
            </a:srgbClr>
          </a:solidFill>
        </p:spPr>
        <p:txBody>
          <a:bodyPr vert="horz" wrap="square" lIns="0" tIns="143510" rIns="0" bIns="0" rtlCol="0">
            <a:spAutoFit/>
          </a:bodyPr>
          <a:lstStyle/>
          <a:p>
            <a:pPr marL="1060450">
              <a:lnSpc>
                <a:spcPct val="100000"/>
              </a:lnSpc>
              <a:spcBef>
                <a:spcPts val="1130"/>
              </a:spcBef>
            </a:pPr>
            <a:r>
              <a:rPr sz="2100" dirty="0">
                <a:solidFill>
                  <a:srgbClr val="FFFFFF"/>
                </a:solidFill>
                <a:latin typeface="Segoe UI Light"/>
                <a:cs typeface="Segoe UI Light"/>
              </a:rPr>
              <a:t>Основные</a:t>
            </a:r>
            <a:r>
              <a:rPr sz="2100" spc="-6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Segoe UI Light"/>
                <a:cs typeface="Segoe UI Light"/>
              </a:rPr>
              <a:t>задачи</a:t>
            </a:r>
            <a:endParaRPr sz="2100">
              <a:latin typeface="Segoe UI Light"/>
              <a:cs typeface="Segoe U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967" y="2383535"/>
            <a:ext cx="4212590" cy="3423373"/>
          </a:xfrm>
          <a:prstGeom prst="rect">
            <a:avLst/>
          </a:prstGeom>
          <a:solidFill>
            <a:srgbClr val="D4E2CF">
              <a:alpha val="90194"/>
            </a:srgbClr>
          </a:solidFill>
        </p:spPr>
        <p:txBody>
          <a:bodyPr vert="horz" wrap="square" lIns="0" tIns="88265" rIns="0" bIns="0" rtlCol="0">
            <a:spAutoFit/>
          </a:bodyPr>
          <a:lstStyle/>
          <a:p>
            <a:pPr marL="352425" marR="189865" indent="-228600">
              <a:lnSpc>
                <a:spcPct val="99600"/>
              </a:lnSpc>
              <a:spcBef>
                <a:spcPts val="695"/>
              </a:spcBef>
              <a:buChar char="•"/>
              <a:tabLst>
                <a:tab pos="352425" algn="l"/>
              </a:tabLst>
            </a:pPr>
            <a:r>
              <a:rPr sz="2100" dirty="0" err="1">
                <a:latin typeface="Segoe UI Light"/>
                <a:cs typeface="Segoe UI Light"/>
              </a:rPr>
              <a:t>Помощь</a:t>
            </a:r>
            <a:r>
              <a:rPr sz="2100" spc="-55" dirty="0">
                <a:latin typeface="Segoe UI Light"/>
                <a:cs typeface="Segoe UI Light"/>
              </a:rPr>
              <a:t> </a:t>
            </a:r>
            <a:r>
              <a:rPr lang="ru-RU" sz="2100" dirty="0">
                <a:latin typeface="Segoe UI Light"/>
                <a:cs typeface="Segoe UI Light"/>
              </a:rPr>
              <a:t>консультируемому</a:t>
            </a:r>
            <a:r>
              <a:rPr sz="2100" spc="-2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в</a:t>
            </a:r>
            <a:r>
              <a:rPr sz="2100" spc="-5" dirty="0">
                <a:latin typeface="Segoe UI Light"/>
                <a:cs typeface="Segoe UI Light"/>
              </a:rPr>
              <a:t> </a:t>
            </a:r>
            <a:r>
              <a:rPr sz="2100" spc="-10" dirty="0">
                <a:latin typeface="Segoe UI Light"/>
                <a:cs typeface="Segoe UI Light"/>
              </a:rPr>
              <a:t>осознании возможности</a:t>
            </a:r>
            <a:r>
              <a:rPr sz="2100" spc="-70" dirty="0">
                <a:latin typeface="Segoe UI Light"/>
                <a:cs typeface="Segoe UI Light"/>
              </a:rPr>
              <a:t> </a:t>
            </a:r>
            <a:r>
              <a:rPr sz="2100" spc="-10" dirty="0">
                <a:latin typeface="Segoe UI Light"/>
                <a:cs typeface="Segoe UI Light"/>
              </a:rPr>
              <a:t>преодоления </a:t>
            </a:r>
            <a:r>
              <a:rPr sz="2100" dirty="0" err="1">
                <a:latin typeface="Segoe UI Light"/>
                <a:cs typeface="Segoe UI Light"/>
              </a:rPr>
              <a:t>существующих</a:t>
            </a:r>
            <a:r>
              <a:rPr sz="2100" spc="-110" dirty="0">
                <a:latin typeface="Segoe UI Light"/>
                <a:cs typeface="Segoe UI Light"/>
              </a:rPr>
              <a:t> </a:t>
            </a:r>
            <a:r>
              <a:rPr sz="2100" spc="-10" dirty="0" err="1">
                <a:latin typeface="Segoe UI Light"/>
                <a:cs typeface="Segoe UI Light"/>
              </a:rPr>
              <a:t>сложностей</a:t>
            </a:r>
            <a:r>
              <a:rPr lang="ru-RU" sz="2100" spc="-10" dirty="0">
                <a:latin typeface="Segoe UI Light"/>
                <a:cs typeface="Segoe UI Light"/>
              </a:rPr>
              <a:t>;</a:t>
            </a:r>
            <a:endParaRPr sz="2100" dirty="0">
              <a:latin typeface="Segoe UI Light"/>
              <a:cs typeface="Segoe UI Light"/>
            </a:endParaRPr>
          </a:p>
          <a:p>
            <a:pPr marL="351790" indent="-227965">
              <a:lnSpc>
                <a:spcPct val="100000"/>
              </a:lnSpc>
              <a:spcBef>
                <a:spcPts val="409"/>
              </a:spcBef>
              <a:buChar char="•"/>
              <a:tabLst>
                <a:tab pos="351790" algn="l"/>
              </a:tabLst>
            </a:pPr>
            <a:r>
              <a:rPr sz="2100" dirty="0">
                <a:latin typeface="Segoe UI Light"/>
                <a:cs typeface="Segoe UI Light"/>
              </a:rPr>
              <a:t>Формирование</a:t>
            </a:r>
            <a:r>
              <a:rPr sz="2100" spc="-120" dirty="0">
                <a:latin typeface="Segoe UI Light"/>
                <a:cs typeface="Segoe UI Light"/>
              </a:rPr>
              <a:t> </a:t>
            </a:r>
            <a:r>
              <a:rPr sz="2100" spc="-10" dirty="0">
                <a:latin typeface="Segoe UI Light"/>
                <a:cs typeface="Segoe UI Light"/>
              </a:rPr>
              <a:t>стратегии</a:t>
            </a:r>
            <a:endParaRPr sz="2100" dirty="0">
              <a:latin typeface="Segoe UI Light"/>
              <a:cs typeface="Segoe UI Light"/>
            </a:endParaRPr>
          </a:p>
          <a:p>
            <a:pPr marL="352425">
              <a:lnSpc>
                <a:spcPct val="100000"/>
              </a:lnSpc>
            </a:pPr>
            <a:r>
              <a:rPr sz="2100" dirty="0">
                <a:latin typeface="Segoe UI Light"/>
                <a:cs typeface="Segoe UI Light"/>
              </a:rPr>
              <a:t>изменения</a:t>
            </a:r>
            <a:r>
              <a:rPr sz="2100" spc="-70" dirty="0">
                <a:latin typeface="Segoe UI Light"/>
                <a:cs typeface="Segoe UI Light"/>
              </a:rPr>
              <a:t> </a:t>
            </a:r>
            <a:r>
              <a:rPr sz="2100" spc="-10" dirty="0">
                <a:latin typeface="Segoe UI Light"/>
                <a:cs typeface="Segoe UI Light"/>
              </a:rPr>
              <a:t>актуальной</a:t>
            </a:r>
            <a:endParaRPr sz="2100" dirty="0">
              <a:latin typeface="Segoe UI Light"/>
              <a:cs typeface="Segoe UI Light"/>
            </a:endParaRPr>
          </a:p>
          <a:p>
            <a:pPr marL="352425">
              <a:lnSpc>
                <a:spcPct val="100000"/>
              </a:lnSpc>
            </a:pPr>
            <a:r>
              <a:rPr lang="ru-RU" sz="2100" spc="-10" dirty="0">
                <a:latin typeface="Segoe UI Light"/>
                <a:cs typeface="Segoe UI Light"/>
              </a:rPr>
              <a:t>с</a:t>
            </a:r>
            <a:r>
              <a:rPr sz="2100" spc="-10" dirty="0" err="1">
                <a:latin typeface="Segoe UI Light"/>
                <a:cs typeface="Segoe UI Light"/>
              </a:rPr>
              <a:t>итуации</a:t>
            </a:r>
            <a:r>
              <a:rPr lang="ru-RU" sz="2100" spc="-10" dirty="0">
                <a:latin typeface="Segoe UI Light"/>
                <a:cs typeface="Segoe UI Light"/>
              </a:rPr>
              <a:t>;</a:t>
            </a:r>
            <a:endParaRPr sz="2100" dirty="0">
              <a:latin typeface="Segoe UI Light"/>
              <a:cs typeface="Segoe UI Light"/>
            </a:endParaRPr>
          </a:p>
          <a:p>
            <a:pPr marL="352425" marR="629285" indent="-228600">
              <a:lnSpc>
                <a:spcPct val="100000"/>
              </a:lnSpc>
              <a:spcBef>
                <a:spcPts val="409"/>
              </a:spcBef>
              <a:buChar char="•"/>
              <a:tabLst>
                <a:tab pos="352425" algn="l"/>
              </a:tabLst>
            </a:pPr>
            <a:r>
              <a:rPr sz="2100" dirty="0">
                <a:latin typeface="Segoe UI Light"/>
                <a:cs typeface="Segoe UI Light"/>
              </a:rPr>
              <a:t>Помощь</a:t>
            </a:r>
            <a:r>
              <a:rPr sz="2100" spc="-45" dirty="0">
                <a:latin typeface="Segoe UI Light"/>
                <a:cs typeface="Segoe UI Light"/>
              </a:rPr>
              <a:t> </a:t>
            </a:r>
            <a:r>
              <a:rPr sz="2100" dirty="0">
                <a:latin typeface="Segoe UI Light"/>
                <a:cs typeface="Segoe UI Light"/>
              </a:rPr>
              <a:t>в </a:t>
            </a:r>
            <a:r>
              <a:rPr sz="2100" spc="-10" dirty="0">
                <a:latin typeface="Segoe UI Light"/>
                <a:cs typeface="Segoe UI Light"/>
              </a:rPr>
              <a:t>планировании конкретных</a:t>
            </a:r>
            <a:r>
              <a:rPr sz="2100" spc="-55" dirty="0">
                <a:latin typeface="Segoe UI Light"/>
                <a:cs typeface="Segoe UI Light"/>
              </a:rPr>
              <a:t> </a:t>
            </a:r>
            <a:r>
              <a:rPr sz="2100" spc="-10" dirty="0" err="1">
                <a:latin typeface="Segoe UI Light"/>
                <a:cs typeface="Segoe UI Light"/>
              </a:rPr>
              <a:t>конструктивных</a:t>
            </a:r>
            <a:r>
              <a:rPr sz="2100" spc="-10" dirty="0">
                <a:latin typeface="Segoe UI Light"/>
                <a:cs typeface="Segoe UI Light"/>
              </a:rPr>
              <a:t> </a:t>
            </a:r>
            <a:r>
              <a:rPr sz="2100" spc="-10" dirty="0" err="1">
                <a:latin typeface="Segoe UI Light"/>
                <a:cs typeface="Segoe UI Light"/>
              </a:rPr>
              <a:t>шагов</a:t>
            </a:r>
            <a:r>
              <a:rPr lang="ru-RU" sz="2100" spc="-10" dirty="0">
                <a:latin typeface="Segoe UI Light"/>
                <a:cs typeface="Segoe UI Light"/>
              </a:rPr>
              <a:t>.</a:t>
            </a:r>
            <a:endParaRPr sz="2100" dirty="0">
              <a:latin typeface="Segoe UI Light"/>
              <a:cs typeface="Segoe U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3135" y="1682495"/>
            <a:ext cx="4212590" cy="487954"/>
          </a:xfrm>
          <a:prstGeom prst="rect">
            <a:avLst/>
          </a:prstGeom>
          <a:solidFill>
            <a:srgbClr val="6FAC46">
              <a:alpha val="90194"/>
            </a:srgbClr>
          </a:solidFill>
        </p:spPr>
        <p:txBody>
          <a:bodyPr vert="horz" wrap="square" lIns="0" tIns="14795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165"/>
              </a:spcBef>
            </a:pPr>
            <a:r>
              <a:rPr sz="2200" dirty="0" err="1">
                <a:solidFill>
                  <a:srgbClr val="FFFFFF"/>
                </a:solidFill>
                <a:latin typeface="Segoe UI Light"/>
                <a:cs typeface="Segoe UI Light"/>
              </a:rPr>
              <a:t>Позиция</a:t>
            </a:r>
            <a:r>
              <a:rPr sz="2200" spc="-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lang="ru-RU" sz="2200" spc="-10" dirty="0">
                <a:solidFill>
                  <a:srgbClr val="FFFFFF"/>
                </a:solidFill>
                <a:latin typeface="Segoe UI Light"/>
                <a:cs typeface="Segoe UI Light"/>
              </a:rPr>
              <a:t>психолога</a:t>
            </a:r>
            <a:endParaRPr sz="2200" dirty="0">
              <a:latin typeface="Segoe UI Light"/>
              <a:cs typeface="Segoe U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03135" y="2170449"/>
            <a:ext cx="4212590" cy="3800399"/>
          </a:xfrm>
          <a:prstGeom prst="rect">
            <a:avLst/>
          </a:prstGeom>
          <a:solidFill>
            <a:srgbClr val="D4E2CF">
              <a:alpha val="90194"/>
            </a:srgbClr>
          </a:solidFill>
        </p:spPr>
        <p:txBody>
          <a:bodyPr vert="horz" wrap="square" lIns="0" tIns="90805" rIns="0" bIns="0" rtlCol="0">
            <a:spAutoFit/>
          </a:bodyPr>
          <a:lstStyle/>
          <a:p>
            <a:pPr marL="359410" indent="-227329">
              <a:lnSpc>
                <a:spcPts val="2630"/>
              </a:lnSpc>
              <a:spcBef>
                <a:spcPts val="715"/>
              </a:spcBef>
              <a:buChar char="•"/>
              <a:tabLst>
                <a:tab pos="359410" algn="l"/>
              </a:tabLst>
            </a:pPr>
            <a:r>
              <a:rPr sz="2200" dirty="0">
                <a:latin typeface="Segoe UI Light"/>
                <a:cs typeface="Segoe UI Light"/>
              </a:rPr>
              <a:t>Содействие</a:t>
            </a:r>
            <a:r>
              <a:rPr sz="2200" spc="-65" dirty="0">
                <a:latin typeface="Segoe UI Light"/>
                <a:cs typeface="Segoe UI Light"/>
              </a:rPr>
              <a:t> </a:t>
            </a:r>
            <a:r>
              <a:rPr sz="2200" spc="-20" dirty="0">
                <a:latin typeface="Segoe UI Light"/>
                <a:cs typeface="Segoe UI Light"/>
              </a:rPr>
              <a:t>процессу,</a:t>
            </a:r>
            <a:r>
              <a:rPr sz="2200" spc="-85" dirty="0">
                <a:latin typeface="Segoe UI Light"/>
                <a:cs typeface="Segoe UI Light"/>
              </a:rPr>
              <a:t> </a:t>
            </a:r>
            <a:r>
              <a:rPr sz="2200" dirty="0">
                <a:latin typeface="Segoe UI Light"/>
                <a:cs typeface="Segoe UI Light"/>
              </a:rPr>
              <a:t>а</a:t>
            </a:r>
            <a:r>
              <a:rPr sz="2200" spc="-35" dirty="0">
                <a:latin typeface="Segoe UI Light"/>
                <a:cs typeface="Segoe UI Light"/>
              </a:rPr>
              <a:t> </a:t>
            </a:r>
            <a:r>
              <a:rPr sz="2200" spc="-25" dirty="0">
                <a:latin typeface="Segoe UI Light"/>
                <a:cs typeface="Segoe UI Light"/>
              </a:rPr>
              <a:t>не</a:t>
            </a:r>
            <a:endParaRPr sz="2200" dirty="0">
              <a:latin typeface="Segoe UI Light"/>
              <a:cs typeface="Segoe UI Light"/>
            </a:endParaRPr>
          </a:p>
          <a:p>
            <a:pPr marL="360680">
              <a:lnSpc>
                <a:spcPts val="2630"/>
              </a:lnSpc>
            </a:pPr>
            <a:r>
              <a:rPr sz="2200" dirty="0">
                <a:latin typeface="Segoe UI Light"/>
                <a:cs typeface="Segoe UI Light"/>
              </a:rPr>
              <a:t>поиск</a:t>
            </a:r>
            <a:r>
              <a:rPr sz="2200" spc="-25" dirty="0">
                <a:latin typeface="Segoe UI Light"/>
                <a:cs typeface="Segoe UI Light"/>
              </a:rPr>
              <a:t> </a:t>
            </a:r>
            <a:r>
              <a:rPr sz="2200" dirty="0">
                <a:latin typeface="Segoe UI Light"/>
                <a:cs typeface="Segoe UI Light"/>
              </a:rPr>
              <a:t>и</a:t>
            </a:r>
            <a:r>
              <a:rPr sz="2200" spc="-20" dirty="0">
                <a:latin typeface="Segoe UI Light"/>
                <a:cs typeface="Segoe UI Light"/>
              </a:rPr>
              <a:t> </a:t>
            </a:r>
            <a:r>
              <a:rPr sz="2200" spc="-10" dirty="0">
                <a:latin typeface="Segoe UI Light"/>
                <a:cs typeface="Segoe UI Light"/>
              </a:rPr>
              <a:t>навязывание</a:t>
            </a:r>
            <a:endParaRPr sz="2200" dirty="0">
              <a:latin typeface="Segoe UI Light"/>
              <a:cs typeface="Segoe UI Light"/>
            </a:endParaRPr>
          </a:p>
          <a:p>
            <a:pPr marL="360680" marR="177800">
              <a:lnSpc>
                <a:spcPct val="100000"/>
              </a:lnSpc>
            </a:pPr>
            <a:r>
              <a:rPr lang="ru-RU" sz="2200" dirty="0">
                <a:latin typeface="Segoe UI Light"/>
                <a:cs typeface="Segoe UI Light"/>
              </a:rPr>
              <a:t>родителю</a:t>
            </a:r>
            <a:r>
              <a:rPr sz="2200" spc="-60" dirty="0">
                <a:latin typeface="Segoe UI Light"/>
                <a:cs typeface="Segoe UI Light"/>
              </a:rPr>
              <a:t> </a:t>
            </a:r>
            <a:r>
              <a:rPr lang="ru-RU" sz="2200" spc="-60" dirty="0">
                <a:latin typeface="Segoe UI Light"/>
                <a:cs typeface="Segoe UI Light"/>
              </a:rPr>
              <a:t>(законному представителю) </a:t>
            </a:r>
            <a:r>
              <a:rPr sz="2200" spc="-10" dirty="0" err="1">
                <a:latin typeface="Segoe UI Light"/>
                <a:cs typeface="Segoe UI Light"/>
              </a:rPr>
              <a:t>стратегии</a:t>
            </a:r>
            <a:r>
              <a:rPr sz="2200" spc="-85" dirty="0">
                <a:latin typeface="Segoe UI Light"/>
                <a:cs typeface="Segoe UI Light"/>
              </a:rPr>
              <a:t> </a:t>
            </a:r>
            <a:r>
              <a:rPr sz="2200" dirty="0">
                <a:latin typeface="Segoe UI Light"/>
                <a:cs typeface="Segoe UI Light"/>
              </a:rPr>
              <a:t>выхода</a:t>
            </a:r>
            <a:r>
              <a:rPr sz="2200" spc="-70" dirty="0">
                <a:latin typeface="Segoe UI Light"/>
                <a:cs typeface="Segoe UI Light"/>
              </a:rPr>
              <a:t> </a:t>
            </a:r>
            <a:r>
              <a:rPr sz="2200" spc="-25" dirty="0">
                <a:latin typeface="Segoe UI Light"/>
                <a:cs typeface="Segoe UI Light"/>
              </a:rPr>
              <a:t>из </a:t>
            </a:r>
            <a:r>
              <a:rPr sz="2200" dirty="0">
                <a:latin typeface="Segoe UI Light"/>
                <a:cs typeface="Segoe UI Light"/>
              </a:rPr>
              <a:t>сложившейся</a:t>
            </a:r>
            <a:r>
              <a:rPr sz="2200" spc="-80" dirty="0">
                <a:latin typeface="Segoe UI Light"/>
                <a:cs typeface="Segoe UI Light"/>
              </a:rPr>
              <a:t> </a:t>
            </a:r>
            <a:r>
              <a:rPr sz="2200" dirty="0">
                <a:latin typeface="Segoe UI Light"/>
                <a:cs typeface="Segoe UI Light"/>
              </a:rPr>
              <a:t>ситуации.</a:t>
            </a:r>
            <a:r>
              <a:rPr sz="2200" spc="-70" dirty="0">
                <a:latin typeface="Segoe UI Light"/>
                <a:cs typeface="Segoe UI Light"/>
              </a:rPr>
              <a:t> </a:t>
            </a:r>
            <a:r>
              <a:rPr sz="2200" spc="-25" dirty="0">
                <a:latin typeface="Segoe UI Light"/>
                <a:cs typeface="Segoe UI Light"/>
              </a:rPr>
              <a:t>Все </a:t>
            </a:r>
            <a:r>
              <a:rPr sz="2200" dirty="0" err="1">
                <a:latin typeface="Segoe UI Light"/>
                <a:cs typeface="Segoe UI Light"/>
              </a:rPr>
              <a:t>решения</a:t>
            </a:r>
            <a:r>
              <a:rPr sz="2200" spc="-65" dirty="0">
                <a:latin typeface="Segoe UI Light"/>
                <a:cs typeface="Segoe UI Light"/>
              </a:rPr>
              <a:t> </a:t>
            </a:r>
            <a:r>
              <a:rPr sz="2200" spc="-10" dirty="0" err="1">
                <a:latin typeface="Segoe UI Light"/>
                <a:cs typeface="Segoe UI Light"/>
              </a:rPr>
              <a:t>должны</a:t>
            </a:r>
            <a:r>
              <a:rPr lang="ru-RU" sz="2200" spc="-10" dirty="0">
                <a:latin typeface="Segoe UI Light"/>
                <a:cs typeface="Segoe UI Light"/>
              </a:rPr>
              <a:t> </a:t>
            </a:r>
            <a:r>
              <a:rPr sz="2200" dirty="0" err="1">
                <a:latin typeface="Segoe UI Light"/>
                <a:cs typeface="Segoe UI Light"/>
              </a:rPr>
              <a:t>приниматься</a:t>
            </a:r>
            <a:r>
              <a:rPr sz="2200" spc="-105" dirty="0">
                <a:latin typeface="Segoe UI Light"/>
                <a:cs typeface="Segoe UI Light"/>
              </a:rPr>
              <a:t> </a:t>
            </a:r>
            <a:r>
              <a:rPr lang="ru-RU" sz="2200" spc="-10" dirty="0">
                <a:latin typeface="Segoe UI Light"/>
                <a:cs typeface="Segoe UI Light"/>
              </a:rPr>
              <a:t>консультируемым</a:t>
            </a:r>
            <a:endParaRPr sz="2200" dirty="0">
              <a:latin typeface="Segoe UI Light"/>
              <a:cs typeface="Segoe UI Light"/>
            </a:endParaRPr>
          </a:p>
          <a:p>
            <a:pPr marL="360680">
              <a:lnSpc>
                <a:spcPct val="100000"/>
              </a:lnSpc>
            </a:pPr>
            <a:r>
              <a:rPr sz="2200" spc="-10" dirty="0">
                <a:latin typeface="Segoe UI Light"/>
                <a:cs typeface="Segoe UI Light"/>
              </a:rPr>
              <a:t>самостоятельно,</a:t>
            </a:r>
            <a:r>
              <a:rPr sz="2200" spc="-105" dirty="0">
                <a:latin typeface="Segoe UI Light"/>
                <a:cs typeface="Segoe UI Light"/>
              </a:rPr>
              <a:t> </a:t>
            </a:r>
            <a:r>
              <a:rPr sz="2200" dirty="0">
                <a:latin typeface="Segoe UI Light"/>
                <a:cs typeface="Segoe UI Light"/>
              </a:rPr>
              <a:t>на</a:t>
            </a:r>
            <a:r>
              <a:rPr sz="2200" spc="-5" dirty="0">
                <a:latin typeface="Segoe UI Light"/>
                <a:cs typeface="Segoe UI Light"/>
              </a:rPr>
              <a:t> </a:t>
            </a:r>
            <a:r>
              <a:rPr sz="2200" spc="-10" dirty="0">
                <a:latin typeface="Segoe UI Light"/>
                <a:cs typeface="Segoe UI Light"/>
              </a:rPr>
              <a:t>основе</a:t>
            </a:r>
            <a:endParaRPr sz="2200" dirty="0">
              <a:latin typeface="Segoe UI Light"/>
              <a:cs typeface="Segoe UI Light"/>
            </a:endParaRPr>
          </a:p>
          <a:p>
            <a:pPr marL="36068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Segoe UI Light"/>
                <a:cs typeface="Segoe UI Light"/>
              </a:rPr>
              <a:t>его</a:t>
            </a:r>
            <a:r>
              <a:rPr sz="2200" spc="-105" dirty="0">
                <a:latin typeface="Segoe UI Light"/>
                <a:cs typeface="Segoe UI Light"/>
              </a:rPr>
              <a:t> </a:t>
            </a:r>
            <a:r>
              <a:rPr sz="2200" dirty="0" err="1">
                <a:latin typeface="Segoe UI Light"/>
                <a:cs typeface="Segoe UI Light"/>
              </a:rPr>
              <a:t>жизненного</a:t>
            </a:r>
            <a:r>
              <a:rPr sz="2200" spc="-120" dirty="0">
                <a:latin typeface="Segoe UI Light"/>
                <a:cs typeface="Segoe UI Light"/>
              </a:rPr>
              <a:t> </a:t>
            </a:r>
            <a:r>
              <a:rPr sz="2200" spc="-10" dirty="0" err="1">
                <a:latin typeface="Segoe UI Light"/>
                <a:cs typeface="Segoe UI Light"/>
              </a:rPr>
              <a:t>опыта</a:t>
            </a:r>
            <a:r>
              <a:rPr lang="ru-RU" sz="2200" spc="-10" dirty="0">
                <a:latin typeface="Segoe UI Light"/>
                <a:cs typeface="Segoe UI Light"/>
              </a:rPr>
              <a:t>, рефлексии.</a:t>
            </a:r>
            <a:endParaRPr sz="2200" dirty="0">
              <a:latin typeface="Segoe UI Light"/>
              <a:cs typeface="Segoe UI Ligh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476" y="159207"/>
            <a:ext cx="3905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Segoe UI Semibold"/>
                <a:cs typeface="Segoe UI Semibold"/>
              </a:rPr>
              <a:t>ПОИСК</a:t>
            </a:r>
            <a:r>
              <a:rPr sz="3600" spc="-60" dirty="0">
                <a:latin typeface="Segoe UI Semibold"/>
                <a:cs typeface="Segoe UI Semibold"/>
              </a:rPr>
              <a:t> </a:t>
            </a:r>
            <a:r>
              <a:rPr sz="3600" spc="-10" dirty="0">
                <a:latin typeface="Segoe UI Semibold"/>
                <a:cs typeface="Segoe UI Semibold"/>
              </a:rPr>
              <a:t>РЕШЕНИЯ</a:t>
            </a:r>
            <a:endParaRPr sz="36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1328" y="0"/>
            <a:ext cx="11717103" cy="6849007"/>
            <a:chOff x="475488" y="9352"/>
            <a:chExt cx="11717103" cy="6849007"/>
          </a:xfrm>
        </p:grpSpPr>
        <p:sp>
          <p:nvSpPr>
            <p:cNvPr id="4" name="object 4"/>
            <p:cNvSpPr/>
            <p:nvPr/>
          </p:nvSpPr>
          <p:spPr>
            <a:xfrm>
              <a:off x="9386660" y="4454131"/>
              <a:ext cx="2805430" cy="2404110"/>
            </a:xfrm>
            <a:custGeom>
              <a:avLst/>
              <a:gdLst/>
              <a:ahLst/>
              <a:cxnLst/>
              <a:rect l="l" t="t" r="r" b="b"/>
              <a:pathLst>
                <a:path w="2805429" h="2404109">
                  <a:moveTo>
                    <a:pt x="2805339" y="0"/>
                  </a:moveTo>
                  <a:lnTo>
                    <a:pt x="0" y="2403866"/>
                  </a:lnTo>
                </a:path>
              </a:pathLst>
            </a:custGeom>
            <a:ln w="27431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10360" y="9352"/>
              <a:ext cx="4482069" cy="2081068"/>
            </a:xfrm>
            <a:custGeom>
              <a:avLst/>
              <a:gdLst/>
              <a:ahLst/>
              <a:cxnLst/>
              <a:rect l="l" t="t" r="r" b="b"/>
              <a:pathLst>
                <a:path w="3160395" h="2090420">
                  <a:moveTo>
                    <a:pt x="3159961" y="2089971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2046" y="1500229"/>
              <a:ext cx="1820545" cy="5358130"/>
            </a:xfrm>
            <a:custGeom>
              <a:avLst/>
              <a:gdLst/>
              <a:ahLst/>
              <a:cxnLst/>
              <a:rect l="l" t="t" r="r" b="b"/>
              <a:pathLst>
                <a:path w="1820545" h="5358130">
                  <a:moveTo>
                    <a:pt x="1819953" y="0"/>
                  </a:moveTo>
                  <a:lnTo>
                    <a:pt x="0" y="5357766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5488" y="1091183"/>
              <a:ext cx="8803005" cy="1149350"/>
            </a:xfrm>
            <a:custGeom>
              <a:avLst/>
              <a:gdLst/>
              <a:ahLst/>
              <a:cxnLst/>
              <a:rect l="l" t="t" r="r" b="b"/>
              <a:pathLst>
                <a:path w="8803005" h="1149350">
                  <a:moveTo>
                    <a:pt x="8687689" y="0"/>
                  </a:moveTo>
                  <a:lnTo>
                    <a:pt x="114909" y="0"/>
                  </a:lnTo>
                  <a:lnTo>
                    <a:pt x="70181" y="9028"/>
                  </a:lnTo>
                  <a:lnTo>
                    <a:pt x="33656" y="33655"/>
                  </a:lnTo>
                  <a:lnTo>
                    <a:pt x="9030" y="70187"/>
                  </a:lnTo>
                  <a:lnTo>
                    <a:pt x="0" y="114935"/>
                  </a:lnTo>
                  <a:lnTo>
                    <a:pt x="0" y="1034161"/>
                  </a:lnTo>
                  <a:lnTo>
                    <a:pt x="9030" y="1078908"/>
                  </a:lnTo>
                  <a:lnTo>
                    <a:pt x="33656" y="1115440"/>
                  </a:lnTo>
                  <a:lnTo>
                    <a:pt x="70181" y="1140067"/>
                  </a:lnTo>
                  <a:lnTo>
                    <a:pt x="114909" y="1149095"/>
                  </a:lnTo>
                  <a:lnTo>
                    <a:pt x="8687689" y="1149095"/>
                  </a:lnTo>
                  <a:lnTo>
                    <a:pt x="8732436" y="1140067"/>
                  </a:lnTo>
                  <a:lnTo>
                    <a:pt x="8768969" y="1115440"/>
                  </a:lnTo>
                  <a:lnTo>
                    <a:pt x="8793595" y="1078908"/>
                  </a:lnTo>
                  <a:lnTo>
                    <a:pt x="8802623" y="1034161"/>
                  </a:lnTo>
                  <a:lnTo>
                    <a:pt x="8802623" y="114935"/>
                  </a:lnTo>
                  <a:lnTo>
                    <a:pt x="8793595" y="70187"/>
                  </a:lnTo>
                  <a:lnTo>
                    <a:pt x="8768969" y="33654"/>
                  </a:lnTo>
                  <a:lnTo>
                    <a:pt x="8732436" y="9028"/>
                  </a:lnTo>
                  <a:lnTo>
                    <a:pt x="868768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488" y="1091183"/>
              <a:ext cx="8803005" cy="1149350"/>
            </a:xfrm>
            <a:custGeom>
              <a:avLst/>
              <a:gdLst/>
              <a:ahLst/>
              <a:cxnLst/>
              <a:rect l="l" t="t" r="r" b="b"/>
              <a:pathLst>
                <a:path w="8803005" h="1149350">
                  <a:moveTo>
                    <a:pt x="0" y="114935"/>
                  </a:moveTo>
                  <a:lnTo>
                    <a:pt x="9030" y="70187"/>
                  </a:lnTo>
                  <a:lnTo>
                    <a:pt x="33656" y="33655"/>
                  </a:lnTo>
                  <a:lnTo>
                    <a:pt x="70181" y="9028"/>
                  </a:lnTo>
                  <a:lnTo>
                    <a:pt x="114909" y="0"/>
                  </a:lnTo>
                  <a:lnTo>
                    <a:pt x="8687689" y="0"/>
                  </a:lnTo>
                  <a:lnTo>
                    <a:pt x="8732436" y="9028"/>
                  </a:lnTo>
                  <a:lnTo>
                    <a:pt x="8768969" y="33654"/>
                  </a:lnTo>
                  <a:lnTo>
                    <a:pt x="8793595" y="70187"/>
                  </a:lnTo>
                  <a:lnTo>
                    <a:pt x="8802623" y="114935"/>
                  </a:lnTo>
                  <a:lnTo>
                    <a:pt x="8802623" y="1034161"/>
                  </a:lnTo>
                  <a:lnTo>
                    <a:pt x="8793595" y="1078908"/>
                  </a:lnTo>
                  <a:lnTo>
                    <a:pt x="8768969" y="1115440"/>
                  </a:lnTo>
                  <a:lnTo>
                    <a:pt x="8732436" y="1140067"/>
                  </a:lnTo>
                  <a:lnTo>
                    <a:pt x="8687689" y="1149095"/>
                  </a:lnTo>
                  <a:lnTo>
                    <a:pt x="114909" y="1149095"/>
                  </a:lnTo>
                  <a:lnTo>
                    <a:pt x="70181" y="1140067"/>
                  </a:lnTo>
                  <a:lnTo>
                    <a:pt x="33656" y="1115440"/>
                  </a:lnTo>
                  <a:lnTo>
                    <a:pt x="9030" y="1078908"/>
                  </a:lnTo>
                  <a:lnTo>
                    <a:pt x="0" y="1034161"/>
                  </a:lnTo>
                  <a:lnTo>
                    <a:pt x="0" y="11493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13104" y="2447544"/>
              <a:ext cx="8803005" cy="1146175"/>
            </a:xfrm>
            <a:custGeom>
              <a:avLst/>
              <a:gdLst/>
              <a:ahLst/>
              <a:cxnLst/>
              <a:rect l="l" t="t" r="r" b="b"/>
              <a:pathLst>
                <a:path w="8803005" h="1146175">
                  <a:moveTo>
                    <a:pt x="8688070" y="0"/>
                  </a:moveTo>
                  <a:lnTo>
                    <a:pt x="114554" y="0"/>
                  </a:lnTo>
                  <a:lnTo>
                    <a:pt x="69973" y="9005"/>
                  </a:lnTo>
                  <a:lnTo>
                    <a:pt x="33559" y="33559"/>
                  </a:lnTo>
                  <a:lnTo>
                    <a:pt x="9005" y="69973"/>
                  </a:lnTo>
                  <a:lnTo>
                    <a:pt x="0" y="114553"/>
                  </a:lnTo>
                  <a:lnTo>
                    <a:pt x="0" y="1031493"/>
                  </a:lnTo>
                  <a:lnTo>
                    <a:pt x="9005" y="1076074"/>
                  </a:lnTo>
                  <a:lnTo>
                    <a:pt x="33559" y="1112488"/>
                  </a:lnTo>
                  <a:lnTo>
                    <a:pt x="69973" y="1137042"/>
                  </a:lnTo>
                  <a:lnTo>
                    <a:pt x="114554" y="1146047"/>
                  </a:lnTo>
                  <a:lnTo>
                    <a:pt x="8688070" y="1146047"/>
                  </a:lnTo>
                  <a:lnTo>
                    <a:pt x="8732650" y="1137042"/>
                  </a:lnTo>
                  <a:lnTo>
                    <a:pt x="8769064" y="1112488"/>
                  </a:lnTo>
                  <a:lnTo>
                    <a:pt x="8793618" y="1076074"/>
                  </a:lnTo>
                  <a:lnTo>
                    <a:pt x="8802624" y="1031493"/>
                  </a:lnTo>
                  <a:lnTo>
                    <a:pt x="8802624" y="114553"/>
                  </a:lnTo>
                  <a:lnTo>
                    <a:pt x="8793618" y="69973"/>
                  </a:lnTo>
                  <a:lnTo>
                    <a:pt x="8769064" y="33559"/>
                  </a:lnTo>
                  <a:lnTo>
                    <a:pt x="8732650" y="9005"/>
                  </a:lnTo>
                  <a:lnTo>
                    <a:pt x="8688070" y="0"/>
                  </a:lnTo>
                  <a:close/>
                </a:path>
              </a:pathLst>
            </a:custGeom>
            <a:solidFill>
              <a:srgbClr val="43B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38528" y="3803903"/>
              <a:ext cx="8803005" cy="1146175"/>
            </a:xfrm>
            <a:custGeom>
              <a:avLst/>
              <a:gdLst/>
              <a:ahLst/>
              <a:cxnLst/>
              <a:rect l="l" t="t" r="r" b="b"/>
              <a:pathLst>
                <a:path w="8803005" h="1146175">
                  <a:moveTo>
                    <a:pt x="8688070" y="0"/>
                  </a:moveTo>
                  <a:lnTo>
                    <a:pt x="114554" y="0"/>
                  </a:lnTo>
                  <a:lnTo>
                    <a:pt x="69973" y="9005"/>
                  </a:lnTo>
                  <a:lnTo>
                    <a:pt x="33559" y="33559"/>
                  </a:lnTo>
                  <a:lnTo>
                    <a:pt x="9005" y="69973"/>
                  </a:lnTo>
                  <a:lnTo>
                    <a:pt x="0" y="114554"/>
                  </a:lnTo>
                  <a:lnTo>
                    <a:pt x="0" y="1031494"/>
                  </a:lnTo>
                  <a:lnTo>
                    <a:pt x="9005" y="1076074"/>
                  </a:lnTo>
                  <a:lnTo>
                    <a:pt x="33559" y="1112488"/>
                  </a:lnTo>
                  <a:lnTo>
                    <a:pt x="69973" y="1137042"/>
                  </a:lnTo>
                  <a:lnTo>
                    <a:pt x="114554" y="1146048"/>
                  </a:lnTo>
                  <a:lnTo>
                    <a:pt x="8688070" y="1146048"/>
                  </a:lnTo>
                  <a:lnTo>
                    <a:pt x="8732650" y="1137042"/>
                  </a:lnTo>
                  <a:lnTo>
                    <a:pt x="8769064" y="1112488"/>
                  </a:lnTo>
                  <a:lnTo>
                    <a:pt x="8793618" y="1076074"/>
                  </a:lnTo>
                  <a:lnTo>
                    <a:pt x="8802624" y="1031494"/>
                  </a:lnTo>
                  <a:lnTo>
                    <a:pt x="8802624" y="114554"/>
                  </a:lnTo>
                  <a:lnTo>
                    <a:pt x="8793618" y="69973"/>
                  </a:lnTo>
                  <a:lnTo>
                    <a:pt x="8769064" y="33559"/>
                  </a:lnTo>
                  <a:lnTo>
                    <a:pt x="8732650" y="9005"/>
                  </a:lnTo>
                  <a:lnTo>
                    <a:pt x="8688070" y="0"/>
                  </a:lnTo>
                  <a:close/>
                </a:path>
              </a:pathLst>
            </a:custGeom>
            <a:solidFill>
              <a:srgbClr val="45B6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38528" y="3803903"/>
              <a:ext cx="8803005" cy="1146175"/>
            </a:xfrm>
            <a:custGeom>
              <a:avLst/>
              <a:gdLst/>
              <a:ahLst/>
              <a:cxnLst/>
              <a:rect l="l" t="t" r="r" b="b"/>
              <a:pathLst>
                <a:path w="8803005" h="1146175">
                  <a:moveTo>
                    <a:pt x="0" y="114554"/>
                  </a:moveTo>
                  <a:lnTo>
                    <a:pt x="9005" y="69973"/>
                  </a:lnTo>
                  <a:lnTo>
                    <a:pt x="33559" y="33559"/>
                  </a:lnTo>
                  <a:lnTo>
                    <a:pt x="69973" y="9005"/>
                  </a:lnTo>
                  <a:lnTo>
                    <a:pt x="114554" y="0"/>
                  </a:lnTo>
                  <a:lnTo>
                    <a:pt x="8688070" y="0"/>
                  </a:lnTo>
                  <a:lnTo>
                    <a:pt x="8732650" y="9005"/>
                  </a:lnTo>
                  <a:lnTo>
                    <a:pt x="8769064" y="33559"/>
                  </a:lnTo>
                  <a:lnTo>
                    <a:pt x="8793618" y="69973"/>
                  </a:lnTo>
                  <a:lnTo>
                    <a:pt x="8802624" y="114554"/>
                  </a:lnTo>
                  <a:lnTo>
                    <a:pt x="8802624" y="1031494"/>
                  </a:lnTo>
                  <a:lnTo>
                    <a:pt x="8793618" y="1076074"/>
                  </a:lnTo>
                  <a:lnTo>
                    <a:pt x="8769064" y="1112488"/>
                  </a:lnTo>
                  <a:lnTo>
                    <a:pt x="8732650" y="1137042"/>
                  </a:lnTo>
                  <a:lnTo>
                    <a:pt x="8688070" y="1146048"/>
                  </a:lnTo>
                  <a:lnTo>
                    <a:pt x="114554" y="1146048"/>
                  </a:lnTo>
                  <a:lnTo>
                    <a:pt x="69973" y="1137042"/>
                  </a:lnTo>
                  <a:lnTo>
                    <a:pt x="33559" y="1112488"/>
                  </a:lnTo>
                  <a:lnTo>
                    <a:pt x="9005" y="1076074"/>
                  </a:lnTo>
                  <a:lnTo>
                    <a:pt x="0" y="1031494"/>
                  </a:lnTo>
                  <a:lnTo>
                    <a:pt x="0" y="114554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76144" y="5160264"/>
              <a:ext cx="8803005" cy="1146175"/>
            </a:xfrm>
            <a:custGeom>
              <a:avLst/>
              <a:gdLst/>
              <a:ahLst/>
              <a:cxnLst/>
              <a:rect l="l" t="t" r="r" b="b"/>
              <a:pathLst>
                <a:path w="8803005" h="1146175">
                  <a:moveTo>
                    <a:pt x="8688070" y="0"/>
                  </a:moveTo>
                  <a:lnTo>
                    <a:pt x="114554" y="0"/>
                  </a:lnTo>
                  <a:lnTo>
                    <a:pt x="69973" y="9005"/>
                  </a:lnTo>
                  <a:lnTo>
                    <a:pt x="33559" y="33559"/>
                  </a:lnTo>
                  <a:lnTo>
                    <a:pt x="9005" y="69973"/>
                  </a:lnTo>
                  <a:lnTo>
                    <a:pt x="0" y="114554"/>
                  </a:lnTo>
                  <a:lnTo>
                    <a:pt x="0" y="1031443"/>
                  </a:lnTo>
                  <a:lnTo>
                    <a:pt x="9005" y="1076053"/>
                  </a:lnTo>
                  <a:lnTo>
                    <a:pt x="33559" y="1112481"/>
                  </a:lnTo>
                  <a:lnTo>
                    <a:pt x="69973" y="1137042"/>
                  </a:lnTo>
                  <a:lnTo>
                    <a:pt x="114554" y="1146048"/>
                  </a:lnTo>
                  <a:lnTo>
                    <a:pt x="8688070" y="1146048"/>
                  </a:lnTo>
                  <a:lnTo>
                    <a:pt x="8732650" y="1137042"/>
                  </a:lnTo>
                  <a:lnTo>
                    <a:pt x="8769064" y="1112481"/>
                  </a:lnTo>
                  <a:lnTo>
                    <a:pt x="8793618" y="1076053"/>
                  </a:lnTo>
                  <a:lnTo>
                    <a:pt x="8802624" y="1031443"/>
                  </a:lnTo>
                  <a:lnTo>
                    <a:pt x="8802624" y="114554"/>
                  </a:lnTo>
                  <a:lnTo>
                    <a:pt x="8793618" y="69973"/>
                  </a:lnTo>
                  <a:lnTo>
                    <a:pt x="8769064" y="33559"/>
                  </a:lnTo>
                  <a:lnTo>
                    <a:pt x="8732650" y="9005"/>
                  </a:lnTo>
                  <a:lnTo>
                    <a:pt x="868807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76144" y="5160264"/>
              <a:ext cx="8803005" cy="1146175"/>
            </a:xfrm>
            <a:custGeom>
              <a:avLst/>
              <a:gdLst/>
              <a:ahLst/>
              <a:cxnLst/>
              <a:rect l="l" t="t" r="r" b="b"/>
              <a:pathLst>
                <a:path w="8803005" h="1146175">
                  <a:moveTo>
                    <a:pt x="0" y="114554"/>
                  </a:moveTo>
                  <a:lnTo>
                    <a:pt x="9005" y="69973"/>
                  </a:lnTo>
                  <a:lnTo>
                    <a:pt x="33559" y="33559"/>
                  </a:lnTo>
                  <a:lnTo>
                    <a:pt x="69973" y="9005"/>
                  </a:lnTo>
                  <a:lnTo>
                    <a:pt x="114554" y="0"/>
                  </a:lnTo>
                  <a:lnTo>
                    <a:pt x="8688070" y="0"/>
                  </a:lnTo>
                  <a:lnTo>
                    <a:pt x="8732650" y="9005"/>
                  </a:lnTo>
                  <a:lnTo>
                    <a:pt x="8769064" y="33559"/>
                  </a:lnTo>
                  <a:lnTo>
                    <a:pt x="8793618" y="69973"/>
                  </a:lnTo>
                  <a:lnTo>
                    <a:pt x="8802624" y="114554"/>
                  </a:lnTo>
                  <a:lnTo>
                    <a:pt x="8802624" y="1031443"/>
                  </a:lnTo>
                  <a:lnTo>
                    <a:pt x="8793618" y="1076053"/>
                  </a:lnTo>
                  <a:lnTo>
                    <a:pt x="8769064" y="1112481"/>
                  </a:lnTo>
                  <a:lnTo>
                    <a:pt x="8732650" y="1137042"/>
                  </a:lnTo>
                  <a:lnTo>
                    <a:pt x="8688070" y="1146048"/>
                  </a:lnTo>
                  <a:lnTo>
                    <a:pt x="114554" y="1146048"/>
                  </a:lnTo>
                  <a:lnTo>
                    <a:pt x="69973" y="1137042"/>
                  </a:lnTo>
                  <a:lnTo>
                    <a:pt x="33559" y="1112481"/>
                  </a:lnTo>
                  <a:lnTo>
                    <a:pt x="9005" y="1076053"/>
                  </a:lnTo>
                  <a:lnTo>
                    <a:pt x="0" y="1031443"/>
                  </a:lnTo>
                  <a:lnTo>
                    <a:pt x="0" y="114554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603300" y="1206499"/>
            <a:ext cx="8766810" cy="46224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94155">
              <a:lnSpc>
                <a:spcPct val="100000"/>
              </a:lnSpc>
              <a:spcBef>
                <a:spcPts val="105"/>
              </a:spcBef>
            </a:pPr>
            <a:r>
              <a:rPr dirty="0"/>
              <a:t>Что</a:t>
            </a:r>
            <a:r>
              <a:rPr spc="-60" dirty="0"/>
              <a:t> </a:t>
            </a:r>
            <a:r>
              <a:rPr dirty="0"/>
              <a:t>нужно</a:t>
            </a:r>
            <a:r>
              <a:rPr spc="-75" dirty="0"/>
              <a:t> </a:t>
            </a:r>
            <a:r>
              <a:rPr dirty="0"/>
              <a:t>изменить</a:t>
            </a:r>
            <a:r>
              <a:rPr spc="-40" dirty="0"/>
              <a:t> </a:t>
            </a:r>
            <a:r>
              <a:rPr dirty="0"/>
              <a:t>для</a:t>
            </a:r>
            <a:r>
              <a:rPr spc="-50" dirty="0"/>
              <a:t> </a:t>
            </a:r>
            <a:r>
              <a:rPr spc="-10" dirty="0"/>
              <a:t>выбранного</a:t>
            </a:r>
            <a:r>
              <a:rPr spc="-105" dirty="0"/>
              <a:t> </a:t>
            </a:r>
            <a:r>
              <a:rPr spc="-10" dirty="0"/>
              <a:t>решения проблемы</a:t>
            </a: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pc="-10" dirty="0"/>
          </a:p>
          <a:p>
            <a:pPr marL="749935" marR="2089785">
              <a:lnSpc>
                <a:spcPct val="100000"/>
              </a:lnSpc>
            </a:pPr>
            <a:r>
              <a:rPr spc="-20" dirty="0"/>
              <a:t>Формулирование</a:t>
            </a:r>
            <a:r>
              <a:rPr spc="-135" dirty="0"/>
              <a:t> </a:t>
            </a:r>
            <a:r>
              <a:rPr spc="-10" dirty="0"/>
              <a:t>стратегии</a:t>
            </a:r>
            <a:r>
              <a:rPr spc="-130" dirty="0"/>
              <a:t> </a:t>
            </a:r>
            <a:r>
              <a:rPr dirty="0"/>
              <a:t>выхода</a:t>
            </a:r>
            <a:r>
              <a:rPr spc="-65" dirty="0"/>
              <a:t> </a:t>
            </a:r>
            <a:r>
              <a:rPr spc="-25" dirty="0"/>
              <a:t>из </a:t>
            </a:r>
            <a:r>
              <a:rPr spc="-10" dirty="0"/>
              <a:t>ситуации</a:t>
            </a:r>
          </a:p>
          <a:p>
            <a:pPr>
              <a:lnSpc>
                <a:spcPct val="100000"/>
              </a:lnSpc>
              <a:spcBef>
                <a:spcPts val="1910"/>
              </a:spcBef>
            </a:pPr>
            <a:endParaRPr spc="-10" dirty="0"/>
          </a:p>
          <a:p>
            <a:pPr marL="147574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Проработка</a:t>
            </a:r>
            <a:r>
              <a:rPr spc="-135" dirty="0"/>
              <a:t> </a:t>
            </a:r>
            <a:r>
              <a:rPr dirty="0" err="1"/>
              <a:t>страха</a:t>
            </a:r>
            <a:r>
              <a:rPr spc="-60" dirty="0"/>
              <a:t> </a:t>
            </a:r>
            <a:r>
              <a:rPr spc="-10" dirty="0" err="1"/>
              <a:t>перемен</a:t>
            </a:r>
            <a:endParaRPr lang="ru-RU" spc="-10" dirty="0"/>
          </a:p>
          <a:p>
            <a:pPr>
              <a:lnSpc>
                <a:spcPct val="100000"/>
              </a:lnSpc>
              <a:spcBef>
                <a:spcPts val="3595"/>
              </a:spcBef>
            </a:pPr>
            <a:endParaRPr spc="-10" dirty="0"/>
          </a:p>
          <a:p>
            <a:pPr marL="2213610">
              <a:lnSpc>
                <a:spcPct val="100000"/>
              </a:lnSpc>
            </a:pPr>
            <a:r>
              <a:rPr dirty="0"/>
              <a:t>Определение</a:t>
            </a:r>
            <a:r>
              <a:rPr spc="-100" dirty="0"/>
              <a:t> </a:t>
            </a:r>
            <a:r>
              <a:rPr dirty="0"/>
              <a:t>шагов</a:t>
            </a:r>
            <a:r>
              <a:rPr spc="-100" dirty="0"/>
              <a:t> </a:t>
            </a:r>
            <a:r>
              <a:rPr dirty="0"/>
              <a:t>по</a:t>
            </a:r>
            <a:r>
              <a:rPr spc="-65" dirty="0"/>
              <a:t> </a:t>
            </a:r>
            <a:r>
              <a:rPr dirty="0"/>
              <a:t>достижению</a:t>
            </a:r>
            <a:r>
              <a:rPr spc="-105" dirty="0"/>
              <a:t> </a:t>
            </a:r>
            <a:r>
              <a:rPr spc="-20" dirty="0"/>
              <a:t>цели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8519159" y="1956816"/>
            <a:ext cx="2234565" cy="3484245"/>
            <a:chOff x="8519159" y="1956816"/>
            <a:chExt cx="2234565" cy="3484245"/>
          </a:xfrm>
        </p:grpSpPr>
        <p:sp>
          <p:nvSpPr>
            <p:cNvPr id="17" name="object 17"/>
            <p:cNvSpPr/>
            <p:nvPr/>
          </p:nvSpPr>
          <p:spPr>
            <a:xfrm>
              <a:off x="8531351" y="1969008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59" h="746760">
                  <a:moveTo>
                    <a:pt x="578739" y="0"/>
                  </a:moveTo>
                  <a:lnTo>
                    <a:pt x="168021" y="0"/>
                  </a:lnTo>
                  <a:lnTo>
                    <a:pt x="168021" y="410717"/>
                  </a:lnTo>
                  <a:lnTo>
                    <a:pt x="0" y="410717"/>
                  </a:lnTo>
                  <a:lnTo>
                    <a:pt x="373379" y="746759"/>
                  </a:lnTo>
                  <a:lnTo>
                    <a:pt x="746759" y="410717"/>
                  </a:lnTo>
                  <a:lnTo>
                    <a:pt x="578739" y="410717"/>
                  </a:lnTo>
                  <a:lnTo>
                    <a:pt x="578739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31351" y="1969008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59" h="746760">
                  <a:moveTo>
                    <a:pt x="0" y="410717"/>
                  </a:moveTo>
                  <a:lnTo>
                    <a:pt x="168021" y="410717"/>
                  </a:lnTo>
                  <a:lnTo>
                    <a:pt x="168021" y="0"/>
                  </a:lnTo>
                  <a:lnTo>
                    <a:pt x="578739" y="0"/>
                  </a:lnTo>
                  <a:lnTo>
                    <a:pt x="578739" y="410717"/>
                  </a:lnTo>
                  <a:lnTo>
                    <a:pt x="746759" y="410717"/>
                  </a:lnTo>
                  <a:lnTo>
                    <a:pt x="373379" y="746759"/>
                  </a:lnTo>
                  <a:lnTo>
                    <a:pt x="0" y="410717"/>
                  </a:lnTo>
                  <a:close/>
                </a:path>
              </a:pathLst>
            </a:custGeom>
            <a:ln w="24384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68967" y="3325368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59" h="746760">
                  <a:moveTo>
                    <a:pt x="578738" y="0"/>
                  </a:moveTo>
                  <a:lnTo>
                    <a:pt x="168021" y="0"/>
                  </a:lnTo>
                  <a:lnTo>
                    <a:pt x="168021" y="410718"/>
                  </a:lnTo>
                  <a:lnTo>
                    <a:pt x="0" y="410718"/>
                  </a:lnTo>
                  <a:lnTo>
                    <a:pt x="373379" y="746760"/>
                  </a:lnTo>
                  <a:lnTo>
                    <a:pt x="746759" y="410718"/>
                  </a:lnTo>
                  <a:lnTo>
                    <a:pt x="578738" y="410718"/>
                  </a:lnTo>
                  <a:lnTo>
                    <a:pt x="578738" y="0"/>
                  </a:lnTo>
                  <a:close/>
                </a:path>
              </a:pathLst>
            </a:custGeom>
            <a:solidFill>
              <a:srgbClr val="CFE6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68967" y="3325368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59" h="746760">
                  <a:moveTo>
                    <a:pt x="0" y="410718"/>
                  </a:moveTo>
                  <a:lnTo>
                    <a:pt x="168021" y="410718"/>
                  </a:lnTo>
                  <a:lnTo>
                    <a:pt x="168021" y="0"/>
                  </a:lnTo>
                  <a:lnTo>
                    <a:pt x="578738" y="0"/>
                  </a:lnTo>
                  <a:lnTo>
                    <a:pt x="578738" y="410718"/>
                  </a:lnTo>
                  <a:lnTo>
                    <a:pt x="746759" y="410718"/>
                  </a:lnTo>
                  <a:lnTo>
                    <a:pt x="373379" y="746760"/>
                  </a:lnTo>
                  <a:lnTo>
                    <a:pt x="0" y="410718"/>
                  </a:lnTo>
                  <a:close/>
                </a:path>
              </a:pathLst>
            </a:custGeom>
            <a:ln w="24384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97439" y="4681727"/>
              <a:ext cx="744220" cy="746760"/>
            </a:xfrm>
            <a:custGeom>
              <a:avLst/>
              <a:gdLst/>
              <a:ahLst/>
              <a:cxnLst/>
              <a:rect l="l" t="t" r="r" b="b"/>
              <a:pathLst>
                <a:path w="744220" h="746760">
                  <a:moveTo>
                    <a:pt x="576326" y="0"/>
                  </a:moveTo>
                  <a:lnTo>
                    <a:pt x="167385" y="0"/>
                  </a:lnTo>
                  <a:lnTo>
                    <a:pt x="167385" y="412115"/>
                  </a:lnTo>
                  <a:lnTo>
                    <a:pt x="0" y="412115"/>
                  </a:lnTo>
                  <a:lnTo>
                    <a:pt x="371855" y="746760"/>
                  </a:lnTo>
                  <a:lnTo>
                    <a:pt x="743711" y="412115"/>
                  </a:lnTo>
                  <a:lnTo>
                    <a:pt x="576326" y="412115"/>
                  </a:lnTo>
                  <a:lnTo>
                    <a:pt x="576326" y="0"/>
                  </a:lnTo>
                  <a:close/>
                </a:path>
              </a:pathLst>
            </a:custGeom>
            <a:solidFill>
              <a:srgbClr val="D4E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997439" y="4681727"/>
              <a:ext cx="744220" cy="746760"/>
            </a:xfrm>
            <a:custGeom>
              <a:avLst/>
              <a:gdLst/>
              <a:ahLst/>
              <a:cxnLst/>
              <a:rect l="l" t="t" r="r" b="b"/>
              <a:pathLst>
                <a:path w="744220" h="746760">
                  <a:moveTo>
                    <a:pt x="0" y="412115"/>
                  </a:moveTo>
                  <a:lnTo>
                    <a:pt x="167385" y="412115"/>
                  </a:lnTo>
                  <a:lnTo>
                    <a:pt x="167385" y="0"/>
                  </a:lnTo>
                  <a:lnTo>
                    <a:pt x="576326" y="0"/>
                  </a:lnTo>
                  <a:lnTo>
                    <a:pt x="576326" y="412115"/>
                  </a:lnTo>
                  <a:lnTo>
                    <a:pt x="743711" y="412115"/>
                  </a:lnTo>
                  <a:lnTo>
                    <a:pt x="371855" y="746760"/>
                  </a:lnTo>
                  <a:lnTo>
                    <a:pt x="0" y="412115"/>
                  </a:lnTo>
                  <a:close/>
                </a:path>
              </a:pathLst>
            </a:custGeom>
            <a:ln w="24384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95" y="159207"/>
            <a:ext cx="8144509" cy="638559"/>
          </a:xfrm>
          <a:prstGeom prst="rect">
            <a:avLst/>
          </a:prstGeom>
        </p:spPr>
        <p:txBody>
          <a:bodyPr vert="horz" wrap="square" lIns="0" tIns="144703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00"/>
              </a:spcBef>
            </a:pPr>
            <a:r>
              <a:rPr lang="ru-RU" sz="3200" dirty="0">
                <a:latin typeface="Segoe UI Semibold"/>
                <a:cs typeface="Segoe UI Semibold"/>
              </a:rPr>
              <a:t>ПОИСК РЕШЕНИЯ</a:t>
            </a:r>
            <a:endParaRPr sz="3200" dirty="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0355" y="0"/>
            <a:ext cx="11592235" cy="6858359"/>
            <a:chOff x="600355" y="0"/>
            <a:chExt cx="11592235" cy="6858359"/>
          </a:xfrm>
        </p:grpSpPr>
        <p:sp>
          <p:nvSpPr>
            <p:cNvPr id="4" name="object 4"/>
            <p:cNvSpPr/>
            <p:nvPr/>
          </p:nvSpPr>
          <p:spPr>
            <a:xfrm>
              <a:off x="9386660" y="4454131"/>
              <a:ext cx="2805430" cy="2404110"/>
            </a:xfrm>
            <a:custGeom>
              <a:avLst/>
              <a:gdLst/>
              <a:ahLst/>
              <a:cxnLst/>
              <a:rect l="l" t="t" r="r" b="b"/>
              <a:pathLst>
                <a:path w="2805429" h="2404109">
                  <a:moveTo>
                    <a:pt x="2805339" y="0"/>
                  </a:moveTo>
                  <a:lnTo>
                    <a:pt x="0" y="2403866"/>
                  </a:lnTo>
                </a:path>
              </a:pathLst>
            </a:custGeom>
            <a:ln w="27431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48600" y="0"/>
              <a:ext cx="4343829" cy="2090419"/>
            </a:xfrm>
            <a:custGeom>
              <a:avLst/>
              <a:gdLst/>
              <a:ahLst/>
              <a:cxnLst/>
              <a:rect l="l" t="t" r="r" b="b"/>
              <a:pathLst>
                <a:path w="3160395" h="2090420">
                  <a:moveTo>
                    <a:pt x="3159961" y="2089971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2045" y="1500229"/>
              <a:ext cx="1820545" cy="5358130"/>
            </a:xfrm>
            <a:custGeom>
              <a:avLst/>
              <a:gdLst/>
              <a:ahLst/>
              <a:cxnLst/>
              <a:rect l="l" t="t" r="r" b="b"/>
              <a:pathLst>
                <a:path w="1820545" h="5358130">
                  <a:moveTo>
                    <a:pt x="1819953" y="0"/>
                  </a:moveTo>
                  <a:lnTo>
                    <a:pt x="0" y="5357766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355" y="1968317"/>
              <a:ext cx="10098405" cy="3169920"/>
            </a:xfrm>
            <a:custGeom>
              <a:avLst/>
              <a:gdLst/>
              <a:ahLst/>
              <a:cxnLst/>
              <a:rect l="l" t="t" r="r" b="b"/>
              <a:pathLst>
                <a:path w="10098405" h="3169920">
                  <a:moveTo>
                    <a:pt x="0" y="0"/>
                  </a:moveTo>
                  <a:lnTo>
                    <a:pt x="10098024" y="0"/>
                  </a:lnTo>
                </a:path>
                <a:path w="10098405" h="3169920">
                  <a:moveTo>
                    <a:pt x="0" y="1057655"/>
                  </a:moveTo>
                  <a:lnTo>
                    <a:pt x="10098024" y="1057655"/>
                  </a:lnTo>
                </a:path>
                <a:path w="10098405" h="3169920">
                  <a:moveTo>
                    <a:pt x="0" y="2115312"/>
                  </a:moveTo>
                  <a:lnTo>
                    <a:pt x="10098024" y="2115312"/>
                  </a:lnTo>
                </a:path>
                <a:path w="10098405" h="3169920">
                  <a:moveTo>
                    <a:pt x="0" y="3169920"/>
                  </a:moveTo>
                  <a:lnTo>
                    <a:pt x="10098024" y="3169920"/>
                  </a:lnTo>
                </a:path>
              </a:pathLst>
            </a:custGeom>
            <a:ln w="2438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685800" y="1728952"/>
            <a:ext cx="8766810" cy="3602653"/>
          </a:xfrm>
          <a:prstGeom prst="rect">
            <a:avLst/>
          </a:prstGeom>
        </p:spPr>
        <p:txBody>
          <a:bodyPr vert="horz" wrap="square" lIns="0" tIns="324231" rIns="0" bIns="0" rtlCol="0">
            <a:spAutoFit/>
          </a:bodyPr>
          <a:lstStyle/>
          <a:p>
            <a:pPr marL="27940" marR="5080">
              <a:spcBef>
                <a:spcPts val="110"/>
              </a:spcBef>
            </a:pPr>
            <a:r>
              <a:rPr lang="ru-RU" sz="2000" dirty="0">
                <a:solidFill>
                  <a:srgbClr val="001D35"/>
                </a:solidFill>
                <a:latin typeface="Google Sans"/>
              </a:rPr>
              <a:t>Вы готовы подумать как реализовать задуманное? Какие первые шаги Вы предпримите?</a:t>
            </a:r>
          </a:p>
          <a:p>
            <a:pPr marL="27940" marR="5080">
              <a:spcBef>
                <a:spcPts val="110"/>
              </a:spcBef>
            </a:pPr>
            <a:endParaRPr lang="ru-RU" sz="2000" dirty="0"/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endParaRPr lang="ru-RU" sz="2000" dirty="0">
              <a:solidFill>
                <a:srgbClr val="001D35"/>
              </a:solidFill>
              <a:latin typeface="Google Sans"/>
            </a:endParaRP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endParaRPr lang="ru-RU" sz="2000" dirty="0">
              <a:solidFill>
                <a:srgbClr val="001D35"/>
              </a:solidFill>
              <a:latin typeface="Google Sans"/>
            </a:endParaRP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r>
              <a:rPr lang="ru-RU" sz="2000" dirty="0">
                <a:solidFill>
                  <a:srgbClr val="001D35"/>
                </a:solidFill>
                <a:latin typeface="Google Sans"/>
              </a:rPr>
              <a:t>Вы готовы подумать о том, как реализовать задуманное?</a:t>
            </a: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endParaRPr lang="ru-RU" sz="2000" dirty="0">
              <a:solidFill>
                <a:srgbClr val="001D35"/>
              </a:solidFill>
              <a:latin typeface="Google Sans"/>
            </a:endParaRP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r>
              <a:rPr lang="ru-RU" sz="2000" dirty="0">
                <a:solidFill>
                  <a:srgbClr val="001D35"/>
                </a:solidFill>
                <a:latin typeface="Google Sans"/>
              </a:rPr>
              <a:t>Вы достаточно полно рассказали мне о ситуации, давайте вместе подумаем, что можно предпринять, чтобы найти нужное решение?</a:t>
            </a:r>
          </a:p>
          <a:p>
            <a:pPr marL="27940" marR="5080">
              <a:lnSpc>
                <a:spcPct val="100000"/>
              </a:lnSpc>
              <a:spcBef>
                <a:spcPts val="110"/>
              </a:spcBef>
            </a:pPr>
            <a:endParaRPr sz="27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0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944" y="447211"/>
            <a:ext cx="66055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10" dirty="0">
                <a:latin typeface="Segoe UI Semibold"/>
                <a:cs typeface="Segoe UI Semibold"/>
              </a:rPr>
              <a:t>ЗАВЕРШЕНИЕ КОНСУЛЬТАЦИИ</a:t>
            </a:r>
            <a:endParaRPr sz="2400" dirty="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58384" y="0"/>
            <a:ext cx="6834207" cy="6858359"/>
            <a:chOff x="5358384" y="0"/>
            <a:chExt cx="6834207" cy="6858359"/>
          </a:xfrm>
        </p:grpSpPr>
        <p:sp>
          <p:nvSpPr>
            <p:cNvPr id="4" name="object 4"/>
            <p:cNvSpPr/>
            <p:nvPr/>
          </p:nvSpPr>
          <p:spPr>
            <a:xfrm>
              <a:off x="9386659" y="4454131"/>
              <a:ext cx="2805430" cy="2404110"/>
            </a:xfrm>
            <a:custGeom>
              <a:avLst/>
              <a:gdLst/>
              <a:ahLst/>
              <a:cxnLst/>
              <a:rect l="l" t="t" r="r" b="b"/>
              <a:pathLst>
                <a:path w="2805429" h="2404109">
                  <a:moveTo>
                    <a:pt x="2805339" y="0"/>
                  </a:moveTo>
                  <a:lnTo>
                    <a:pt x="0" y="2403866"/>
                  </a:lnTo>
                </a:path>
              </a:pathLst>
            </a:custGeom>
            <a:ln w="27431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2400" y="0"/>
              <a:ext cx="4420029" cy="2090420"/>
            </a:xfrm>
            <a:custGeom>
              <a:avLst/>
              <a:gdLst/>
              <a:ahLst/>
              <a:cxnLst/>
              <a:rect l="l" t="t" r="r" b="b"/>
              <a:pathLst>
                <a:path w="3160395" h="2090420">
                  <a:moveTo>
                    <a:pt x="3159961" y="2089971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2046" y="1500229"/>
              <a:ext cx="1820545" cy="5358130"/>
            </a:xfrm>
            <a:custGeom>
              <a:avLst/>
              <a:gdLst/>
              <a:ahLst/>
              <a:cxnLst/>
              <a:rect l="l" t="t" r="r" b="b"/>
              <a:pathLst>
                <a:path w="1820545" h="5358130">
                  <a:moveTo>
                    <a:pt x="1819953" y="0"/>
                  </a:moveTo>
                  <a:lnTo>
                    <a:pt x="0" y="5357766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58384" y="1179576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4904867" y="0"/>
                  </a:moveTo>
                  <a:lnTo>
                    <a:pt x="93852" y="0"/>
                  </a:lnTo>
                  <a:lnTo>
                    <a:pt x="57328" y="7377"/>
                  </a:lnTo>
                  <a:lnTo>
                    <a:pt x="27495" y="27495"/>
                  </a:lnTo>
                  <a:lnTo>
                    <a:pt x="7377" y="57328"/>
                  </a:lnTo>
                  <a:lnTo>
                    <a:pt x="0" y="93852"/>
                  </a:lnTo>
                  <a:lnTo>
                    <a:pt x="0" y="844931"/>
                  </a:lnTo>
                  <a:lnTo>
                    <a:pt x="7377" y="881455"/>
                  </a:lnTo>
                  <a:lnTo>
                    <a:pt x="27495" y="911288"/>
                  </a:lnTo>
                  <a:lnTo>
                    <a:pt x="57328" y="931406"/>
                  </a:lnTo>
                  <a:lnTo>
                    <a:pt x="93852" y="938784"/>
                  </a:lnTo>
                  <a:lnTo>
                    <a:pt x="4904867" y="938784"/>
                  </a:lnTo>
                  <a:lnTo>
                    <a:pt x="4941391" y="931406"/>
                  </a:lnTo>
                  <a:lnTo>
                    <a:pt x="4971224" y="911288"/>
                  </a:lnTo>
                  <a:lnTo>
                    <a:pt x="4991342" y="881455"/>
                  </a:lnTo>
                  <a:lnTo>
                    <a:pt x="4998720" y="844931"/>
                  </a:lnTo>
                  <a:lnTo>
                    <a:pt x="4998720" y="93852"/>
                  </a:lnTo>
                  <a:lnTo>
                    <a:pt x="4991342" y="57328"/>
                  </a:lnTo>
                  <a:lnTo>
                    <a:pt x="4971224" y="27495"/>
                  </a:lnTo>
                  <a:lnTo>
                    <a:pt x="4941391" y="7377"/>
                  </a:lnTo>
                  <a:lnTo>
                    <a:pt x="49048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58384" y="1179576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0" y="93852"/>
                  </a:moveTo>
                  <a:lnTo>
                    <a:pt x="7377" y="57328"/>
                  </a:lnTo>
                  <a:lnTo>
                    <a:pt x="27495" y="27495"/>
                  </a:lnTo>
                  <a:lnTo>
                    <a:pt x="57328" y="7377"/>
                  </a:lnTo>
                  <a:lnTo>
                    <a:pt x="93852" y="0"/>
                  </a:lnTo>
                  <a:lnTo>
                    <a:pt x="4904867" y="0"/>
                  </a:lnTo>
                  <a:lnTo>
                    <a:pt x="4941391" y="7377"/>
                  </a:lnTo>
                  <a:lnTo>
                    <a:pt x="4971224" y="27495"/>
                  </a:lnTo>
                  <a:lnTo>
                    <a:pt x="4991342" y="57328"/>
                  </a:lnTo>
                  <a:lnTo>
                    <a:pt x="4998720" y="93852"/>
                  </a:lnTo>
                  <a:lnTo>
                    <a:pt x="4998720" y="844931"/>
                  </a:lnTo>
                  <a:lnTo>
                    <a:pt x="4991342" y="881455"/>
                  </a:lnTo>
                  <a:lnTo>
                    <a:pt x="4971224" y="911288"/>
                  </a:lnTo>
                  <a:lnTo>
                    <a:pt x="4941391" y="931406"/>
                  </a:lnTo>
                  <a:lnTo>
                    <a:pt x="4904867" y="938784"/>
                  </a:lnTo>
                  <a:lnTo>
                    <a:pt x="93852" y="938784"/>
                  </a:lnTo>
                  <a:lnTo>
                    <a:pt x="57328" y="931406"/>
                  </a:lnTo>
                  <a:lnTo>
                    <a:pt x="27495" y="911288"/>
                  </a:lnTo>
                  <a:lnTo>
                    <a:pt x="7377" y="881455"/>
                  </a:lnTo>
                  <a:lnTo>
                    <a:pt x="0" y="844931"/>
                  </a:lnTo>
                  <a:lnTo>
                    <a:pt x="0" y="93852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0183" y="1584960"/>
            <a:ext cx="4212590" cy="802005"/>
          </a:xfrm>
          <a:prstGeom prst="rect">
            <a:avLst/>
          </a:prstGeom>
          <a:solidFill>
            <a:srgbClr val="6FAC46">
              <a:alpha val="90194"/>
            </a:srgbClr>
          </a:solidFill>
        </p:spPr>
        <p:txBody>
          <a:bodyPr vert="horz" wrap="square" lIns="0" tIns="177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sz="2700" dirty="0">
                <a:solidFill>
                  <a:srgbClr val="FFFFFF"/>
                </a:solidFill>
                <a:latin typeface="Segoe UI Light"/>
                <a:cs typeface="Segoe UI Light"/>
              </a:rPr>
              <a:t>Основные</a:t>
            </a:r>
            <a:r>
              <a:rPr sz="2700" spc="-6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Segoe UI Light"/>
                <a:cs typeface="Segoe UI Light"/>
              </a:rPr>
              <a:t>задачи</a:t>
            </a:r>
            <a:endParaRPr sz="2700">
              <a:latin typeface="Segoe UI Light"/>
              <a:cs typeface="Segoe U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0183" y="2386583"/>
            <a:ext cx="4212590" cy="3087383"/>
          </a:xfrm>
          <a:prstGeom prst="rect">
            <a:avLst/>
          </a:prstGeom>
          <a:solidFill>
            <a:srgbClr val="D4E2CF">
              <a:alpha val="90194"/>
            </a:srgbClr>
          </a:solidFill>
        </p:spPr>
        <p:txBody>
          <a:bodyPr vert="horz" wrap="square" lIns="0" tIns="113664" rIns="0" bIns="0" rtlCol="0">
            <a:spAutoFit/>
          </a:bodyPr>
          <a:lstStyle/>
          <a:p>
            <a:pPr marL="384175" marR="201295" indent="-228600">
              <a:lnSpc>
                <a:spcPct val="100000"/>
              </a:lnSpc>
              <a:spcBef>
                <a:spcPts val="894"/>
              </a:spcBef>
              <a:buChar char="•"/>
              <a:tabLst>
                <a:tab pos="384175" algn="l"/>
              </a:tabLst>
            </a:pPr>
            <a:r>
              <a:rPr sz="2700" dirty="0">
                <a:latin typeface="Segoe UI Light"/>
                <a:cs typeface="Segoe UI Light"/>
              </a:rPr>
              <a:t>Обобщение</a:t>
            </a:r>
            <a:r>
              <a:rPr sz="2700" spc="-80" dirty="0">
                <a:latin typeface="Segoe UI Light"/>
                <a:cs typeface="Segoe UI Light"/>
              </a:rPr>
              <a:t> </a:t>
            </a:r>
            <a:r>
              <a:rPr sz="2700" dirty="0">
                <a:latin typeface="Segoe UI Light"/>
                <a:cs typeface="Segoe UI Light"/>
              </a:rPr>
              <a:t>и</a:t>
            </a:r>
            <a:r>
              <a:rPr sz="2700" spc="-20" dirty="0">
                <a:latin typeface="Segoe UI Light"/>
                <a:cs typeface="Segoe UI Light"/>
              </a:rPr>
              <a:t> </a:t>
            </a:r>
            <a:r>
              <a:rPr sz="2700" spc="-10" dirty="0">
                <a:latin typeface="Segoe UI Light"/>
                <a:cs typeface="Segoe UI Light"/>
              </a:rPr>
              <a:t>фиксация результата</a:t>
            </a:r>
            <a:endParaRPr sz="2700" dirty="0">
              <a:latin typeface="Segoe UI Light"/>
              <a:cs typeface="Segoe UI Light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lang="ru-RU" sz="2700" spc="-10" dirty="0">
                <a:latin typeface="Segoe UI Light"/>
                <a:cs typeface="Segoe UI Light"/>
              </a:rPr>
              <a:t>к</a:t>
            </a:r>
            <a:r>
              <a:rPr sz="2700" spc="-10">
                <a:latin typeface="Segoe UI Light"/>
                <a:cs typeface="Segoe UI Light"/>
              </a:rPr>
              <a:t>онсультации</a:t>
            </a:r>
            <a:r>
              <a:rPr lang="ru-RU" sz="2700" spc="-10" dirty="0">
                <a:latin typeface="Segoe UI Light"/>
                <a:cs typeface="Segoe UI Light"/>
              </a:rPr>
              <a:t>;</a:t>
            </a:r>
            <a:endParaRPr sz="2700" dirty="0">
              <a:latin typeface="Segoe UI Light"/>
              <a:cs typeface="Segoe UI Light"/>
            </a:endParaRPr>
          </a:p>
          <a:p>
            <a:pPr marL="384175" marR="638175" indent="-228600">
              <a:lnSpc>
                <a:spcPct val="99800"/>
              </a:lnSpc>
              <a:spcBef>
                <a:spcPts val="535"/>
              </a:spcBef>
              <a:buChar char="•"/>
              <a:tabLst>
                <a:tab pos="384175" algn="l"/>
              </a:tabLst>
            </a:pPr>
            <a:r>
              <a:rPr sz="2700" dirty="0">
                <a:latin typeface="Segoe UI Light"/>
                <a:cs typeface="Segoe UI Light"/>
              </a:rPr>
              <a:t>Получение</a:t>
            </a:r>
            <a:r>
              <a:rPr sz="2700" spc="-80" dirty="0">
                <a:latin typeface="Segoe UI Light"/>
                <a:cs typeface="Segoe UI Light"/>
              </a:rPr>
              <a:t> </a:t>
            </a:r>
            <a:r>
              <a:rPr sz="2700" spc="-10" dirty="0">
                <a:latin typeface="Segoe UI Light"/>
                <a:cs typeface="Segoe UI Light"/>
              </a:rPr>
              <a:t>обратной </a:t>
            </a:r>
            <a:r>
              <a:rPr sz="2700" dirty="0">
                <a:latin typeface="Segoe UI Light"/>
                <a:cs typeface="Segoe UI Light"/>
              </a:rPr>
              <a:t>связи</a:t>
            </a:r>
            <a:r>
              <a:rPr sz="2700" spc="-35" dirty="0">
                <a:latin typeface="Segoe UI Light"/>
                <a:cs typeface="Segoe UI Light"/>
              </a:rPr>
              <a:t> </a:t>
            </a:r>
            <a:r>
              <a:rPr sz="2700" dirty="0">
                <a:latin typeface="Segoe UI Light"/>
                <a:cs typeface="Segoe UI Light"/>
              </a:rPr>
              <a:t>по</a:t>
            </a:r>
            <a:r>
              <a:rPr sz="2700" spc="-35" dirty="0">
                <a:latin typeface="Segoe UI Light"/>
                <a:cs typeface="Segoe UI Light"/>
              </a:rPr>
              <a:t> </a:t>
            </a:r>
            <a:r>
              <a:rPr sz="2700" spc="-10" dirty="0">
                <a:latin typeface="Segoe UI Light"/>
                <a:cs typeface="Segoe UI Light"/>
              </a:rPr>
              <a:t>поводу </a:t>
            </a:r>
            <a:r>
              <a:rPr sz="2700" spc="-40" dirty="0">
                <a:latin typeface="Segoe UI Light"/>
                <a:cs typeface="Segoe UI Light"/>
              </a:rPr>
              <a:t>консультации</a:t>
            </a:r>
            <a:r>
              <a:rPr sz="2700" spc="-120" dirty="0">
                <a:latin typeface="Segoe UI Light"/>
                <a:cs typeface="Segoe UI Light"/>
              </a:rPr>
              <a:t> </a:t>
            </a:r>
            <a:r>
              <a:rPr sz="2700" spc="-25" dirty="0" err="1">
                <a:latin typeface="Segoe UI Light"/>
                <a:cs typeface="Segoe UI Light"/>
              </a:rPr>
              <a:t>от</a:t>
            </a:r>
            <a:r>
              <a:rPr sz="2700" spc="-25" dirty="0">
                <a:latin typeface="Segoe UI Light"/>
                <a:cs typeface="Segoe UI Light"/>
              </a:rPr>
              <a:t> </a:t>
            </a:r>
            <a:r>
              <a:rPr lang="ru-RU" sz="2700" spc="-10" dirty="0">
                <a:latin typeface="Segoe UI Light"/>
                <a:cs typeface="Segoe UI Light"/>
              </a:rPr>
              <a:t>консультируемого</a:t>
            </a:r>
            <a:endParaRPr sz="2700" dirty="0">
              <a:latin typeface="Segoe UI Light"/>
              <a:cs typeface="Segoe U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8406" y="1362493"/>
            <a:ext cx="3194050" cy="516039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ct val="91800"/>
              </a:lnSpc>
              <a:spcBef>
                <a:spcPts val="270"/>
              </a:spcBef>
            </a:pPr>
            <a:r>
              <a:rPr lang="ru-RU" sz="17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Озвучивание рекомендаций по оказанию самопомощи</a:t>
            </a:r>
            <a:endParaRPr sz="1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17857" y="2237041"/>
            <a:ext cx="5026660" cy="963930"/>
            <a:chOff x="5717857" y="2237041"/>
            <a:chExt cx="5026660" cy="963930"/>
          </a:xfrm>
        </p:grpSpPr>
        <p:sp>
          <p:nvSpPr>
            <p:cNvPr id="14" name="object 14"/>
            <p:cNvSpPr/>
            <p:nvPr/>
          </p:nvSpPr>
          <p:spPr>
            <a:xfrm>
              <a:off x="5730240" y="2249424"/>
              <a:ext cx="5001895" cy="939165"/>
            </a:xfrm>
            <a:custGeom>
              <a:avLst/>
              <a:gdLst/>
              <a:ahLst/>
              <a:cxnLst/>
              <a:rect l="l" t="t" r="r" b="b"/>
              <a:pathLst>
                <a:path w="5001895" h="939164">
                  <a:moveTo>
                    <a:pt x="4907915" y="0"/>
                  </a:moveTo>
                  <a:lnTo>
                    <a:pt x="93852" y="0"/>
                  </a:lnTo>
                  <a:lnTo>
                    <a:pt x="57328" y="7377"/>
                  </a:lnTo>
                  <a:lnTo>
                    <a:pt x="27495" y="27495"/>
                  </a:lnTo>
                  <a:lnTo>
                    <a:pt x="7377" y="57328"/>
                  </a:lnTo>
                  <a:lnTo>
                    <a:pt x="0" y="93852"/>
                  </a:lnTo>
                  <a:lnTo>
                    <a:pt x="0" y="844930"/>
                  </a:lnTo>
                  <a:lnTo>
                    <a:pt x="7377" y="881455"/>
                  </a:lnTo>
                  <a:lnTo>
                    <a:pt x="27495" y="911288"/>
                  </a:lnTo>
                  <a:lnTo>
                    <a:pt x="57328" y="931406"/>
                  </a:lnTo>
                  <a:lnTo>
                    <a:pt x="93852" y="938784"/>
                  </a:lnTo>
                  <a:lnTo>
                    <a:pt x="4907915" y="938784"/>
                  </a:lnTo>
                  <a:lnTo>
                    <a:pt x="4944439" y="931406"/>
                  </a:lnTo>
                  <a:lnTo>
                    <a:pt x="4974272" y="911288"/>
                  </a:lnTo>
                  <a:lnTo>
                    <a:pt x="4994390" y="881455"/>
                  </a:lnTo>
                  <a:lnTo>
                    <a:pt x="5001768" y="844930"/>
                  </a:lnTo>
                  <a:lnTo>
                    <a:pt x="5001768" y="93852"/>
                  </a:lnTo>
                  <a:lnTo>
                    <a:pt x="4994390" y="57328"/>
                  </a:lnTo>
                  <a:lnTo>
                    <a:pt x="4974272" y="27495"/>
                  </a:lnTo>
                  <a:lnTo>
                    <a:pt x="4944439" y="7377"/>
                  </a:lnTo>
                  <a:lnTo>
                    <a:pt x="4907915" y="0"/>
                  </a:lnTo>
                  <a:close/>
                </a:path>
              </a:pathLst>
            </a:custGeom>
            <a:solidFill>
              <a:srgbClr val="43AEC0"/>
            </a:solidFill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730240" y="2249424"/>
              <a:ext cx="5001895" cy="939165"/>
            </a:xfrm>
            <a:custGeom>
              <a:avLst/>
              <a:gdLst/>
              <a:ahLst/>
              <a:cxnLst/>
              <a:rect l="l" t="t" r="r" b="b"/>
              <a:pathLst>
                <a:path w="5001895" h="939164">
                  <a:moveTo>
                    <a:pt x="0" y="93852"/>
                  </a:moveTo>
                  <a:lnTo>
                    <a:pt x="7377" y="57328"/>
                  </a:lnTo>
                  <a:lnTo>
                    <a:pt x="27495" y="27495"/>
                  </a:lnTo>
                  <a:lnTo>
                    <a:pt x="57328" y="7377"/>
                  </a:lnTo>
                  <a:lnTo>
                    <a:pt x="93852" y="0"/>
                  </a:lnTo>
                  <a:lnTo>
                    <a:pt x="4907915" y="0"/>
                  </a:lnTo>
                  <a:lnTo>
                    <a:pt x="4944439" y="7377"/>
                  </a:lnTo>
                  <a:lnTo>
                    <a:pt x="4974272" y="27495"/>
                  </a:lnTo>
                  <a:lnTo>
                    <a:pt x="4994390" y="57328"/>
                  </a:lnTo>
                  <a:lnTo>
                    <a:pt x="5001768" y="93852"/>
                  </a:lnTo>
                  <a:lnTo>
                    <a:pt x="5001768" y="844930"/>
                  </a:lnTo>
                  <a:lnTo>
                    <a:pt x="4994390" y="881455"/>
                  </a:lnTo>
                  <a:lnTo>
                    <a:pt x="4974272" y="911288"/>
                  </a:lnTo>
                  <a:lnTo>
                    <a:pt x="4944439" y="931406"/>
                  </a:lnTo>
                  <a:lnTo>
                    <a:pt x="4907915" y="938784"/>
                  </a:lnTo>
                  <a:lnTo>
                    <a:pt x="93852" y="938784"/>
                  </a:lnTo>
                  <a:lnTo>
                    <a:pt x="57328" y="931406"/>
                  </a:lnTo>
                  <a:lnTo>
                    <a:pt x="27495" y="911288"/>
                  </a:lnTo>
                  <a:lnTo>
                    <a:pt x="7377" y="881455"/>
                  </a:lnTo>
                  <a:lnTo>
                    <a:pt x="0" y="844930"/>
                  </a:lnTo>
                  <a:lnTo>
                    <a:pt x="0" y="93852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75433" y="2318283"/>
            <a:ext cx="4398137" cy="798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700" spc="-1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Изучение полезных материалов из раздела «Библиотека материалов» ЦОС «Цифровой психолог»</a:t>
            </a:r>
            <a:endParaRPr sz="1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92761" y="3303841"/>
            <a:ext cx="5023485" cy="963930"/>
            <a:chOff x="6092761" y="3303841"/>
            <a:chExt cx="5023485" cy="963930"/>
          </a:xfrm>
        </p:grpSpPr>
        <p:sp>
          <p:nvSpPr>
            <p:cNvPr id="18" name="object 18"/>
            <p:cNvSpPr/>
            <p:nvPr/>
          </p:nvSpPr>
          <p:spPr>
            <a:xfrm>
              <a:off x="6105143" y="3316223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4904866" y="0"/>
                  </a:moveTo>
                  <a:lnTo>
                    <a:pt x="93852" y="0"/>
                  </a:lnTo>
                  <a:lnTo>
                    <a:pt x="57328" y="7377"/>
                  </a:lnTo>
                  <a:lnTo>
                    <a:pt x="27495" y="27495"/>
                  </a:lnTo>
                  <a:lnTo>
                    <a:pt x="7377" y="57328"/>
                  </a:lnTo>
                  <a:lnTo>
                    <a:pt x="0" y="93852"/>
                  </a:lnTo>
                  <a:lnTo>
                    <a:pt x="0" y="844931"/>
                  </a:lnTo>
                  <a:lnTo>
                    <a:pt x="7377" y="881455"/>
                  </a:lnTo>
                  <a:lnTo>
                    <a:pt x="27495" y="911288"/>
                  </a:lnTo>
                  <a:lnTo>
                    <a:pt x="57328" y="931406"/>
                  </a:lnTo>
                  <a:lnTo>
                    <a:pt x="93852" y="938783"/>
                  </a:lnTo>
                  <a:lnTo>
                    <a:pt x="4904866" y="938783"/>
                  </a:lnTo>
                  <a:lnTo>
                    <a:pt x="4941391" y="931406"/>
                  </a:lnTo>
                  <a:lnTo>
                    <a:pt x="4971224" y="911288"/>
                  </a:lnTo>
                  <a:lnTo>
                    <a:pt x="4991342" y="881455"/>
                  </a:lnTo>
                  <a:lnTo>
                    <a:pt x="4998720" y="844931"/>
                  </a:lnTo>
                  <a:lnTo>
                    <a:pt x="4998720" y="93852"/>
                  </a:lnTo>
                  <a:lnTo>
                    <a:pt x="4991342" y="57328"/>
                  </a:lnTo>
                  <a:lnTo>
                    <a:pt x="4971224" y="27495"/>
                  </a:lnTo>
                  <a:lnTo>
                    <a:pt x="4941391" y="7377"/>
                  </a:lnTo>
                  <a:lnTo>
                    <a:pt x="4904866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105143" y="3316223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0" y="93852"/>
                  </a:moveTo>
                  <a:lnTo>
                    <a:pt x="7377" y="57328"/>
                  </a:lnTo>
                  <a:lnTo>
                    <a:pt x="27495" y="27495"/>
                  </a:lnTo>
                  <a:lnTo>
                    <a:pt x="57328" y="7377"/>
                  </a:lnTo>
                  <a:lnTo>
                    <a:pt x="93852" y="0"/>
                  </a:lnTo>
                  <a:lnTo>
                    <a:pt x="4904866" y="0"/>
                  </a:lnTo>
                  <a:lnTo>
                    <a:pt x="4941391" y="7377"/>
                  </a:lnTo>
                  <a:lnTo>
                    <a:pt x="4971224" y="27495"/>
                  </a:lnTo>
                  <a:lnTo>
                    <a:pt x="4991342" y="57328"/>
                  </a:lnTo>
                  <a:lnTo>
                    <a:pt x="4998720" y="93852"/>
                  </a:lnTo>
                  <a:lnTo>
                    <a:pt x="4998720" y="844931"/>
                  </a:lnTo>
                  <a:lnTo>
                    <a:pt x="4991342" y="881455"/>
                  </a:lnTo>
                  <a:lnTo>
                    <a:pt x="4971224" y="911288"/>
                  </a:lnTo>
                  <a:lnTo>
                    <a:pt x="4941391" y="931406"/>
                  </a:lnTo>
                  <a:lnTo>
                    <a:pt x="4904866" y="938783"/>
                  </a:lnTo>
                  <a:lnTo>
                    <a:pt x="93852" y="938783"/>
                  </a:lnTo>
                  <a:lnTo>
                    <a:pt x="57328" y="931406"/>
                  </a:lnTo>
                  <a:lnTo>
                    <a:pt x="27495" y="911288"/>
                  </a:lnTo>
                  <a:lnTo>
                    <a:pt x="7377" y="881455"/>
                  </a:lnTo>
                  <a:lnTo>
                    <a:pt x="0" y="844931"/>
                  </a:lnTo>
                  <a:lnTo>
                    <a:pt x="0" y="93852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311300" y="3497578"/>
            <a:ext cx="440575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spc="-1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Подведение итогов (резюмирование, достигнутые результаты, ключевые выводы)</a:t>
            </a:r>
            <a:endParaRPr sz="1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464617" y="4373689"/>
            <a:ext cx="5023485" cy="963930"/>
            <a:chOff x="6464617" y="4373689"/>
            <a:chExt cx="5023485" cy="963930"/>
          </a:xfrm>
        </p:grpSpPr>
        <p:sp>
          <p:nvSpPr>
            <p:cNvPr id="22" name="object 22"/>
            <p:cNvSpPr/>
            <p:nvPr/>
          </p:nvSpPr>
          <p:spPr>
            <a:xfrm>
              <a:off x="6476999" y="4386072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4904867" y="0"/>
                  </a:moveTo>
                  <a:lnTo>
                    <a:pt x="93852" y="0"/>
                  </a:lnTo>
                  <a:lnTo>
                    <a:pt x="57328" y="7377"/>
                  </a:lnTo>
                  <a:lnTo>
                    <a:pt x="27495" y="27495"/>
                  </a:lnTo>
                  <a:lnTo>
                    <a:pt x="7377" y="57328"/>
                  </a:lnTo>
                  <a:lnTo>
                    <a:pt x="0" y="93852"/>
                  </a:lnTo>
                  <a:lnTo>
                    <a:pt x="0" y="844930"/>
                  </a:lnTo>
                  <a:lnTo>
                    <a:pt x="7377" y="881455"/>
                  </a:lnTo>
                  <a:lnTo>
                    <a:pt x="27495" y="911288"/>
                  </a:lnTo>
                  <a:lnTo>
                    <a:pt x="57328" y="931406"/>
                  </a:lnTo>
                  <a:lnTo>
                    <a:pt x="93852" y="938783"/>
                  </a:lnTo>
                  <a:lnTo>
                    <a:pt x="4904867" y="938783"/>
                  </a:lnTo>
                  <a:lnTo>
                    <a:pt x="4941391" y="931406"/>
                  </a:lnTo>
                  <a:lnTo>
                    <a:pt x="4971224" y="911288"/>
                  </a:lnTo>
                  <a:lnTo>
                    <a:pt x="4991342" y="881455"/>
                  </a:lnTo>
                  <a:lnTo>
                    <a:pt x="4998720" y="844930"/>
                  </a:lnTo>
                  <a:lnTo>
                    <a:pt x="4998720" y="93852"/>
                  </a:lnTo>
                  <a:lnTo>
                    <a:pt x="4991342" y="57328"/>
                  </a:lnTo>
                  <a:lnTo>
                    <a:pt x="4971224" y="27495"/>
                  </a:lnTo>
                  <a:lnTo>
                    <a:pt x="4941391" y="7377"/>
                  </a:lnTo>
                  <a:lnTo>
                    <a:pt x="4904867" y="0"/>
                  </a:lnTo>
                  <a:close/>
                </a:path>
              </a:pathLst>
            </a:custGeom>
            <a:solidFill>
              <a:srgbClr val="45B451"/>
            </a:solidFill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476999" y="4386072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0" y="93852"/>
                  </a:moveTo>
                  <a:lnTo>
                    <a:pt x="7377" y="57328"/>
                  </a:lnTo>
                  <a:lnTo>
                    <a:pt x="27495" y="27495"/>
                  </a:lnTo>
                  <a:lnTo>
                    <a:pt x="57328" y="7377"/>
                  </a:lnTo>
                  <a:lnTo>
                    <a:pt x="93852" y="0"/>
                  </a:lnTo>
                  <a:lnTo>
                    <a:pt x="4904867" y="0"/>
                  </a:lnTo>
                  <a:lnTo>
                    <a:pt x="4941391" y="7377"/>
                  </a:lnTo>
                  <a:lnTo>
                    <a:pt x="4971224" y="27495"/>
                  </a:lnTo>
                  <a:lnTo>
                    <a:pt x="4991342" y="57328"/>
                  </a:lnTo>
                  <a:lnTo>
                    <a:pt x="4998720" y="93852"/>
                  </a:lnTo>
                  <a:lnTo>
                    <a:pt x="4998720" y="844930"/>
                  </a:lnTo>
                  <a:lnTo>
                    <a:pt x="4991342" y="881455"/>
                  </a:lnTo>
                  <a:lnTo>
                    <a:pt x="4971224" y="911288"/>
                  </a:lnTo>
                  <a:lnTo>
                    <a:pt x="4941391" y="931406"/>
                  </a:lnTo>
                  <a:lnTo>
                    <a:pt x="4904867" y="938783"/>
                  </a:lnTo>
                  <a:lnTo>
                    <a:pt x="93852" y="938783"/>
                  </a:lnTo>
                  <a:lnTo>
                    <a:pt x="57328" y="931406"/>
                  </a:lnTo>
                  <a:lnTo>
                    <a:pt x="27495" y="911288"/>
                  </a:lnTo>
                  <a:lnTo>
                    <a:pt x="7377" y="881455"/>
                  </a:lnTo>
                  <a:lnTo>
                    <a:pt x="0" y="844930"/>
                  </a:lnTo>
                  <a:lnTo>
                    <a:pt x="0" y="93852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664722" y="4473266"/>
            <a:ext cx="4306195" cy="798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700" spc="-1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Получение и отреагирование психологической обратной связи от консультируемого</a:t>
            </a:r>
            <a:endParaRPr sz="1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839521" y="5443537"/>
            <a:ext cx="5023485" cy="963930"/>
            <a:chOff x="6839521" y="5443537"/>
            <a:chExt cx="5023485" cy="963930"/>
          </a:xfrm>
        </p:grpSpPr>
        <p:sp>
          <p:nvSpPr>
            <p:cNvPr id="26" name="object 26"/>
            <p:cNvSpPr/>
            <p:nvPr/>
          </p:nvSpPr>
          <p:spPr>
            <a:xfrm>
              <a:off x="6851903" y="5455920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4904867" y="0"/>
                  </a:moveTo>
                  <a:lnTo>
                    <a:pt x="93852" y="0"/>
                  </a:lnTo>
                  <a:lnTo>
                    <a:pt x="57328" y="7377"/>
                  </a:lnTo>
                  <a:lnTo>
                    <a:pt x="27495" y="27495"/>
                  </a:lnTo>
                  <a:lnTo>
                    <a:pt x="7377" y="57328"/>
                  </a:lnTo>
                  <a:lnTo>
                    <a:pt x="0" y="93852"/>
                  </a:lnTo>
                  <a:lnTo>
                    <a:pt x="0" y="844905"/>
                  </a:lnTo>
                  <a:lnTo>
                    <a:pt x="7377" y="881444"/>
                  </a:lnTo>
                  <a:lnTo>
                    <a:pt x="27495" y="911285"/>
                  </a:lnTo>
                  <a:lnTo>
                    <a:pt x="57328" y="931405"/>
                  </a:lnTo>
                  <a:lnTo>
                    <a:pt x="93852" y="938783"/>
                  </a:lnTo>
                  <a:lnTo>
                    <a:pt x="4904867" y="938783"/>
                  </a:lnTo>
                  <a:lnTo>
                    <a:pt x="4941391" y="931405"/>
                  </a:lnTo>
                  <a:lnTo>
                    <a:pt x="4971224" y="911285"/>
                  </a:lnTo>
                  <a:lnTo>
                    <a:pt x="4991342" y="881444"/>
                  </a:lnTo>
                  <a:lnTo>
                    <a:pt x="4998720" y="844905"/>
                  </a:lnTo>
                  <a:lnTo>
                    <a:pt x="4998720" y="93852"/>
                  </a:lnTo>
                  <a:lnTo>
                    <a:pt x="4991342" y="57328"/>
                  </a:lnTo>
                  <a:lnTo>
                    <a:pt x="4971224" y="27495"/>
                  </a:lnTo>
                  <a:lnTo>
                    <a:pt x="4941391" y="7377"/>
                  </a:lnTo>
                  <a:lnTo>
                    <a:pt x="490486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851903" y="5455920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0" y="93852"/>
                  </a:moveTo>
                  <a:lnTo>
                    <a:pt x="7377" y="57328"/>
                  </a:lnTo>
                  <a:lnTo>
                    <a:pt x="27495" y="27495"/>
                  </a:lnTo>
                  <a:lnTo>
                    <a:pt x="57328" y="7377"/>
                  </a:lnTo>
                  <a:lnTo>
                    <a:pt x="93852" y="0"/>
                  </a:lnTo>
                  <a:lnTo>
                    <a:pt x="4904867" y="0"/>
                  </a:lnTo>
                  <a:lnTo>
                    <a:pt x="4941391" y="7377"/>
                  </a:lnTo>
                  <a:lnTo>
                    <a:pt x="4971224" y="27495"/>
                  </a:lnTo>
                  <a:lnTo>
                    <a:pt x="4991342" y="57328"/>
                  </a:lnTo>
                  <a:lnTo>
                    <a:pt x="4998720" y="93852"/>
                  </a:lnTo>
                  <a:lnTo>
                    <a:pt x="4998720" y="844905"/>
                  </a:lnTo>
                  <a:lnTo>
                    <a:pt x="4991342" y="881444"/>
                  </a:lnTo>
                  <a:lnTo>
                    <a:pt x="4971224" y="911285"/>
                  </a:lnTo>
                  <a:lnTo>
                    <a:pt x="4941391" y="931405"/>
                  </a:lnTo>
                  <a:lnTo>
                    <a:pt x="4904867" y="938783"/>
                  </a:lnTo>
                  <a:lnTo>
                    <a:pt x="93852" y="938783"/>
                  </a:lnTo>
                  <a:lnTo>
                    <a:pt x="57328" y="931405"/>
                  </a:lnTo>
                  <a:lnTo>
                    <a:pt x="27495" y="911285"/>
                  </a:lnTo>
                  <a:lnTo>
                    <a:pt x="7377" y="881444"/>
                  </a:lnTo>
                  <a:lnTo>
                    <a:pt x="0" y="844905"/>
                  </a:lnTo>
                  <a:lnTo>
                    <a:pt x="0" y="93852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902322" y="5526675"/>
            <a:ext cx="4268597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Обсуждение возможности проведения следующей консультации/получения очной консультации/маршрутизация</a:t>
            </a:r>
            <a:endParaRPr sz="1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735311" y="1853183"/>
            <a:ext cx="1752600" cy="3837940"/>
            <a:chOff x="9735311" y="1853183"/>
            <a:chExt cx="1752600" cy="3837940"/>
          </a:xfrm>
        </p:grpSpPr>
        <p:sp>
          <p:nvSpPr>
            <p:cNvPr id="30" name="object 30"/>
            <p:cNvSpPr/>
            <p:nvPr/>
          </p:nvSpPr>
          <p:spPr>
            <a:xfrm>
              <a:off x="9747503" y="1865375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472440" y="0"/>
                  </a:moveTo>
                  <a:lnTo>
                    <a:pt x="137160" y="0"/>
                  </a:lnTo>
                  <a:lnTo>
                    <a:pt x="137160" y="335279"/>
                  </a:lnTo>
                  <a:lnTo>
                    <a:pt x="0" y="335279"/>
                  </a:lnTo>
                  <a:lnTo>
                    <a:pt x="304800" y="609600"/>
                  </a:lnTo>
                  <a:lnTo>
                    <a:pt x="609600" y="335279"/>
                  </a:lnTo>
                  <a:lnTo>
                    <a:pt x="472440" y="335279"/>
                  </a:lnTo>
                  <a:lnTo>
                    <a:pt x="47244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9747503" y="1865375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35279"/>
                  </a:moveTo>
                  <a:lnTo>
                    <a:pt x="137160" y="335279"/>
                  </a:lnTo>
                  <a:lnTo>
                    <a:pt x="137160" y="0"/>
                  </a:lnTo>
                  <a:lnTo>
                    <a:pt x="472440" y="0"/>
                  </a:lnTo>
                  <a:lnTo>
                    <a:pt x="472440" y="335279"/>
                  </a:lnTo>
                  <a:lnTo>
                    <a:pt x="609600" y="335279"/>
                  </a:lnTo>
                  <a:lnTo>
                    <a:pt x="304800" y="609600"/>
                  </a:lnTo>
                  <a:lnTo>
                    <a:pt x="0" y="335279"/>
                  </a:lnTo>
                  <a:close/>
                </a:path>
              </a:pathLst>
            </a:custGeom>
            <a:ln w="24384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0119359" y="2935223"/>
              <a:ext cx="612775" cy="609600"/>
            </a:xfrm>
            <a:custGeom>
              <a:avLst/>
              <a:gdLst/>
              <a:ahLst/>
              <a:cxnLst/>
              <a:rect l="l" t="t" r="r" b="b"/>
              <a:pathLst>
                <a:path w="612775" h="609600">
                  <a:moveTo>
                    <a:pt x="474853" y="0"/>
                  </a:moveTo>
                  <a:lnTo>
                    <a:pt x="137795" y="0"/>
                  </a:lnTo>
                  <a:lnTo>
                    <a:pt x="137795" y="335279"/>
                  </a:lnTo>
                  <a:lnTo>
                    <a:pt x="0" y="335279"/>
                  </a:lnTo>
                  <a:lnTo>
                    <a:pt x="306324" y="609600"/>
                  </a:lnTo>
                  <a:lnTo>
                    <a:pt x="612648" y="335279"/>
                  </a:lnTo>
                  <a:lnTo>
                    <a:pt x="474853" y="335279"/>
                  </a:lnTo>
                  <a:lnTo>
                    <a:pt x="474853" y="0"/>
                  </a:lnTo>
                  <a:close/>
                </a:path>
              </a:pathLst>
            </a:custGeom>
            <a:solidFill>
              <a:srgbClr val="CFE6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0119359" y="2935223"/>
              <a:ext cx="612775" cy="609600"/>
            </a:xfrm>
            <a:custGeom>
              <a:avLst/>
              <a:gdLst/>
              <a:ahLst/>
              <a:cxnLst/>
              <a:rect l="l" t="t" r="r" b="b"/>
              <a:pathLst>
                <a:path w="612775" h="609600">
                  <a:moveTo>
                    <a:pt x="0" y="335279"/>
                  </a:moveTo>
                  <a:lnTo>
                    <a:pt x="137795" y="335279"/>
                  </a:lnTo>
                  <a:lnTo>
                    <a:pt x="137795" y="0"/>
                  </a:lnTo>
                  <a:lnTo>
                    <a:pt x="474853" y="0"/>
                  </a:lnTo>
                  <a:lnTo>
                    <a:pt x="474853" y="335279"/>
                  </a:lnTo>
                  <a:lnTo>
                    <a:pt x="612648" y="335279"/>
                  </a:lnTo>
                  <a:lnTo>
                    <a:pt x="306324" y="609600"/>
                  </a:lnTo>
                  <a:lnTo>
                    <a:pt x="0" y="335279"/>
                  </a:lnTo>
                  <a:close/>
                </a:path>
              </a:pathLst>
            </a:custGeom>
            <a:ln w="24384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494263" y="3986783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472439" y="0"/>
                  </a:moveTo>
                  <a:lnTo>
                    <a:pt x="137159" y="0"/>
                  </a:lnTo>
                  <a:lnTo>
                    <a:pt x="137159" y="335280"/>
                  </a:lnTo>
                  <a:lnTo>
                    <a:pt x="0" y="335280"/>
                  </a:lnTo>
                  <a:lnTo>
                    <a:pt x="304800" y="609600"/>
                  </a:lnTo>
                  <a:lnTo>
                    <a:pt x="609600" y="335280"/>
                  </a:lnTo>
                  <a:lnTo>
                    <a:pt x="472439" y="335280"/>
                  </a:lnTo>
                  <a:lnTo>
                    <a:pt x="472439" y="0"/>
                  </a:lnTo>
                  <a:close/>
                </a:path>
              </a:pathLst>
            </a:custGeom>
            <a:solidFill>
              <a:srgbClr val="CFE4D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0494263" y="3986783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35280"/>
                  </a:moveTo>
                  <a:lnTo>
                    <a:pt x="137159" y="335280"/>
                  </a:lnTo>
                  <a:lnTo>
                    <a:pt x="137159" y="0"/>
                  </a:lnTo>
                  <a:lnTo>
                    <a:pt x="472439" y="0"/>
                  </a:lnTo>
                  <a:lnTo>
                    <a:pt x="472439" y="335280"/>
                  </a:lnTo>
                  <a:lnTo>
                    <a:pt x="609600" y="335280"/>
                  </a:lnTo>
                  <a:lnTo>
                    <a:pt x="304800" y="609600"/>
                  </a:lnTo>
                  <a:lnTo>
                    <a:pt x="0" y="335280"/>
                  </a:lnTo>
                  <a:close/>
                </a:path>
              </a:pathLst>
            </a:custGeom>
            <a:ln w="24384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0866119" y="5065776"/>
              <a:ext cx="609600" cy="612775"/>
            </a:xfrm>
            <a:custGeom>
              <a:avLst/>
              <a:gdLst/>
              <a:ahLst/>
              <a:cxnLst/>
              <a:rect l="l" t="t" r="r" b="b"/>
              <a:pathLst>
                <a:path w="609600" h="612775">
                  <a:moveTo>
                    <a:pt x="472439" y="0"/>
                  </a:moveTo>
                  <a:lnTo>
                    <a:pt x="137159" y="0"/>
                  </a:lnTo>
                  <a:lnTo>
                    <a:pt x="137159" y="338328"/>
                  </a:lnTo>
                  <a:lnTo>
                    <a:pt x="0" y="338328"/>
                  </a:lnTo>
                  <a:lnTo>
                    <a:pt x="304800" y="612648"/>
                  </a:lnTo>
                  <a:lnTo>
                    <a:pt x="609600" y="338328"/>
                  </a:lnTo>
                  <a:lnTo>
                    <a:pt x="472439" y="338328"/>
                  </a:lnTo>
                  <a:lnTo>
                    <a:pt x="472439" y="0"/>
                  </a:lnTo>
                  <a:close/>
                </a:path>
              </a:pathLst>
            </a:custGeom>
            <a:solidFill>
              <a:srgbClr val="D4E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0866119" y="5065776"/>
              <a:ext cx="609600" cy="612775"/>
            </a:xfrm>
            <a:custGeom>
              <a:avLst/>
              <a:gdLst/>
              <a:ahLst/>
              <a:cxnLst/>
              <a:rect l="l" t="t" r="r" b="b"/>
              <a:pathLst>
                <a:path w="609600" h="612775">
                  <a:moveTo>
                    <a:pt x="0" y="338328"/>
                  </a:moveTo>
                  <a:lnTo>
                    <a:pt x="137159" y="338328"/>
                  </a:lnTo>
                  <a:lnTo>
                    <a:pt x="137159" y="0"/>
                  </a:lnTo>
                  <a:lnTo>
                    <a:pt x="472439" y="0"/>
                  </a:lnTo>
                  <a:lnTo>
                    <a:pt x="472439" y="338328"/>
                  </a:lnTo>
                  <a:lnTo>
                    <a:pt x="609600" y="338328"/>
                  </a:lnTo>
                  <a:lnTo>
                    <a:pt x="304800" y="612648"/>
                  </a:lnTo>
                  <a:lnTo>
                    <a:pt x="0" y="338328"/>
                  </a:lnTo>
                  <a:close/>
                </a:path>
              </a:pathLst>
            </a:custGeom>
            <a:ln w="24384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95" y="159207"/>
            <a:ext cx="9379205" cy="1091581"/>
          </a:xfrm>
          <a:prstGeom prst="rect">
            <a:avLst/>
          </a:prstGeom>
        </p:spPr>
        <p:txBody>
          <a:bodyPr vert="horz" wrap="square" lIns="0" tIns="10566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3200" dirty="0">
                <a:latin typeface="Segoe UI Semibold"/>
                <a:cs typeface="Segoe UI Semibold"/>
              </a:rPr>
              <a:t>ТИПИЧНЫЕ ОШИБКИ </a:t>
            </a:r>
            <a:br>
              <a:rPr lang="ru-RU" sz="3200" dirty="0">
                <a:latin typeface="Segoe UI Semibold"/>
                <a:cs typeface="Segoe UI Semibold"/>
              </a:rPr>
            </a:br>
            <a:r>
              <a:rPr lang="ru-RU" sz="3200" dirty="0">
                <a:latin typeface="Segoe UI Semibold"/>
                <a:cs typeface="Segoe UI Semibold"/>
              </a:rPr>
              <a:t>ДИСТАНЦИОННОГО КОНСУЛЬТИРОВАНИЯ</a:t>
            </a:r>
          </a:p>
        </p:txBody>
      </p:sp>
      <p:grpSp>
        <p:nvGrpSpPr>
          <p:cNvPr id="40" name="object 23">
            <a:extLst>
              <a:ext uri="{FF2B5EF4-FFF2-40B4-BE49-F238E27FC236}">
                <a16:creationId xmlns:a16="http://schemas.microsoft.com/office/drawing/2014/main" id="{D8921179-FDFF-27C4-A7C6-698D2CA3D095}"/>
              </a:ext>
            </a:extLst>
          </p:cNvPr>
          <p:cNvGrpSpPr/>
          <p:nvPr/>
        </p:nvGrpSpPr>
        <p:grpSpPr>
          <a:xfrm>
            <a:off x="-3047" y="-3048"/>
            <a:ext cx="289560" cy="6867525"/>
            <a:chOff x="-3047" y="-3048"/>
            <a:chExt cx="289560" cy="6867525"/>
          </a:xfrm>
        </p:grpSpPr>
        <p:sp>
          <p:nvSpPr>
            <p:cNvPr id="41" name="object 24">
              <a:extLst>
                <a:ext uri="{FF2B5EF4-FFF2-40B4-BE49-F238E27FC236}">
                  <a16:creationId xmlns:a16="http://schemas.microsoft.com/office/drawing/2014/main" id="{848A9411-EA13-C7E1-7AC8-C52A31CB2DBC}"/>
                </a:ext>
              </a:extLst>
            </p:cNvPr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2804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0416" y="6858000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8BC53D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5">
              <a:extLst>
                <a:ext uri="{FF2B5EF4-FFF2-40B4-BE49-F238E27FC236}">
                  <a16:creationId xmlns:a16="http://schemas.microsoft.com/office/drawing/2014/main" id="{7B7BE52A-2CF4-62C2-3FD6-C7C0C0F9B6D2}"/>
                </a:ext>
              </a:extLst>
            </p:cNvPr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0" y="6858000"/>
                  </a:moveTo>
                  <a:lnTo>
                    <a:pt x="280416" y="6858000"/>
                  </a:lnTo>
                  <a:lnTo>
                    <a:pt x="28041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144">
              <a:solidFill>
                <a:srgbClr val="ADD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C57E4916-5E69-574D-0EB0-1196F6BA3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637356"/>
              </p:ext>
            </p:extLst>
          </p:nvPr>
        </p:nvGraphicFramePr>
        <p:xfrm>
          <a:off x="374395" y="1524000"/>
          <a:ext cx="11570762" cy="506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24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95" y="159207"/>
            <a:ext cx="81445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latin typeface="Segoe UI Semibold"/>
                <a:cs typeface="Segoe UI Semibold"/>
              </a:rPr>
              <a:t>ПОЛЕЗНЫЕ РЕСУРСЫ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33440" y="1179576"/>
            <a:ext cx="6834207" cy="5678783"/>
            <a:chOff x="5358384" y="1179576"/>
            <a:chExt cx="6834207" cy="5678783"/>
          </a:xfrm>
        </p:grpSpPr>
        <p:sp>
          <p:nvSpPr>
            <p:cNvPr id="4" name="object 4"/>
            <p:cNvSpPr/>
            <p:nvPr/>
          </p:nvSpPr>
          <p:spPr>
            <a:xfrm>
              <a:off x="9386659" y="4454131"/>
              <a:ext cx="2805430" cy="2404110"/>
            </a:xfrm>
            <a:custGeom>
              <a:avLst/>
              <a:gdLst/>
              <a:ahLst/>
              <a:cxnLst/>
              <a:rect l="l" t="t" r="r" b="b"/>
              <a:pathLst>
                <a:path w="2805429" h="2404109">
                  <a:moveTo>
                    <a:pt x="2805339" y="0"/>
                  </a:moveTo>
                  <a:lnTo>
                    <a:pt x="0" y="2403866"/>
                  </a:lnTo>
                </a:path>
              </a:pathLst>
            </a:custGeom>
            <a:ln w="27431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 flipV="1">
              <a:off x="12003286" y="2090420"/>
              <a:ext cx="189143" cy="1948180"/>
            </a:xfrm>
            <a:custGeom>
              <a:avLst/>
              <a:gdLst/>
              <a:ahLst/>
              <a:cxnLst/>
              <a:rect l="l" t="t" r="r" b="b"/>
              <a:pathLst>
                <a:path w="3160395" h="2090420">
                  <a:moveTo>
                    <a:pt x="3159961" y="2089971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2046" y="1500229"/>
              <a:ext cx="1820545" cy="5358130"/>
            </a:xfrm>
            <a:custGeom>
              <a:avLst/>
              <a:gdLst/>
              <a:ahLst/>
              <a:cxnLst/>
              <a:rect l="l" t="t" r="r" b="b"/>
              <a:pathLst>
                <a:path w="1820545" h="5358130">
                  <a:moveTo>
                    <a:pt x="1819953" y="0"/>
                  </a:moveTo>
                  <a:lnTo>
                    <a:pt x="0" y="5357766"/>
                  </a:lnTo>
                </a:path>
              </a:pathLst>
            </a:custGeom>
            <a:ln w="27432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58384" y="1179576"/>
              <a:ext cx="4998720" cy="939165"/>
            </a:xfrm>
            <a:custGeom>
              <a:avLst/>
              <a:gdLst/>
              <a:ahLst/>
              <a:cxnLst/>
              <a:rect l="l" t="t" r="r" b="b"/>
              <a:pathLst>
                <a:path w="4998720" h="939164">
                  <a:moveTo>
                    <a:pt x="0" y="93852"/>
                  </a:moveTo>
                  <a:lnTo>
                    <a:pt x="7377" y="57328"/>
                  </a:lnTo>
                  <a:lnTo>
                    <a:pt x="27495" y="27495"/>
                  </a:lnTo>
                  <a:lnTo>
                    <a:pt x="57328" y="7377"/>
                  </a:lnTo>
                  <a:lnTo>
                    <a:pt x="93852" y="0"/>
                  </a:lnTo>
                  <a:lnTo>
                    <a:pt x="4904867" y="0"/>
                  </a:lnTo>
                  <a:lnTo>
                    <a:pt x="4941391" y="7377"/>
                  </a:lnTo>
                  <a:lnTo>
                    <a:pt x="4971224" y="27495"/>
                  </a:lnTo>
                  <a:lnTo>
                    <a:pt x="4991342" y="57328"/>
                  </a:lnTo>
                  <a:lnTo>
                    <a:pt x="4998720" y="93852"/>
                  </a:lnTo>
                  <a:lnTo>
                    <a:pt x="4998720" y="844931"/>
                  </a:lnTo>
                  <a:lnTo>
                    <a:pt x="4991342" y="881455"/>
                  </a:lnTo>
                  <a:lnTo>
                    <a:pt x="4971224" y="911288"/>
                  </a:lnTo>
                  <a:lnTo>
                    <a:pt x="4941391" y="931406"/>
                  </a:lnTo>
                  <a:lnTo>
                    <a:pt x="4904867" y="938784"/>
                  </a:lnTo>
                  <a:lnTo>
                    <a:pt x="93852" y="938784"/>
                  </a:lnTo>
                  <a:lnTo>
                    <a:pt x="57328" y="931406"/>
                  </a:lnTo>
                  <a:lnTo>
                    <a:pt x="27495" y="911288"/>
                  </a:lnTo>
                  <a:lnTo>
                    <a:pt x="7377" y="881455"/>
                  </a:lnTo>
                  <a:lnTo>
                    <a:pt x="0" y="844931"/>
                  </a:lnTo>
                  <a:lnTo>
                    <a:pt x="0" y="93852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FA3DC84E-2443-4E90-A720-9BDD90804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235355"/>
              </p:ext>
            </p:extLst>
          </p:nvPr>
        </p:nvGraphicFramePr>
        <p:xfrm>
          <a:off x="152400" y="881315"/>
          <a:ext cx="11811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1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3563" rIns="0" bIns="0" rtlCol="0">
            <a:spAutoFit/>
          </a:bodyPr>
          <a:lstStyle/>
          <a:p>
            <a:pPr marL="4444365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КОНТАКТЫ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8557" y="3329178"/>
            <a:ext cx="4114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Sans Serif"/>
                <a:cs typeface="Microsoft Sans Serif"/>
              </a:rPr>
              <a:t>МГППУ</a:t>
            </a:r>
            <a:r>
              <a:rPr sz="2000" spc="-150" dirty="0">
                <a:latin typeface="Microsoft Sans Serif"/>
                <a:cs typeface="Microsoft Sans Serif"/>
              </a:rPr>
              <a:t> </a:t>
            </a:r>
            <a:r>
              <a:rPr sz="2000" spc="580" dirty="0">
                <a:latin typeface="Microsoft Sans Serif"/>
                <a:cs typeface="Microsoft Sans Serif"/>
              </a:rPr>
              <a:t>–</a:t>
            </a:r>
            <a:endParaRPr sz="20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Microsoft Sans Serif"/>
                <a:cs typeface="Microsoft Sans Serif"/>
              </a:rPr>
              <a:t>УНИВЕРСИТЕТ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ДЛЯ</a:t>
            </a:r>
            <a:endParaRPr sz="20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Microsoft Sans Serif"/>
                <a:cs typeface="Microsoft Sans Serif"/>
              </a:rPr>
              <a:t>НЕРАВНОДУШНЫХ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ЛЮДЕЙ</a:t>
            </a:r>
            <a:endParaRPr sz="2000" dirty="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133600"/>
            <a:ext cx="4272511" cy="4699508"/>
            <a:chOff x="1523" y="2098547"/>
            <a:chExt cx="4424911" cy="4761230"/>
          </a:xfrm>
        </p:grpSpPr>
        <p:sp>
          <p:nvSpPr>
            <p:cNvPr id="6" name="object 6"/>
            <p:cNvSpPr/>
            <p:nvPr/>
          </p:nvSpPr>
          <p:spPr>
            <a:xfrm>
              <a:off x="1523" y="2098547"/>
              <a:ext cx="2308225" cy="4761230"/>
            </a:xfrm>
            <a:custGeom>
              <a:avLst/>
              <a:gdLst/>
              <a:ahLst/>
              <a:cxnLst/>
              <a:rect l="l" t="t" r="r" b="b"/>
              <a:pathLst>
                <a:path w="2308225" h="4761230">
                  <a:moveTo>
                    <a:pt x="0" y="0"/>
                  </a:moveTo>
                  <a:lnTo>
                    <a:pt x="2307717" y="4760594"/>
                  </a:lnTo>
                </a:path>
                <a:path w="2308225" h="4761230">
                  <a:moveTo>
                    <a:pt x="0" y="381000"/>
                  </a:moveTo>
                  <a:lnTo>
                    <a:pt x="2097532" y="4760594"/>
                  </a:lnTo>
                </a:path>
                <a:path w="2308225" h="4761230">
                  <a:moveTo>
                    <a:pt x="0" y="804672"/>
                  </a:moveTo>
                  <a:lnTo>
                    <a:pt x="1894077" y="4759722"/>
                  </a:lnTo>
                </a:path>
                <a:path w="2308225" h="4761230">
                  <a:moveTo>
                    <a:pt x="0" y="1331976"/>
                  </a:moveTo>
                  <a:lnTo>
                    <a:pt x="1664334" y="4760975"/>
                  </a:lnTo>
                </a:path>
              </a:pathLst>
            </a:custGeom>
            <a:ln w="39624">
              <a:solidFill>
                <a:srgbClr val="52A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4723" y="4842533"/>
              <a:ext cx="1681711" cy="173501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7225" y="4880990"/>
            <a:ext cx="1667503" cy="166989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933692" y="3332225"/>
            <a:ext cx="4814570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04850" marR="5080" indent="-692150">
              <a:lnSpc>
                <a:spcPct val="100000"/>
              </a:lnSpc>
              <a:spcBef>
                <a:spcPts val="90"/>
              </a:spcBef>
            </a:pPr>
            <a:r>
              <a:rPr spc="-50" dirty="0">
                <a:latin typeface="Microsoft Sans Serif"/>
                <a:cs typeface="Microsoft Sans Serif"/>
              </a:rPr>
              <a:t>ФЕДЕРАЛЬНЫЙ</a:t>
            </a:r>
            <a:r>
              <a:rPr spc="-40" dirty="0">
                <a:latin typeface="Microsoft Sans Serif"/>
                <a:cs typeface="Microsoft Sans Serif"/>
              </a:rPr>
              <a:t> </a:t>
            </a:r>
            <a:r>
              <a:rPr spc="-35" dirty="0">
                <a:latin typeface="Microsoft Sans Serif"/>
                <a:cs typeface="Microsoft Sans Serif"/>
              </a:rPr>
              <a:t>КООРДИНАЦИОННЫЙ </a:t>
            </a:r>
            <a:r>
              <a:rPr dirty="0">
                <a:latin typeface="Microsoft Sans Serif"/>
                <a:cs typeface="Microsoft Sans Serif"/>
              </a:rPr>
              <a:t>ЦЕНТР</a:t>
            </a:r>
            <a:r>
              <a:rPr spc="-30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ПО</a:t>
            </a:r>
            <a:r>
              <a:rPr spc="-25" dirty="0">
                <a:latin typeface="Microsoft Sans Serif"/>
                <a:cs typeface="Microsoft Sans Serif"/>
              </a:rPr>
              <a:t> </a:t>
            </a:r>
            <a:r>
              <a:rPr spc="-10" dirty="0">
                <a:latin typeface="Microsoft Sans Serif"/>
                <a:cs typeface="Microsoft Sans Serif"/>
              </a:rPr>
              <a:t>ОБЕСПЕЧЕНИЮ</a:t>
            </a:r>
            <a:endParaRPr dirty="0">
              <a:latin typeface="Microsoft Sans Serif"/>
              <a:cs typeface="Microsoft Sans Serif"/>
            </a:endParaRPr>
          </a:p>
          <a:p>
            <a:pPr marL="673735" marR="351155" indent="-317500">
              <a:lnSpc>
                <a:spcPct val="100000"/>
              </a:lnSpc>
              <a:spcBef>
                <a:spcPts val="5"/>
              </a:spcBef>
            </a:pPr>
            <a:r>
              <a:rPr spc="-35" dirty="0">
                <a:latin typeface="Microsoft Sans Serif"/>
                <a:cs typeface="Microsoft Sans Serif"/>
              </a:rPr>
              <a:t>ПСИХОЛОГИЧЕСКОЙ</a:t>
            </a:r>
            <a:r>
              <a:rPr spc="-60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СЛУЖБЫ</a:t>
            </a:r>
            <a:r>
              <a:rPr spc="-50" dirty="0">
                <a:latin typeface="Microsoft Sans Serif"/>
                <a:cs typeface="Microsoft Sans Serif"/>
              </a:rPr>
              <a:t> В </a:t>
            </a:r>
            <a:r>
              <a:rPr dirty="0">
                <a:latin typeface="Microsoft Sans Serif"/>
                <a:cs typeface="Microsoft Sans Serif"/>
              </a:rPr>
              <a:t>СИСТЕМЕ</a:t>
            </a:r>
            <a:r>
              <a:rPr spc="-75" dirty="0">
                <a:latin typeface="Microsoft Sans Serif"/>
                <a:cs typeface="Microsoft Sans Serif"/>
              </a:rPr>
              <a:t> </a:t>
            </a:r>
            <a:r>
              <a:rPr spc="-10" dirty="0">
                <a:latin typeface="Microsoft Sans Serif"/>
                <a:cs typeface="Microsoft Sans Serif"/>
              </a:rPr>
              <a:t>ОБРАЗОВАНИЯ </a:t>
            </a:r>
            <a:r>
              <a:rPr spc="-20" dirty="0">
                <a:latin typeface="Microsoft Sans Serif"/>
                <a:cs typeface="Microsoft Sans Serif"/>
              </a:rPr>
              <a:t>РОССИЙСКОЙ</a:t>
            </a:r>
            <a:r>
              <a:rPr spc="-75" dirty="0">
                <a:latin typeface="Microsoft Sans Serif"/>
                <a:cs typeface="Microsoft Sans Serif"/>
              </a:rPr>
              <a:t> </a:t>
            </a:r>
            <a:r>
              <a:rPr spc="-10" dirty="0">
                <a:latin typeface="Microsoft Sans Serif"/>
                <a:cs typeface="Microsoft Sans Serif"/>
              </a:rPr>
              <a:t>ФЕДЕРАЦИИ</a:t>
            </a:r>
            <a:endParaRPr dirty="0">
              <a:latin typeface="Microsoft Sans Serif"/>
              <a:cs typeface="Microsoft Sans Serif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741" y="1648032"/>
            <a:ext cx="3257624" cy="14771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00" y="1399642"/>
            <a:ext cx="1780354" cy="17803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199" y="159206"/>
            <a:ext cx="9179297" cy="1186337"/>
          </a:xfrm>
          <a:prstGeom prst="rect">
            <a:avLst/>
          </a:prstGeom>
        </p:spPr>
        <p:txBody>
          <a:bodyPr vert="horz" wrap="square" lIns="0" tIns="144703" rIns="0" bIns="0" rtlCol="0">
            <a:spAutoFit/>
          </a:bodyPr>
          <a:lstStyle/>
          <a:p>
            <a:pPr indent="360000" algn="just">
              <a:lnSpc>
                <a:spcPct val="120000"/>
              </a:lnSpc>
              <a:spcBef>
                <a:spcPts val="1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правовая база оказания психолого-педагогической помощи в цифровом образовательном сервисе «Цифровой психолог»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latin typeface="Segoe UI Semibold"/>
              <a:cs typeface="Segoe UI Semibold"/>
            </a:endParaRPr>
          </a:p>
        </p:txBody>
      </p:sp>
      <p:grpSp>
        <p:nvGrpSpPr>
          <p:cNvPr id="12" name="object 23">
            <a:extLst>
              <a:ext uri="{FF2B5EF4-FFF2-40B4-BE49-F238E27FC236}">
                <a16:creationId xmlns:a16="http://schemas.microsoft.com/office/drawing/2014/main" id="{EB249242-A96E-CD42-4285-077EDEB7A687}"/>
              </a:ext>
            </a:extLst>
          </p:cNvPr>
          <p:cNvGrpSpPr/>
          <p:nvPr/>
        </p:nvGrpSpPr>
        <p:grpSpPr>
          <a:xfrm>
            <a:off x="-3047" y="-3048"/>
            <a:ext cx="289560" cy="6867525"/>
            <a:chOff x="-3047" y="-3048"/>
            <a:chExt cx="289560" cy="6867525"/>
          </a:xfrm>
        </p:grpSpPr>
        <p:sp>
          <p:nvSpPr>
            <p:cNvPr id="13" name="object 24">
              <a:extLst>
                <a:ext uri="{FF2B5EF4-FFF2-40B4-BE49-F238E27FC236}">
                  <a16:creationId xmlns:a16="http://schemas.microsoft.com/office/drawing/2014/main" id="{7E989333-CE60-104A-D8AB-5815226C97F7}"/>
                </a:ext>
              </a:extLst>
            </p:cNvPr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2804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0416" y="6858000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8BC53D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5">
              <a:extLst>
                <a:ext uri="{FF2B5EF4-FFF2-40B4-BE49-F238E27FC236}">
                  <a16:creationId xmlns:a16="http://schemas.microsoft.com/office/drawing/2014/main" id="{CCB4FAAD-334C-3E17-604B-8AD0E8E0F28C}"/>
                </a:ext>
              </a:extLst>
            </p:cNvPr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0" y="6858000"/>
                  </a:moveTo>
                  <a:lnTo>
                    <a:pt x="280416" y="6858000"/>
                  </a:lnTo>
                  <a:lnTo>
                    <a:pt x="28041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144">
              <a:solidFill>
                <a:srgbClr val="ADD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/>
          <p:cNvSpPr/>
          <p:nvPr/>
        </p:nvSpPr>
        <p:spPr>
          <a:xfrm>
            <a:off x="8550400" y="1523"/>
            <a:ext cx="3489201" cy="5484877"/>
          </a:xfrm>
          <a:custGeom>
            <a:avLst/>
            <a:gdLst/>
            <a:ahLst/>
            <a:cxnLst/>
            <a:rect l="l" t="t" r="r" b="b"/>
            <a:pathLst>
              <a:path w="4575175" h="3025775">
                <a:moveTo>
                  <a:pt x="4574690" y="3025662"/>
                </a:moveTo>
                <a:lnTo>
                  <a:pt x="0" y="0"/>
                </a:lnTo>
              </a:path>
            </a:pathLst>
          </a:custGeom>
          <a:ln w="27432">
            <a:solidFill>
              <a:srgbClr val="52A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374395" y="1371600"/>
            <a:ext cx="9607805" cy="5257800"/>
          </a:xfrm>
          <a:custGeom>
            <a:avLst/>
            <a:gdLst/>
            <a:ahLst/>
            <a:cxnLst/>
            <a:rect l="l" t="t" r="r" b="b"/>
            <a:pathLst>
              <a:path w="3331845" h="2731135">
                <a:moveTo>
                  <a:pt x="0" y="39243"/>
                </a:moveTo>
                <a:lnTo>
                  <a:pt x="3287522" y="9144"/>
                </a:lnTo>
              </a:path>
              <a:path w="3331845" h="2731135">
                <a:moveTo>
                  <a:pt x="0" y="30480"/>
                </a:moveTo>
                <a:lnTo>
                  <a:pt x="0" y="2730119"/>
                </a:lnTo>
              </a:path>
              <a:path w="3331845" h="2731135">
                <a:moveTo>
                  <a:pt x="0" y="2729865"/>
                </a:moveTo>
                <a:lnTo>
                  <a:pt x="3331082" y="2718816"/>
                </a:lnTo>
              </a:path>
              <a:path w="3331845" h="2731135">
                <a:moveTo>
                  <a:pt x="3331464" y="2392680"/>
                </a:moveTo>
                <a:lnTo>
                  <a:pt x="3331464" y="2731008"/>
                </a:lnTo>
              </a:path>
              <a:path w="3331845" h="2731135">
                <a:moveTo>
                  <a:pt x="3288791" y="0"/>
                </a:moveTo>
                <a:lnTo>
                  <a:pt x="3288791" y="338328"/>
                </a:lnTo>
              </a:path>
            </a:pathLst>
          </a:custGeom>
          <a:ln w="18288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AB5ACF64-0978-6595-1992-5D8178BBC34B}"/>
              </a:ext>
            </a:extLst>
          </p:cNvPr>
          <p:cNvSpPr txBox="1">
            <a:spLocks/>
          </p:cNvSpPr>
          <p:nvPr/>
        </p:nvSpPr>
        <p:spPr>
          <a:xfrm>
            <a:off x="588648" y="1452112"/>
            <a:ext cx="9179297" cy="5141201"/>
          </a:xfrm>
          <a:prstGeom prst="rect">
            <a:avLst/>
          </a:prstGeom>
        </p:spPr>
        <p:txBody>
          <a:bodyPr vert="horz" wrap="square" lIns="0" tIns="144703" rIns="0" bIns="0" rtlCol="0">
            <a:spAutoFit/>
          </a:bodyPr>
          <a:lstStyle>
            <a:lvl1pPr>
              <a:defRPr sz="3700" b="0" i="0">
                <a:solidFill>
                  <a:schemeClr val="tx1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indent="360000" algn="just">
              <a:lnSpc>
                <a:spcPct val="120000"/>
              </a:lnSpc>
              <a:spcBef>
                <a:spcPts val="100"/>
              </a:spcBef>
            </a:pPr>
            <a:r>
              <a:rPr lang="ru-RU" sz="1800" i="1" dirty="0">
                <a:latin typeface="Times New Roman" panose="02020603050405020304" pitchFamily="18" charset="0"/>
              </a:rPr>
              <a:t>Федеральный закон "О персональных данных" от 27.07.2006 №</a:t>
            </a:r>
            <a:r>
              <a:rPr lang="en" sz="1800" i="1" dirty="0">
                <a:latin typeface="Times New Roman" panose="02020603050405020304" pitchFamily="18" charset="0"/>
              </a:rPr>
              <a:t> 152-</a:t>
            </a:r>
            <a:r>
              <a:rPr lang="ru-RU" sz="1800" i="1" dirty="0">
                <a:latin typeface="Times New Roman" panose="02020603050405020304" pitchFamily="18" charset="0"/>
              </a:rPr>
              <a:t>ФЗ  устанавливает важные правила при оказании психолого-педагогической помощи, касающиеся работы с личной информацией консультируемых.</a:t>
            </a:r>
          </a:p>
          <a:p>
            <a:pPr indent="360000" algn="just">
              <a:lnSpc>
                <a:spcPct val="120000"/>
              </a:lnSpc>
              <a:spcBef>
                <a:spcPts val="100"/>
              </a:spcBef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  профессиональным стандартом «Педагог-психолог (психолог в сфере образования)», утвержденным приказом Министерства труда и социальной защиты Российской Федерации от 24 июля 2015 года № 514н, психологическое консультирование субъектов образовательного процесса является трудовой функцией педагога-психолога (психолога в сфере образования).</a:t>
            </a:r>
          </a:p>
          <a:p>
            <a:pPr indent="360000" algn="just">
              <a:lnSpc>
                <a:spcPct val="120000"/>
              </a:lnSpc>
              <a:spcBef>
                <a:spcPts val="100"/>
              </a:spcBef>
            </a:pPr>
            <a:endParaRPr lang="ru-RU" sz="1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lnSpc>
                <a:spcPct val="120000"/>
              </a:lnSpc>
              <a:spcBef>
                <a:spcPts val="100"/>
              </a:spcBef>
            </a:pPr>
            <a:b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Оказание психолого-педагогической помощи обучающимся и их родителям (законным представителям) в форме консультирования посредством ЦОС «Цифровой психолог» дает дополнительный инструмент для педагогов-психологов, а также возможность выбора консультируемыми альтернативной формы проведения консультации – в дистанционном формате (видео-, аудио-, чат-консультирование</a:t>
            </a:r>
            <a:endParaRPr lang="ru-RU" sz="1800" dirty="0"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3649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4D1982-3F95-901D-3C73-ECDC8C55A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85B95-D6CD-D5B1-63BC-FADF4BC39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  <p:grpSp>
        <p:nvGrpSpPr>
          <p:cNvPr id="6" name="object 23">
            <a:extLst>
              <a:ext uri="{FF2B5EF4-FFF2-40B4-BE49-F238E27FC236}">
                <a16:creationId xmlns:a16="http://schemas.microsoft.com/office/drawing/2014/main" id="{171E5A92-B579-7721-997A-E7605D38B3AA}"/>
              </a:ext>
            </a:extLst>
          </p:cNvPr>
          <p:cNvGrpSpPr/>
          <p:nvPr/>
        </p:nvGrpSpPr>
        <p:grpSpPr>
          <a:xfrm rot="16200000">
            <a:off x="4818064" y="-3883469"/>
            <a:ext cx="144781" cy="9730110"/>
            <a:chOff x="-3047" y="-3048"/>
            <a:chExt cx="289560" cy="6867525"/>
          </a:xfrm>
        </p:grpSpPr>
        <p:sp>
          <p:nvSpPr>
            <p:cNvPr id="7" name="object 24">
              <a:extLst>
                <a:ext uri="{FF2B5EF4-FFF2-40B4-BE49-F238E27FC236}">
                  <a16:creationId xmlns:a16="http://schemas.microsoft.com/office/drawing/2014/main" id="{F09857CF-8252-D325-6DB9-BA3E87770B2F}"/>
                </a:ext>
              </a:extLst>
            </p:cNvPr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2804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0416" y="6858000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8BC53D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5">
              <a:extLst>
                <a:ext uri="{FF2B5EF4-FFF2-40B4-BE49-F238E27FC236}">
                  <a16:creationId xmlns:a16="http://schemas.microsoft.com/office/drawing/2014/main" id="{0B712F12-BBF3-05E7-3B0A-C7D0FED8A08F}"/>
                </a:ext>
              </a:extLst>
            </p:cNvPr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0" y="6858000"/>
                  </a:moveTo>
                  <a:lnTo>
                    <a:pt x="280416" y="6858000"/>
                  </a:lnTo>
                  <a:lnTo>
                    <a:pt x="28041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144">
              <a:solidFill>
                <a:srgbClr val="ADD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2">
            <a:extLst>
              <a:ext uri="{FF2B5EF4-FFF2-40B4-BE49-F238E27FC236}">
                <a16:creationId xmlns:a16="http://schemas.microsoft.com/office/drawing/2014/main" id="{B93A3FC7-C80F-5FD2-2B54-E17C819498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711" y="271576"/>
            <a:ext cx="90744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 педагога-психолога при работе в цифровом образовательном сервисе «Цифровой психолог»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63ADD-B552-2282-EE84-F9B7D77D22DD}"/>
              </a:ext>
            </a:extLst>
          </p:cNvPr>
          <p:cNvSpPr txBox="1"/>
          <p:nvPr/>
        </p:nvSpPr>
        <p:spPr>
          <a:xfrm>
            <a:off x="89583" y="1234967"/>
            <a:ext cx="48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Достоверность и полнота сведений в профиле психолога 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562A1-5240-813E-4C97-4BAF5F7AD0AF}"/>
              </a:ext>
            </a:extLst>
          </p:cNvPr>
          <p:cNvSpPr txBox="1"/>
          <p:nvPr/>
        </p:nvSpPr>
        <p:spPr>
          <a:xfrm>
            <a:off x="272306" y="2033037"/>
            <a:ext cx="46178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указание информации о своей профессиональной компетенции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рамках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должностной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инструкции;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указание тех возрастных групп консультируемых, с которыми имеет опыт работы, а также направления в работе, применяемые в профессиональной практике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указание профессиональных интересов, в которых регулярно повышает свою компетентность, в том числе в процессе самообразования, имеет практический опыт работы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указание и документальное подтверждение исчерпывающей информации об образовании, имеющихся достижениях, наградах, званиях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484C88-6759-E3FE-A3A6-63B3FA396AA8}"/>
              </a:ext>
            </a:extLst>
          </p:cNvPr>
          <p:cNvSpPr txBox="1"/>
          <p:nvPr/>
        </p:nvSpPr>
        <p:spPr>
          <a:xfrm>
            <a:off x="5040249" y="46447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Конфиденциальность и безопасность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BFE47A-947A-BE8E-2F7E-89D2F2006A24}"/>
              </a:ext>
            </a:extLst>
          </p:cNvPr>
          <p:cNvSpPr txBox="1"/>
          <p:nvPr/>
        </p:nvSpPr>
        <p:spPr>
          <a:xfrm>
            <a:off x="4890183" y="4951660"/>
            <a:ext cx="6768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беспечивается в соответствии с действующей редакцией ФЗ «О персональных данных» от 27 июля 2006 г. № 152-ФЗ;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конфиденциальной и психологически безопасной среды взаимодействия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обеспечение неразглашения 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ведений отчетов о результатах предыдущих консультаций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8B6304-8113-F328-2EB5-D6EDEE89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r="5415"/>
          <a:stretch/>
        </p:blipFill>
        <p:spPr>
          <a:xfrm>
            <a:off x="5638800" y="1090912"/>
            <a:ext cx="5769103" cy="34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5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4D1982-3F95-901D-3C73-ECDC8C55A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85B95-D6CD-D5B1-63BC-FADF4BC39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  <p:grpSp>
        <p:nvGrpSpPr>
          <p:cNvPr id="6" name="object 23">
            <a:extLst>
              <a:ext uri="{FF2B5EF4-FFF2-40B4-BE49-F238E27FC236}">
                <a16:creationId xmlns:a16="http://schemas.microsoft.com/office/drawing/2014/main" id="{171E5A92-B579-7721-997A-E7605D38B3AA}"/>
              </a:ext>
            </a:extLst>
          </p:cNvPr>
          <p:cNvGrpSpPr/>
          <p:nvPr/>
        </p:nvGrpSpPr>
        <p:grpSpPr>
          <a:xfrm rot="16200000">
            <a:off x="4818064" y="-3883469"/>
            <a:ext cx="144781" cy="9730110"/>
            <a:chOff x="-3047" y="-3048"/>
            <a:chExt cx="289560" cy="6867525"/>
          </a:xfrm>
        </p:grpSpPr>
        <p:sp>
          <p:nvSpPr>
            <p:cNvPr id="7" name="object 24">
              <a:extLst>
                <a:ext uri="{FF2B5EF4-FFF2-40B4-BE49-F238E27FC236}">
                  <a16:creationId xmlns:a16="http://schemas.microsoft.com/office/drawing/2014/main" id="{F09857CF-8252-D325-6DB9-BA3E87770B2F}"/>
                </a:ext>
              </a:extLst>
            </p:cNvPr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2804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0416" y="6858000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8BC53D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5">
              <a:extLst>
                <a:ext uri="{FF2B5EF4-FFF2-40B4-BE49-F238E27FC236}">
                  <a16:creationId xmlns:a16="http://schemas.microsoft.com/office/drawing/2014/main" id="{0B712F12-BBF3-05E7-3B0A-C7D0FED8A08F}"/>
                </a:ext>
              </a:extLst>
            </p:cNvPr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0" y="6858000"/>
                  </a:moveTo>
                  <a:lnTo>
                    <a:pt x="280416" y="6858000"/>
                  </a:lnTo>
                  <a:lnTo>
                    <a:pt x="28041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144">
              <a:solidFill>
                <a:srgbClr val="ADD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2">
            <a:extLst>
              <a:ext uri="{FF2B5EF4-FFF2-40B4-BE49-F238E27FC236}">
                <a16:creationId xmlns:a16="http://schemas.microsoft.com/office/drawing/2014/main" id="{B93A3FC7-C80F-5FD2-2B54-E17C819498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711" y="271576"/>
            <a:ext cx="90744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 педагога-психолога при работе в цифровом образовательном сервисе «Цифровой психолог»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63ADD-B552-2282-EE84-F9B7D77D22DD}"/>
              </a:ext>
            </a:extLst>
          </p:cNvPr>
          <p:cNvSpPr txBox="1"/>
          <p:nvPr/>
        </p:nvSpPr>
        <p:spPr>
          <a:xfrm>
            <a:off x="319266" y="1145952"/>
            <a:ext cx="480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этические аспекты коммуникации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562A1-5240-813E-4C97-4BAF5F7AD0AF}"/>
              </a:ext>
            </a:extLst>
          </p:cNvPr>
          <p:cNvSpPr txBox="1"/>
          <p:nvPr/>
        </p:nvSpPr>
        <p:spPr>
          <a:xfrm>
            <a:off x="258711" y="1525247"/>
            <a:ext cx="112642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проявление уважения к консультируемому;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понятной консультируемому лексики;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избегание оценочных суждений и содействие открытому диалогу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согласование цели совместной работы;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информирование о предстоящем использовании техник и инструментов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484C88-6759-E3FE-A3A6-63B3FA396AA8}"/>
              </a:ext>
            </a:extLst>
          </p:cNvPr>
          <p:cNvSpPr txBox="1"/>
          <p:nvPr/>
        </p:nvSpPr>
        <p:spPr>
          <a:xfrm>
            <a:off x="5119866" y="30868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Профессиональные границы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BFE47A-947A-BE8E-2F7E-89D2F2006A24}"/>
              </a:ext>
            </a:extLst>
          </p:cNvPr>
          <p:cNvSpPr txBox="1"/>
          <p:nvPr/>
        </p:nvSpPr>
        <p:spPr>
          <a:xfrm>
            <a:off x="4572000" y="3476130"/>
            <a:ext cx="73739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отношение к обратившимся за психолого-педагогической помощью с равным уважением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отслеживание и оценивание своего эмоционального состояния, своевременное распознавание признаков профессионального выгорания и осуществление необходимых мер для его предупреждения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обращение к непосредственному руководителю 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 возникновении конфликта интересов или этических дилемм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соблюдение регламента консультации, включая временные ограничения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рекомендаций в границах своей профессиональной компетенции на основе анализа запроса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CA47D7-D235-D5D2-3D80-EB21A2E7A9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7" y="3406269"/>
            <a:ext cx="4297163" cy="34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9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4D1982-3F95-901D-3C73-ECDC8C55A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85B95-D6CD-D5B1-63BC-FADF4BC39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  <p:grpSp>
        <p:nvGrpSpPr>
          <p:cNvPr id="6" name="object 23">
            <a:extLst>
              <a:ext uri="{FF2B5EF4-FFF2-40B4-BE49-F238E27FC236}">
                <a16:creationId xmlns:a16="http://schemas.microsoft.com/office/drawing/2014/main" id="{171E5A92-B579-7721-997A-E7605D38B3AA}"/>
              </a:ext>
            </a:extLst>
          </p:cNvPr>
          <p:cNvGrpSpPr/>
          <p:nvPr/>
        </p:nvGrpSpPr>
        <p:grpSpPr>
          <a:xfrm rot="16200000">
            <a:off x="4818064" y="-3883469"/>
            <a:ext cx="144781" cy="9730110"/>
            <a:chOff x="-3047" y="-3048"/>
            <a:chExt cx="289560" cy="6867525"/>
          </a:xfrm>
        </p:grpSpPr>
        <p:sp>
          <p:nvSpPr>
            <p:cNvPr id="7" name="object 24">
              <a:extLst>
                <a:ext uri="{FF2B5EF4-FFF2-40B4-BE49-F238E27FC236}">
                  <a16:creationId xmlns:a16="http://schemas.microsoft.com/office/drawing/2014/main" id="{F09857CF-8252-D325-6DB9-BA3E87770B2F}"/>
                </a:ext>
              </a:extLst>
            </p:cNvPr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2804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0416" y="6858000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8BC53D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5">
              <a:extLst>
                <a:ext uri="{FF2B5EF4-FFF2-40B4-BE49-F238E27FC236}">
                  <a16:creationId xmlns:a16="http://schemas.microsoft.com/office/drawing/2014/main" id="{0B712F12-BBF3-05E7-3B0A-C7D0FED8A08F}"/>
                </a:ext>
              </a:extLst>
            </p:cNvPr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0" y="6858000"/>
                  </a:moveTo>
                  <a:lnTo>
                    <a:pt x="280416" y="6858000"/>
                  </a:lnTo>
                  <a:lnTo>
                    <a:pt x="28041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144">
              <a:solidFill>
                <a:srgbClr val="ADD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2">
            <a:extLst>
              <a:ext uri="{FF2B5EF4-FFF2-40B4-BE49-F238E27FC236}">
                <a16:creationId xmlns:a16="http://schemas.microsoft.com/office/drawing/2014/main" id="{B93A3FC7-C80F-5FD2-2B54-E17C819498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711" y="271576"/>
            <a:ext cx="90744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 педагога-психолога при работе в цифровом образовательном сервисе «Цифровой психолог»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63ADD-B552-2282-EE84-F9B7D77D22DD}"/>
              </a:ext>
            </a:extLst>
          </p:cNvPr>
          <p:cNvSpPr txBox="1"/>
          <p:nvPr/>
        </p:nvSpPr>
        <p:spPr>
          <a:xfrm>
            <a:off x="258711" y="1219200"/>
            <a:ext cx="480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Техническая компетентность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562A1-5240-813E-4C97-4BAF5F7AD0AF}"/>
              </a:ext>
            </a:extLst>
          </p:cNvPr>
          <p:cNvSpPr txBox="1"/>
          <p:nvPr/>
        </p:nvSpPr>
        <p:spPr>
          <a:xfrm>
            <a:off x="183965" y="1594381"/>
            <a:ext cx="559598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владение пользовательским функционалом ЦОС «Цифровой психолог»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следование расписанию и своевременное подключение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видео-, аудио-, чат-консультированию;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обучение новым цифровым инструментам, технологиям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осуществляется аудио-, видеозапись, фотофиксация процесса консультации с использованием любых технических средств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без согласия консультируемого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484C88-6759-E3FE-A3A6-63B3FA396AA8}"/>
              </a:ext>
            </a:extLst>
          </p:cNvPr>
          <p:cNvSpPr txBox="1"/>
          <p:nvPr/>
        </p:nvSpPr>
        <p:spPr>
          <a:xfrm>
            <a:off x="374779" y="4656767"/>
            <a:ext cx="1005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Возможные последствия несоблюдения этических норм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BFE47A-947A-BE8E-2F7E-89D2F2006A24}"/>
              </a:ext>
            </a:extLst>
          </p:cNvPr>
          <p:cNvSpPr txBox="1"/>
          <p:nvPr/>
        </p:nvSpPr>
        <p:spPr>
          <a:xfrm>
            <a:off x="294997" y="5026099"/>
            <a:ext cx="11687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риск для профессиональной репутации психолога;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негативное влияние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психологическое благополучие несовершеннолетних обучающихся, их родителей (законных представителей), получающих дистанционную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психолого-педагогическую помощь в ЦОС «Цифровой психолог»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меры дисциплинарной ответственности в соответствии с ТК Российской Федерации и локальными нормативными актами организации, представителем которой является психолог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E103CD-A413-A0D4-29E0-162E44A054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15" t="14193" r="8109" b="10209"/>
          <a:stretch/>
        </p:blipFill>
        <p:spPr>
          <a:xfrm>
            <a:off x="5845722" y="1161366"/>
            <a:ext cx="6066971" cy="344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179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95" y="159207"/>
            <a:ext cx="8464805" cy="1245469"/>
          </a:xfrm>
          <a:prstGeom prst="rect">
            <a:avLst/>
          </a:prstGeom>
        </p:spPr>
        <p:txBody>
          <a:bodyPr vert="horz" wrap="square" lIns="0" tIns="105664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Segoe UI Semibold"/>
                <a:cs typeface="Segoe UI Semibold"/>
              </a:rPr>
              <a:t>ОСНОВНЫЕ</a:t>
            </a:r>
            <a:r>
              <a:rPr sz="2800" spc="-50" dirty="0">
                <a:latin typeface="Segoe UI Semibold"/>
                <a:cs typeface="Segoe UI Semibold"/>
              </a:rPr>
              <a:t> </a:t>
            </a:r>
            <a:r>
              <a:rPr sz="2800" dirty="0">
                <a:latin typeface="Segoe UI Semibold"/>
                <a:cs typeface="Segoe UI Semibold"/>
              </a:rPr>
              <a:t>ТЕМАТИКИ</a:t>
            </a:r>
            <a:r>
              <a:rPr sz="2800" spc="-125" dirty="0">
                <a:latin typeface="Segoe UI Semibold"/>
                <a:cs typeface="Segoe UI Semibold"/>
              </a:rPr>
              <a:t> </a:t>
            </a:r>
            <a:r>
              <a:rPr sz="2800" spc="-10" dirty="0">
                <a:latin typeface="Segoe UI Semibold"/>
                <a:cs typeface="Segoe UI Semibold"/>
              </a:rPr>
              <a:t>ЗАПРОСОВ </a:t>
            </a:r>
            <a:r>
              <a:rPr lang="ru-RU" sz="2800" spc="-10" dirty="0">
                <a:latin typeface="Segoe UI Semibold"/>
                <a:cs typeface="Segoe UI Semibold"/>
              </a:rPr>
              <a:t>ПОЛУЧАТЕЛЕЙ ПСИХОЛОГИЧЕСКОЙ 	ПОМОЩИ</a:t>
            </a:r>
            <a:br>
              <a:rPr lang="ru-RU" sz="2800" spc="-10" dirty="0">
                <a:latin typeface="Segoe UI Semibold"/>
                <a:cs typeface="Segoe UI Semibold"/>
              </a:rPr>
            </a:br>
            <a:r>
              <a:rPr lang="ru-RU" sz="1800" spc="-10" dirty="0">
                <a:latin typeface="Segoe UI Semibold"/>
                <a:cs typeface="Segoe UI Semibold"/>
              </a:rPr>
              <a:t>(на примере работы службы «Детский телефон доверия» ФКЦ МГППУ)</a:t>
            </a:r>
            <a:endParaRPr lang="ru-RU" sz="1800" dirty="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965426" y="1526683"/>
            <a:ext cx="1233170" cy="3688715"/>
            <a:chOff x="10965426" y="1526683"/>
            <a:chExt cx="1233170" cy="3688715"/>
          </a:xfrm>
        </p:grpSpPr>
        <p:sp>
          <p:nvSpPr>
            <p:cNvPr id="4" name="object 4"/>
            <p:cNvSpPr/>
            <p:nvPr/>
          </p:nvSpPr>
          <p:spPr>
            <a:xfrm>
              <a:off x="11325760" y="1886641"/>
              <a:ext cx="866775" cy="3041650"/>
            </a:xfrm>
            <a:custGeom>
              <a:avLst/>
              <a:gdLst/>
              <a:ahLst/>
              <a:cxnLst/>
              <a:rect l="l" t="t" r="r" b="b"/>
              <a:pathLst>
                <a:path w="866775" h="3041650">
                  <a:moveTo>
                    <a:pt x="866239" y="0"/>
                  </a:moveTo>
                  <a:lnTo>
                    <a:pt x="796165" y="37395"/>
                  </a:lnTo>
                  <a:lnTo>
                    <a:pt x="757738" y="59980"/>
                  </a:lnTo>
                  <a:lnTo>
                    <a:pt x="720042" y="83613"/>
                  </a:lnTo>
                  <a:lnTo>
                    <a:pt x="683093" y="108277"/>
                  </a:lnTo>
                  <a:lnTo>
                    <a:pt x="646910" y="133955"/>
                  </a:lnTo>
                  <a:lnTo>
                    <a:pt x="611511" y="160632"/>
                  </a:lnTo>
                  <a:lnTo>
                    <a:pt x="576913" y="188289"/>
                  </a:lnTo>
                  <a:lnTo>
                    <a:pt x="543135" y="216911"/>
                  </a:lnTo>
                  <a:lnTo>
                    <a:pt x="510195" y="246482"/>
                  </a:lnTo>
                  <a:lnTo>
                    <a:pt x="478110" y="276984"/>
                  </a:lnTo>
                  <a:lnTo>
                    <a:pt x="446899" y="308401"/>
                  </a:lnTo>
                  <a:lnTo>
                    <a:pt x="416579" y="340716"/>
                  </a:lnTo>
                  <a:lnTo>
                    <a:pt x="387169" y="373914"/>
                  </a:lnTo>
                  <a:lnTo>
                    <a:pt x="358686" y="407976"/>
                  </a:lnTo>
                  <a:lnTo>
                    <a:pt x="331148" y="442888"/>
                  </a:lnTo>
                  <a:lnTo>
                    <a:pt x="304574" y="478631"/>
                  </a:lnTo>
                  <a:lnTo>
                    <a:pt x="278980" y="515190"/>
                  </a:lnTo>
                  <a:lnTo>
                    <a:pt x="254386" y="552548"/>
                  </a:lnTo>
                  <a:lnTo>
                    <a:pt x="230810" y="590689"/>
                  </a:lnTo>
                  <a:lnTo>
                    <a:pt x="208268" y="629595"/>
                  </a:lnTo>
                  <a:lnTo>
                    <a:pt x="186779" y="669250"/>
                  </a:lnTo>
                  <a:lnTo>
                    <a:pt x="166361" y="709638"/>
                  </a:lnTo>
                  <a:lnTo>
                    <a:pt x="147032" y="750742"/>
                  </a:lnTo>
                  <a:lnTo>
                    <a:pt x="128810" y="792546"/>
                  </a:lnTo>
                  <a:lnTo>
                    <a:pt x="111713" y="835032"/>
                  </a:lnTo>
                  <a:lnTo>
                    <a:pt x="95759" y="878185"/>
                  </a:lnTo>
                  <a:lnTo>
                    <a:pt x="80966" y="921988"/>
                  </a:lnTo>
                  <a:lnTo>
                    <a:pt x="67351" y="966423"/>
                  </a:lnTo>
                  <a:lnTo>
                    <a:pt x="54933" y="1011476"/>
                  </a:lnTo>
                  <a:lnTo>
                    <a:pt x="43729" y="1057128"/>
                  </a:lnTo>
                  <a:lnTo>
                    <a:pt x="33758" y="1103364"/>
                  </a:lnTo>
                  <a:lnTo>
                    <a:pt x="25038" y="1150167"/>
                  </a:lnTo>
                  <a:lnTo>
                    <a:pt x="17586" y="1197519"/>
                  </a:lnTo>
                  <a:lnTo>
                    <a:pt x="11420" y="1245406"/>
                  </a:lnTo>
                  <a:lnTo>
                    <a:pt x="6559" y="1293810"/>
                  </a:lnTo>
                  <a:lnTo>
                    <a:pt x="3020" y="1342714"/>
                  </a:lnTo>
                  <a:lnTo>
                    <a:pt x="878" y="1390187"/>
                  </a:lnTo>
                  <a:lnTo>
                    <a:pt x="0" y="1437530"/>
                  </a:lnTo>
                  <a:lnTo>
                    <a:pt x="370" y="1484727"/>
                  </a:lnTo>
                  <a:lnTo>
                    <a:pt x="1975" y="1531757"/>
                  </a:lnTo>
                  <a:lnTo>
                    <a:pt x="4798" y="1578604"/>
                  </a:lnTo>
                  <a:lnTo>
                    <a:pt x="8827" y="1625249"/>
                  </a:lnTo>
                  <a:lnTo>
                    <a:pt x="14044" y="1671674"/>
                  </a:lnTo>
                  <a:lnTo>
                    <a:pt x="20436" y="1717861"/>
                  </a:lnTo>
                  <a:lnTo>
                    <a:pt x="27987" y="1763791"/>
                  </a:lnTo>
                  <a:lnTo>
                    <a:pt x="36683" y="1809446"/>
                  </a:lnTo>
                  <a:lnTo>
                    <a:pt x="46509" y="1854809"/>
                  </a:lnTo>
                  <a:lnTo>
                    <a:pt x="57450" y="1899860"/>
                  </a:lnTo>
                  <a:lnTo>
                    <a:pt x="69490" y="1944582"/>
                  </a:lnTo>
                  <a:lnTo>
                    <a:pt x="82615" y="1988957"/>
                  </a:lnTo>
                  <a:lnTo>
                    <a:pt x="96810" y="2032966"/>
                  </a:lnTo>
                  <a:lnTo>
                    <a:pt x="112061" y="2076591"/>
                  </a:lnTo>
                  <a:lnTo>
                    <a:pt x="128351" y="2119814"/>
                  </a:lnTo>
                  <a:lnTo>
                    <a:pt x="145667" y="2162617"/>
                  </a:lnTo>
                  <a:lnTo>
                    <a:pt x="163993" y="2204982"/>
                  </a:lnTo>
                  <a:lnTo>
                    <a:pt x="183315" y="2246890"/>
                  </a:lnTo>
                  <a:lnTo>
                    <a:pt x="203617" y="2288323"/>
                  </a:lnTo>
                  <a:lnTo>
                    <a:pt x="224884" y="2329264"/>
                  </a:lnTo>
                  <a:lnTo>
                    <a:pt x="247103" y="2369693"/>
                  </a:lnTo>
                  <a:lnTo>
                    <a:pt x="270257" y="2409593"/>
                  </a:lnTo>
                  <a:lnTo>
                    <a:pt x="294331" y="2448945"/>
                  </a:lnTo>
                  <a:lnTo>
                    <a:pt x="319312" y="2487731"/>
                  </a:lnTo>
                  <a:lnTo>
                    <a:pt x="345184" y="2525934"/>
                  </a:lnTo>
                  <a:lnTo>
                    <a:pt x="371932" y="2563535"/>
                  </a:lnTo>
                  <a:lnTo>
                    <a:pt x="399540" y="2600515"/>
                  </a:lnTo>
                  <a:lnTo>
                    <a:pt x="427996" y="2636857"/>
                  </a:lnTo>
                  <a:lnTo>
                    <a:pt x="457282" y="2672542"/>
                  </a:lnTo>
                  <a:lnTo>
                    <a:pt x="487385" y="2707553"/>
                  </a:lnTo>
                  <a:lnTo>
                    <a:pt x="518289" y="2741870"/>
                  </a:lnTo>
                  <a:lnTo>
                    <a:pt x="549980" y="2775476"/>
                  </a:lnTo>
                  <a:lnTo>
                    <a:pt x="582442" y="2808353"/>
                  </a:lnTo>
                  <a:lnTo>
                    <a:pt x="615661" y="2840482"/>
                  </a:lnTo>
                  <a:lnTo>
                    <a:pt x="649622" y="2871845"/>
                  </a:lnTo>
                  <a:lnTo>
                    <a:pt x="684310" y="2902424"/>
                  </a:lnTo>
                  <a:lnTo>
                    <a:pt x="719710" y="2932201"/>
                  </a:lnTo>
                  <a:lnTo>
                    <a:pt x="755807" y="2961158"/>
                  </a:lnTo>
                  <a:lnTo>
                    <a:pt x="792586" y="2989277"/>
                  </a:lnTo>
                  <a:lnTo>
                    <a:pt x="830032" y="3016538"/>
                  </a:lnTo>
                  <a:lnTo>
                    <a:pt x="866239" y="3041615"/>
                  </a:lnTo>
                  <a:lnTo>
                    <a:pt x="866239" y="0"/>
                  </a:lnTo>
                  <a:close/>
                </a:path>
              </a:pathLst>
            </a:custGeom>
            <a:solidFill>
              <a:srgbClr val="8BC53D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25760" y="1886641"/>
              <a:ext cx="866775" cy="3041650"/>
            </a:xfrm>
            <a:custGeom>
              <a:avLst/>
              <a:gdLst/>
              <a:ahLst/>
              <a:cxnLst/>
              <a:rect l="l" t="t" r="r" b="b"/>
              <a:pathLst>
                <a:path w="866775" h="3041650">
                  <a:moveTo>
                    <a:pt x="866239" y="3041615"/>
                  </a:moveTo>
                  <a:lnTo>
                    <a:pt x="830032" y="3016538"/>
                  </a:lnTo>
                  <a:lnTo>
                    <a:pt x="792586" y="2989277"/>
                  </a:lnTo>
                  <a:lnTo>
                    <a:pt x="755807" y="2961158"/>
                  </a:lnTo>
                  <a:lnTo>
                    <a:pt x="719710" y="2932201"/>
                  </a:lnTo>
                  <a:lnTo>
                    <a:pt x="684310" y="2902424"/>
                  </a:lnTo>
                  <a:lnTo>
                    <a:pt x="649622" y="2871845"/>
                  </a:lnTo>
                  <a:lnTo>
                    <a:pt x="615661" y="2840482"/>
                  </a:lnTo>
                  <a:lnTo>
                    <a:pt x="582442" y="2808353"/>
                  </a:lnTo>
                  <a:lnTo>
                    <a:pt x="549980" y="2775476"/>
                  </a:lnTo>
                  <a:lnTo>
                    <a:pt x="518289" y="2741870"/>
                  </a:lnTo>
                  <a:lnTo>
                    <a:pt x="487385" y="2707553"/>
                  </a:lnTo>
                  <a:lnTo>
                    <a:pt x="457282" y="2672542"/>
                  </a:lnTo>
                  <a:lnTo>
                    <a:pt x="427996" y="2636857"/>
                  </a:lnTo>
                  <a:lnTo>
                    <a:pt x="399540" y="2600515"/>
                  </a:lnTo>
                  <a:lnTo>
                    <a:pt x="371932" y="2563535"/>
                  </a:lnTo>
                  <a:lnTo>
                    <a:pt x="345184" y="2525934"/>
                  </a:lnTo>
                  <a:lnTo>
                    <a:pt x="319312" y="2487731"/>
                  </a:lnTo>
                  <a:lnTo>
                    <a:pt x="294331" y="2448945"/>
                  </a:lnTo>
                  <a:lnTo>
                    <a:pt x="270257" y="2409593"/>
                  </a:lnTo>
                  <a:lnTo>
                    <a:pt x="247103" y="2369693"/>
                  </a:lnTo>
                  <a:lnTo>
                    <a:pt x="224884" y="2329264"/>
                  </a:lnTo>
                  <a:lnTo>
                    <a:pt x="203617" y="2288323"/>
                  </a:lnTo>
                  <a:lnTo>
                    <a:pt x="183315" y="2246890"/>
                  </a:lnTo>
                  <a:lnTo>
                    <a:pt x="163993" y="2204982"/>
                  </a:lnTo>
                  <a:lnTo>
                    <a:pt x="145667" y="2162617"/>
                  </a:lnTo>
                  <a:lnTo>
                    <a:pt x="128351" y="2119814"/>
                  </a:lnTo>
                  <a:lnTo>
                    <a:pt x="112061" y="2076591"/>
                  </a:lnTo>
                  <a:lnTo>
                    <a:pt x="96810" y="2032966"/>
                  </a:lnTo>
                  <a:lnTo>
                    <a:pt x="82615" y="1988957"/>
                  </a:lnTo>
                  <a:lnTo>
                    <a:pt x="69490" y="1944582"/>
                  </a:lnTo>
                  <a:lnTo>
                    <a:pt x="57450" y="1899860"/>
                  </a:lnTo>
                  <a:lnTo>
                    <a:pt x="46509" y="1854809"/>
                  </a:lnTo>
                  <a:lnTo>
                    <a:pt x="36683" y="1809446"/>
                  </a:lnTo>
                  <a:lnTo>
                    <a:pt x="27987" y="1763791"/>
                  </a:lnTo>
                  <a:lnTo>
                    <a:pt x="20436" y="1717861"/>
                  </a:lnTo>
                  <a:lnTo>
                    <a:pt x="14044" y="1671674"/>
                  </a:lnTo>
                  <a:lnTo>
                    <a:pt x="8827" y="1625249"/>
                  </a:lnTo>
                  <a:lnTo>
                    <a:pt x="4798" y="1578604"/>
                  </a:lnTo>
                  <a:lnTo>
                    <a:pt x="1975" y="1531757"/>
                  </a:lnTo>
                  <a:lnTo>
                    <a:pt x="370" y="1484727"/>
                  </a:lnTo>
                  <a:lnTo>
                    <a:pt x="0" y="1437530"/>
                  </a:lnTo>
                  <a:lnTo>
                    <a:pt x="878" y="1390187"/>
                  </a:lnTo>
                  <a:lnTo>
                    <a:pt x="3020" y="1342714"/>
                  </a:lnTo>
                  <a:lnTo>
                    <a:pt x="6559" y="1293810"/>
                  </a:lnTo>
                  <a:lnTo>
                    <a:pt x="11420" y="1245406"/>
                  </a:lnTo>
                  <a:lnTo>
                    <a:pt x="17586" y="1197519"/>
                  </a:lnTo>
                  <a:lnTo>
                    <a:pt x="25038" y="1150167"/>
                  </a:lnTo>
                  <a:lnTo>
                    <a:pt x="33758" y="1103364"/>
                  </a:lnTo>
                  <a:lnTo>
                    <a:pt x="43729" y="1057128"/>
                  </a:lnTo>
                  <a:lnTo>
                    <a:pt x="54933" y="1011476"/>
                  </a:lnTo>
                  <a:lnTo>
                    <a:pt x="67351" y="966423"/>
                  </a:lnTo>
                  <a:lnTo>
                    <a:pt x="80966" y="921988"/>
                  </a:lnTo>
                  <a:lnTo>
                    <a:pt x="95759" y="878185"/>
                  </a:lnTo>
                  <a:lnTo>
                    <a:pt x="111713" y="835032"/>
                  </a:lnTo>
                  <a:lnTo>
                    <a:pt x="128810" y="792546"/>
                  </a:lnTo>
                  <a:lnTo>
                    <a:pt x="147032" y="750742"/>
                  </a:lnTo>
                  <a:lnTo>
                    <a:pt x="166361" y="709638"/>
                  </a:lnTo>
                  <a:lnTo>
                    <a:pt x="186779" y="669250"/>
                  </a:lnTo>
                  <a:lnTo>
                    <a:pt x="208268" y="629595"/>
                  </a:lnTo>
                  <a:lnTo>
                    <a:pt x="230810" y="590689"/>
                  </a:lnTo>
                  <a:lnTo>
                    <a:pt x="254386" y="552548"/>
                  </a:lnTo>
                  <a:lnTo>
                    <a:pt x="278980" y="515190"/>
                  </a:lnTo>
                  <a:lnTo>
                    <a:pt x="304574" y="478631"/>
                  </a:lnTo>
                  <a:lnTo>
                    <a:pt x="331148" y="442888"/>
                  </a:lnTo>
                  <a:lnTo>
                    <a:pt x="358686" y="407976"/>
                  </a:lnTo>
                  <a:lnTo>
                    <a:pt x="387169" y="373914"/>
                  </a:lnTo>
                  <a:lnTo>
                    <a:pt x="416579" y="340716"/>
                  </a:lnTo>
                  <a:lnTo>
                    <a:pt x="446899" y="308401"/>
                  </a:lnTo>
                  <a:lnTo>
                    <a:pt x="478110" y="276984"/>
                  </a:lnTo>
                  <a:lnTo>
                    <a:pt x="510195" y="246482"/>
                  </a:lnTo>
                  <a:lnTo>
                    <a:pt x="543135" y="216911"/>
                  </a:lnTo>
                  <a:lnTo>
                    <a:pt x="576913" y="188289"/>
                  </a:lnTo>
                  <a:lnTo>
                    <a:pt x="611511" y="160632"/>
                  </a:lnTo>
                  <a:lnTo>
                    <a:pt x="646910" y="133955"/>
                  </a:lnTo>
                  <a:lnTo>
                    <a:pt x="683093" y="108277"/>
                  </a:lnTo>
                  <a:lnTo>
                    <a:pt x="720042" y="83613"/>
                  </a:lnTo>
                  <a:lnTo>
                    <a:pt x="757738" y="59980"/>
                  </a:lnTo>
                  <a:lnTo>
                    <a:pt x="796165" y="37395"/>
                  </a:lnTo>
                  <a:lnTo>
                    <a:pt x="835303" y="15874"/>
                  </a:lnTo>
                  <a:lnTo>
                    <a:pt x="866239" y="0"/>
                  </a:lnTo>
                </a:path>
              </a:pathLst>
            </a:custGeom>
            <a:ln w="9525">
              <a:solidFill>
                <a:srgbClr val="ADD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71776" y="1533033"/>
              <a:ext cx="1220470" cy="3676015"/>
            </a:xfrm>
            <a:custGeom>
              <a:avLst/>
              <a:gdLst/>
              <a:ahLst/>
              <a:cxnLst/>
              <a:rect l="l" t="t" r="r" b="b"/>
              <a:pathLst>
                <a:path w="1220470" h="3676015">
                  <a:moveTo>
                    <a:pt x="1220224" y="3675711"/>
                  </a:moveTo>
                  <a:lnTo>
                    <a:pt x="1154139" y="3642976"/>
                  </a:lnTo>
                  <a:lnTo>
                    <a:pt x="1113649" y="3621377"/>
                  </a:lnTo>
                  <a:lnTo>
                    <a:pt x="1073683" y="3598927"/>
                  </a:lnTo>
                  <a:lnTo>
                    <a:pt x="1034253" y="3575639"/>
                  </a:lnTo>
                  <a:lnTo>
                    <a:pt x="995370" y="3551529"/>
                  </a:lnTo>
                  <a:lnTo>
                    <a:pt x="957046" y="3526609"/>
                  </a:lnTo>
                  <a:lnTo>
                    <a:pt x="919293" y="3500894"/>
                  </a:lnTo>
                  <a:lnTo>
                    <a:pt x="882121" y="3474397"/>
                  </a:lnTo>
                  <a:lnTo>
                    <a:pt x="845544" y="3447133"/>
                  </a:lnTo>
                  <a:lnTo>
                    <a:pt x="809573" y="3419114"/>
                  </a:lnTo>
                  <a:lnTo>
                    <a:pt x="774219" y="3390356"/>
                  </a:lnTo>
                  <a:lnTo>
                    <a:pt x="739493" y="3360872"/>
                  </a:lnTo>
                  <a:lnTo>
                    <a:pt x="705409" y="3330675"/>
                  </a:lnTo>
                  <a:lnTo>
                    <a:pt x="671976" y="3299780"/>
                  </a:lnTo>
                  <a:lnTo>
                    <a:pt x="639207" y="3268200"/>
                  </a:lnTo>
                  <a:lnTo>
                    <a:pt x="607114" y="3235950"/>
                  </a:lnTo>
                  <a:lnTo>
                    <a:pt x="575708" y="3203043"/>
                  </a:lnTo>
                  <a:lnTo>
                    <a:pt x="545001" y="3169492"/>
                  </a:lnTo>
                  <a:lnTo>
                    <a:pt x="515005" y="3135313"/>
                  </a:lnTo>
                  <a:lnTo>
                    <a:pt x="485730" y="3100518"/>
                  </a:lnTo>
                  <a:lnTo>
                    <a:pt x="457190" y="3065122"/>
                  </a:lnTo>
                  <a:lnTo>
                    <a:pt x="429395" y="3029139"/>
                  </a:lnTo>
                  <a:lnTo>
                    <a:pt x="402357" y="2992581"/>
                  </a:lnTo>
                  <a:lnTo>
                    <a:pt x="376088" y="2955464"/>
                  </a:lnTo>
                  <a:lnTo>
                    <a:pt x="350599" y="2917801"/>
                  </a:lnTo>
                  <a:lnTo>
                    <a:pt x="325902" y="2879605"/>
                  </a:lnTo>
                  <a:lnTo>
                    <a:pt x="302009" y="2840892"/>
                  </a:lnTo>
                  <a:lnTo>
                    <a:pt x="278932" y="2801674"/>
                  </a:lnTo>
                  <a:lnTo>
                    <a:pt x="256681" y="2761965"/>
                  </a:lnTo>
                  <a:lnTo>
                    <a:pt x="235270" y="2721780"/>
                  </a:lnTo>
                  <a:lnTo>
                    <a:pt x="214708" y="2681132"/>
                  </a:lnTo>
                  <a:lnTo>
                    <a:pt x="195009" y="2640034"/>
                  </a:lnTo>
                  <a:lnTo>
                    <a:pt x="176183" y="2598502"/>
                  </a:lnTo>
                  <a:lnTo>
                    <a:pt x="158243" y="2556549"/>
                  </a:lnTo>
                  <a:lnTo>
                    <a:pt x="141200" y="2514188"/>
                  </a:lnTo>
                  <a:lnTo>
                    <a:pt x="125065" y="2471433"/>
                  </a:lnTo>
                  <a:lnTo>
                    <a:pt x="109851" y="2428299"/>
                  </a:lnTo>
                  <a:lnTo>
                    <a:pt x="95569" y="2384799"/>
                  </a:lnTo>
                  <a:lnTo>
                    <a:pt x="82230" y="2340946"/>
                  </a:lnTo>
                  <a:lnTo>
                    <a:pt x="69846" y="2296756"/>
                  </a:lnTo>
                  <a:lnTo>
                    <a:pt x="58430" y="2252242"/>
                  </a:lnTo>
                  <a:lnTo>
                    <a:pt x="47992" y="2207417"/>
                  </a:lnTo>
                  <a:lnTo>
                    <a:pt x="38544" y="2162295"/>
                  </a:lnTo>
                  <a:lnTo>
                    <a:pt x="30098" y="2116891"/>
                  </a:lnTo>
                  <a:lnTo>
                    <a:pt x="22666" y="2071218"/>
                  </a:lnTo>
                  <a:lnTo>
                    <a:pt x="16259" y="2025290"/>
                  </a:lnTo>
                  <a:lnTo>
                    <a:pt x="10889" y="1979120"/>
                  </a:lnTo>
                  <a:lnTo>
                    <a:pt x="6568" y="1932724"/>
                  </a:lnTo>
                  <a:lnTo>
                    <a:pt x="3306" y="1886114"/>
                  </a:lnTo>
                  <a:lnTo>
                    <a:pt x="1117" y="1839304"/>
                  </a:lnTo>
                  <a:lnTo>
                    <a:pt x="10" y="1792309"/>
                  </a:lnTo>
                  <a:lnTo>
                    <a:pt x="0" y="1745142"/>
                  </a:lnTo>
                  <a:lnTo>
                    <a:pt x="1095" y="1697817"/>
                  </a:lnTo>
                  <a:lnTo>
                    <a:pt x="3310" y="1650348"/>
                  </a:lnTo>
                  <a:lnTo>
                    <a:pt x="6780" y="1601330"/>
                  </a:lnTo>
                  <a:lnTo>
                    <a:pt x="11425" y="1552720"/>
                  </a:lnTo>
                  <a:lnTo>
                    <a:pt x="17228" y="1504532"/>
                  </a:lnTo>
                  <a:lnTo>
                    <a:pt x="24177" y="1456778"/>
                  </a:lnTo>
                  <a:lnTo>
                    <a:pt x="32257" y="1409474"/>
                  </a:lnTo>
                  <a:lnTo>
                    <a:pt x="41455" y="1362630"/>
                  </a:lnTo>
                  <a:lnTo>
                    <a:pt x="51755" y="1316262"/>
                  </a:lnTo>
                  <a:lnTo>
                    <a:pt x="63144" y="1270383"/>
                  </a:lnTo>
                  <a:lnTo>
                    <a:pt x="75609" y="1225005"/>
                  </a:lnTo>
                  <a:lnTo>
                    <a:pt x="89134" y="1180143"/>
                  </a:lnTo>
                  <a:lnTo>
                    <a:pt x="103705" y="1135809"/>
                  </a:lnTo>
                  <a:lnTo>
                    <a:pt x="119310" y="1092018"/>
                  </a:lnTo>
                  <a:lnTo>
                    <a:pt x="135933" y="1048781"/>
                  </a:lnTo>
                  <a:lnTo>
                    <a:pt x="153561" y="1006114"/>
                  </a:lnTo>
                  <a:lnTo>
                    <a:pt x="172179" y="964029"/>
                  </a:lnTo>
                  <a:lnTo>
                    <a:pt x="191773" y="922539"/>
                  </a:lnTo>
                  <a:lnTo>
                    <a:pt x="212329" y="881659"/>
                  </a:lnTo>
                  <a:lnTo>
                    <a:pt x="233834" y="841401"/>
                  </a:lnTo>
                  <a:lnTo>
                    <a:pt x="256273" y="801778"/>
                  </a:lnTo>
                  <a:lnTo>
                    <a:pt x="279632" y="762805"/>
                  </a:lnTo>
                  <a:lnTo>
                    <a:pt x="303897" y="724494"/>
                  </a:lnTo>
                  <a:lnTo>
                    <a:pt x="329054" y="686859"/>
                  </a:lnTo>
                  <a:lnTo>
                    <a:pt x="355088" y="649913"/>
                  </a:lnTo>
                  <a:lnTo>
                    <a:pt x="381986" y="613671"/>
                  </a:lnTo>
                  <a:lnTo>
                    <a:pt x="409734" y="578144"/>
                  </a:lnTo>
                  <a:lnTo>
                    <a:pt x="438318" y="543346"/>
                  </a:lnTo>
                  <a:lnTo>
                    <a:pt x="467722" y="509292"/>
                  </a:lnTo>
                  <a:lnTo>
                    <a:pt x="497935" y="475993"/>
                  </a:lnTo>
                  <a:lnTo>
                    <a:pt x="528940" y="443464"/>
                  </a:lnTo>
                  <a:lnTo>
                    <a:pt x="560725" y="411719"/>
                  </a:lnTo>
                  <a:lnTo>
                    <a:pt x="593275" y="380769"/>
                  </a:lnTo>
                  <a:lnTo>
                    <a:pt x="626576" y="350629"/>
                  </a:lnTo>
                  <a:lnTo>
                    <a:pt x="660614" y="321313"/>
                  </a:lnTo>
                  <a:lnTo>
                    <a:pt x="695375" y="292833"/>
                  </a:lnTo>
                  <a:lnTo>
                    <a:pt x="730845" y="265203"/>
                  </a:lnTo>
                  <a:lnTo>
                    <a:pt x="767009" y="238436"/>
                  </a:lnTo>
                  <a:lnTo>
                    <a:pt x="803854" y="212546"/>
                  </a:lnTo>
                  <a:lnTo>
                    <a:pt x="841366" y="187546"/>
                  </a:lnTo>
                  <a:lnTo>
                    <a:pt x="879530" y="163449"/>
                  </a:lnTo>
                  <a:lnTo>
                    <a:pt x="918333" y="140269"/>
                  </a:lnTo>
                  <a:lnTo>
                    <a:pt x="957760" y="118020"/>
                  </a:lnTo>
                  <a:lnTo>
                    <a:pt x="997797" y="96714"/>
                  </a:lnTo>
                  <a:lnTo>
                    <a:pt x="1038431" y="76364"/>
                  </a:lnTo>
                  <a:lnTo>
                    <a:pt x="1079646" y="56986"/>
                  </a:lnTo>
                  <a:lnTo>
                    <a:pt x="1121430" y="38591"/>
                  </a:lnTo>
                  <a:lnTo>
                    <a:pt x="1163768" y="21193"/>
                  </a:lnTo>
                  <a:lnTo>
                    <a:pt x="1206645" y="4806"/>
                  </a:lnTo>
                  <a:lnTo>
                    <a:pt x="1220224" y="0"/>
                  </a:lnTo>
                </a:path>
              </a:pathLst>
            </a:custGeom>
            <a:ln w="12700">
              <a:solidFill>
                <a:srgbClr val="006C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178617" y="1709737"/>
            <a:ext cx="6435090" cy="984885"/>
            <a:chOff x="4178617" y="1709737"/>
            <a:chExt cx="6435090" cy="984885"/>
          </a:xfrm>
        </p:grpSpPr>
        <p:sp>
          <p:nvSpPr>
            <p:cNvPr id="9" name="object 9"/>
            <p:cNvSpPr/>
            <p:nvPr/>
          </p:nvSpPr>
          <p:spPr>
            <a:xfrm>
              <a:off x="4190999" y="1722120"/>
              <a:ext cx="6410325" cy="960119"/>
            </a:xfrm>
            <a:custGeom>
              <a:avLst/>
              <a:gdLst/>
              <a:ahLst/>
              <a:cxnLst/>
              <a:rect l="l" t="t" r="r" b="b"/>
              <a:pathLst>
                <a:path w="6410325" h="960119">
                  <a:moveTo>
                    <a:pt x="6249924" y="0"/>
                  </a:moveTo>
                  <a:lnTo>
                    <a:pt x="0" y="0"/>
                  </a:lnTo>
                  <a:lnTo>
                    <a:pt x="0" y="960119"/>
                  </a:lnTo>
                  <a:lnTo>
                    <a:pt x="6249924" y="960119"/>
                  </a:lnTo>
                  <a:lnTo>
                    <a:pt x="6300508" y="951963"/>
                  </a:lnTo>
                  <a:lnTo>
                    <a:pt x="6344436" y="929249"/>
                  </a:lnTo>
                  <a:lnTo>
                    <a:pt x="6379073" y="894612"/>
                  </a:lnTo>
                  <a:lnTo>
                    <a:pt x="6401787" y="850684"/>
                  </a:lnTo>
                  <a:lnTo>
                    <a:pt x="6409944" y="800100"/>
                  </a:lnTo>
                  <a:lnTo>
                    <a:pt x="6409944" y="160019"/>
                  </a:lnTo>
                  <a:lnTo>
                    <a:pt x="6401787" y="109435"/>
                  </a:lnTo>
                  <a:lnTo>
                    <a:pt x="6379073" y="65507"/>
                  </a:lnTo>
                  <a:lnTo>
                    <a:pt x="6344436" y="30870"/>
                  </a:lnTo>
                  <a:lnTo>
                    <a:pt x="6300508" y="8156"/>
                  </a:lnTo>
                  <a:lnTo>
                    <a:pt x="6249924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90999" y="1722120"/>
              <a:ext cx="6410325" cy="960119"/>
            </a:xfrm>
            <a:custGeom>
              <a:avLst/>
              <a:gdLst/>
              <a:ahLst/>
              <a:cxnLst/>
              <a:rect l="l" t="t" r="r" b="b"/>
              <a:pathLst>
                <a:path w="6410325" h="960119">
                  <a:moveTo>
                    <a:pt x="6409944" y="160019"/>
                  </a:moveTo>
                  <a:lnTo>
                    <a:pt x="6409944" y="800100"/>
                  </a:lnTo>
                  <a:lnTo>
                    <a:pt x="6401787" y="850684"/>
                  </a:lnTo>
                  <a:lnTo>
                    <a:pt x="6379073" y="894612"/>
                  </a:lnTo>
                  <a:lnTo>
                    <a:pt x="6344436" y="929249"/>
                  </a:lnTo>
                  <a:lnTo>
                    <a:pt x="6300508" y="951963"/>
                  </a:lnTo>
                  <a:lnTo>
                    <a:pt x="6249924" y="960119"/>
                  </a:lnTo>
                  <a:lnTo>
                    <a:pt x="0" y="960119"/>
                  </a:lnTo>
                  <a:lnTo>
                    <a:pt x="0" y="0"/>
                  </a:lnTo>
                  <a:lnTo>
                    <a:pt x="6249924" y="0"/>
                  </a:lnTo>
                  <a:lnTo>
                    <a:pt x="6300508" y="8156"/>
                  </a:lnTo>
                  <a:lnTo>
                    <a:pt x="6344436" y="30870"/>
                  </a:lnTo>
                  <a:lnTo>
                    <a:pt x="6379073" y="65507"/>
                  </a:lnTo>
                  <a:lnTo>
                    <a:pt x="6401787" y="109435"/>
                  </a:lnTo>
                  <a:lnTo>
                    <a:pt x="6409944" y="160019"/>
                  </a:lnTo>
                  <a:close/>
                </a:path>
              </a:pathLst>
            </a:custGeom>
            <a:ln w="24384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225544" y="1952446"/>
            <a:ext cx="3318256" cy="43922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635" indent="-114935">
              <a:lnSpc>
                <a:spcPct val="100000"/>
              </a:lnSpc>
              <a:spcBef>
                <a:spcPts val="345"/>
              </a:spcBef>
              <a:buChar char="•"/>
              <a:tabLst>
                <a:tab pos="127635" algn="l"/>
              </a:tabLst>
            </a:pPr>
            <a:r>
              <a:rPr sz="1200" dirty="0">
                <a:latin typeface="Segoe UI Light"/>
                <a:cs typeface="Segoe UI Light"/>
              </a:rPr>
              <a:t>О</a:t>
            </a:r>
            <a:r>
              <a:rPr sz="1200" spc="-35" dirty="0">
                <a:latin typeface="Segoe UI Light"/>
                <a:cs typeface="Segoe UI Light"/>
              </a:rPr>
              <a:t> </a:t>
            </a:r>
            <a:r>
              <a:rPr sz="1200" spc="-10" dirty="0" err="1">
                <a:latin typeface="Segoe UI Light"/>
                <a:cs typeface="Segoe UI Light"/>
              </a:rPr>
              <a:t>работе</a:t>
            </a:r>
            <a:r>
              <a:rPr sz="1200" spc="-40" dirty="0">
                <a:latin typeface="Segoe UI Light"/>
                <a:cs typeface="Segoe UI Light"/>
              </a:rPr>
              <a:t> </a:t>
            </a:r>
            <a:r>
              <a:rPr lang="ru-RU" sz="1200" spc="-40" dirty="0">
                <a:latin typeface="Segoe UI Light"/>
                <a:cs typeface="Segoe UI Light"/>
              </a:rPr>
              <a:t>платформы </a:t>
            </a:r>
            <a:r>
              <a:rPr lang="ru-RU" sz="1200" dirty="0">
                <a:latin typeface="Segoe UI Light"/>
                <a:cs typeface="Segoe UI Light"/>
              </a:rPr>
              <a:t>«Цифровой психолог»</a:t>
            </a:r>
            <a:endParaRPr sz="1200" dirty="0">
              <a:latin typeface="Segoe UI Light"/>
              <a:cs typeface="Segoe UI Light"/>
            </a:endParaRPr>
          </a:p>
          <a:p>
            <a:pPr marL="128270" indent="-115570">
              <a:lnSpc>
                <a:spcPct val="100000"/>
              </a:lnSpc>
              <a:spcBef>
                <a:spcPts val="240"/>
              </a:spcBef>
              <a:buChar char="•"/>
              <a:tabLst>
                <a:tab pos="128270" algn="l"/>
              </a:tabLst>
            </a:pPr>
            <a:r>
              <a:rPr sz="1200" dirty="0">
                <a:latin typeface="Segoe UI Light"/>
                <a:cs typeface="Segoe UI Light"/>
              </a:rPr>
              <a:t>О</a:t>
            </a:r>
            <a:r>
              <a:rPr sz="1200" spc="-30" dirty="0">
                <a:latin typeface="Segoe UI Light"/>
                <a:cs typeface="Segoe UI Light"/>
              </a:rPr>
              <a:t> </a:t>
            </a:r>
            <a:r>
              <a:rPr sz="1200" spc="-10" dirty="0">
                <a:latin typeface="Segoe UI Light"/>
                <a:cs typeface="Segoe UI Light"/>
              </a:rPr>
              <a:t>работе</a:t>
            </a:r>
            <a:r>
              <a:rPr sz="1200" spc="-25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других</a:t>
            </a:r>
            <a:r>
              <a:rPr sz="1200" spc="-40" dirty="0">
                <a:latin typeface="Segoe UI Light"/>
                <a:cs typeface="Segoe UI Light"/>
              </a:rPr>
              <a:t> </a:t>
            </a:r>
            <a:r>
              <a:rPr sz="1200" spc="-20" dirty="0">
                <a:latin typeface="Segoe UI Light"/>
                <a:cs typeface="Segoe UI Light"/>
              </a:rPr>
              <a:t>служб</a:t>
            </a:r>
            <a:endParaRPr sz="1200" dirty="0">
              <a:latin typeface="Segoe UI Light"/>
              <a:cs typeface="Segoe UI 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2833" y="1590865"/>
            <a:ext cx="3630929" cy="1223010"/>
            <a:chOff x="572833" y="1590865"/>
            <a:chExt cx="3630929" cy="1223010"/>
          </a:xfrm>
        </p:grpSpPr>
        <p:sp>
          <p:nvSpPr>
            <p:cNvPr id="13" name="object 13"/>
            <p:cNvSpPr/>
            <p:nvPr/>
          </p:nvSpPr>
          <p:spPr>
            <a:xfrm>
              <a:off x="585215" y="1603247"/>
              <a:ext cx="3606165" cy="1198245"/>
            </a:xfrm>
            <a:custGeom>
              <a:avLst/>
              <a:gdLst/>
              <a:ahLst/>
              <a:cxnLst/>
              <a:rect l="l" t="t" r="r" b="b"/>
              <a:pathLst>
                <a:path w="3606165" h="1198245">
                  <a:moveTo>
                    <a:pt x="3406140" y="0"/>
                  </a:moveTo>
                  <a:lnTo>
                    <a:pt x="199644" y="0"/>
                  </a:lnTo>
                  <a:lnTo>
                    <a:pt x="153867" y="5274"/>
                  </a:lnTo>
                  <a:lnTo>
                    <a:pt x="111845" y="20296"/>
                  </a:lnTo>
                  <a:lnTo>
                    <a:pt x="74776" y="43867"/>
                  </a:lnTo>
                  <a:lnTo>
                    <a:pt x="43859" y="74787"/>
                  </a:lnTo>
                  <a:lnTo>
                    <a:pt x="20291" y="111856"/>
                  </a:lnTo>
                  <a:lnTo>
                    <a:pt x="5272" y="153875"/>
                  </a:lnTo>
                  <a:lnTo>
                    <a:pt x="0" y="199643"/>
                  </a:lnTo>
                  <a:lnTo>
                    <a:pt x="0" y="998219"/>
                  </a:lnTo>
                  <a:lnTo>
                    <a:pt x="5272" y="1043988"/>
                  </a:lnTo>
                  <a:lnTo>
                    <a:pt x="20291" y="1086007"/>
                  </a:lnTo>
                  <a:lnTo>
                    <a:pt x="43859" y="1123076"/>
                  </a:lnTo>
                  <a:lnTo>
                    <a:pt x="74776" y="1153996"/>
                  </a:lnTo>
                  <a:lnTo>
                    <a:pt x="111845" y="1177567"/>
                  </a:lnTo>
                  <a:lnTo>
                    <a:pt x="153867" y="1192589"/>
                  </a:lnTo>
                  <a:lnTo>
                    <a:pt x="199644" y="1197864"/>
                  </a:lnTo>
                  <a:lnTo>
                    <a:pt x="3406140" y="1197864"/>
                  </a:lnTo>
                  <a:lnTo>
                    <a:pt x="3451908" y="1192589"/>
                  </a:lnTo>
                  <a:lnTo>
                    <a:pt x="3493927" y="1177567"/>
                  </a:lnTo>
                  <a:lnTo>
                    <a:pt x="3530996" y="1153996"/>
                  </a:lnTo>
                  <a:lnTo>
                    <a:pt x="3561916" y="1123076"/>
                  </a:lnTo>
                  <a:lnTo>
                    <a:pt x="3585487" y="1086007"/>
                  </a:lnTo>
                  <a:lnTo>
                    <a:pt x="3600509" y="1043988"/>
                  </a:lnTo>
                  <a:lnTo>
                    <a:pt x="3605784" y="998219"/>
                  </a:lnTo>
                  <a:lnTo>
                    <a:pt x="3605784" y="199643"/>
                  </a:lnTo>
                  <a:lnTo>
                    <a:pt x="3600509" y="153875"/>
                  </a:lnTo>
                  <a:lnTo>
                    <a:pt x="3585487" y="111856"/>
                  </a:lnTo>
                  <a:lnTo>
                    <a:pt x="3561916" y="74787"/>
                  </a:lnTo>
                  <a:lnTo>
                    <a:pt x="3530996" y="43867"/>
                  </a:lnTo>
                  <a:lnTo>
                    <a:pt x="3493927" y="20296"/>
                  </a:lnTo>
                  <a:lnTo>
                    <a:pt x="3451908" y="5274"/>
                  </a:lnTo>
                  <a:lnTo>
                    <a:pt x="34061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5215" y="1603247"/>
              <a:ext cx="3606165" cy="1198245"/>
            </a:xfrm>
            <a:custGeom>
              <a:avLst/>
              <a:gdLst/>
              <a:ahLst/>
              <a:cxnLst/>
              <a:rect l="l" t="t" r="r" b="b"/>
              <a:pathLst>
                <a:path w="3606165" h="1198245">
                  <a:moveTo>
                    <a:pt x="0" y="199643"/>
                  </a:moveTo>
                  <a:lnTo>
                    <a:pt x="5272" y="153875"/>
                  </a:lnTo>
                  <a:lnTo>
                    <a:pt x="20291" y="111856"/>
                  </a:lnTo>
                  <a:lnTo>
                    <a:pt x="43859" y="74787"/>
                  </a:lnTo>
                  <a:lnTo>
                    <a:pt x="74776" y="43867"/>
                  </a:lnTo>
                  <a:lnTo>
                    <a:pt x="111845" y="20296"/>
                  </a:lnTo>
                  <a:lnTo>
                    <a:pt x="153867" y="5274"/>
                  </a:lnTo>
                  <a:lnTo>
                    <a:pt x="199644" y="0"/>
                  </a:lnTo>
                  <a:lnTo>
                    <a:pt x="3406140" y="0"/>
                  </a:lnTo>
                  <a:lnTo>
                    <a:pt x="3451908" y="5274"/>
                  </a:lnTo>
                  <a:lnTo>
                    <a:pt x="3493927" y="20296"/>
                  </a:lnTo>
                  <a:lnTo>
                    <a:pt x="3530996" y="43867"/>
                  </a:lnTo>
                  <a:lnTo>
                    <a:pt x="3561916" y="74787"/>
                  </a:lnTo>
                  <a:lnTo>
                    <a:pt x="3585487" y="111856"/>
                  </a:lnTo>
                  <a:lnTo>
                    <a:pt x="3600509" y="153875"/>
                  </a:lnTo>
                  <a:lnTo>
                    <a:pt x="3605784" y="199643"/>
                  </a:lnTo>
                  <a:lnTo>
                    <a:pt x="3605784" y="998219"/>
                  </a:lnTo>
                  <a:lnTo>
                    <a:pt x="3600509" y="1043988"/>
                  </a:lnTo>
                  <a:lnTo>
                    <a:pt x="3585487" y="1086007"/>
                  </a:lnTo>
                  <a:lnTo>
                    <a:pt x="3561916" y="1123076"/>
                  </a:lnTo>
                  <a:lnTo>
                    <a:pt x="3530996" y="1153996"/>
                  </a:lnTo>
                  <a:lnTo>
                    <a:pt x="3493927" y="1177567"/>
                  </a:lnTo>
                  <a:lnTo>
                    <a:pt x="3451908" y="1192589"/>
                  </a:lnTo>
                  <a:lnTo>
                    <a:pt x="3406140" y="1197864"/>
                  </a:lnTo>
                  <a:lnTo>
                    <a:pt x="199644" y="1197864"/>
                  </a:lnTo>
                  <a:lnTo>
                    <a:pt x="153867" y="1192589"/>
                  </a:lnTo>
                  <a:lnTo>
                    <a:pt x="111845" y="1177567"/>
                  </a:lnTo>
                  <a:lnTo>
                    <a:pt x="74776" y="1153996"/>
                  </a:lnTo>
                  <a:lnTo>
                    <a:pt x="43859" y="1123076"/>
                  </a:lnTo>
                  <a:lnTo>
                    <a:pt x="20291" y="1086007"/>
                  </a:lnTo>
                  <a:lnTo>
                    <a:pt x="5272" y="1043988"/>
                  </a:lnTo>
                  <a:lnTo>
                    <a:pt x="0" y="998219"/>
                  </a:lnTo>
                  <a:lnTo>
                    <a:pt x="0" y="199643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42517" y="1776730"/>
            <a:ext cx="2686050" cy="817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34695" marR="5080" indent="-722630">
              <a:lnSpc>
                <a:spcPct val="100000"/>
              </a:lnSpc>
              <a:spcBef>
                <a:spcPts val="90"/>
              </a:spcBef>
            </a:pPr>
            <a:r>
              <a:rPr sz="2600" spc="-10" dirty="0">
                <a:solidFill>
                  <a:srgbClr val="FFFFFF"/>
                </a:solidFill>
                <a:latin typeface="Segoe UI Light"/>
                <a:cs typeface="Segoe UI Light"/>
              </a:rPr>
              <a:t>Информационные запросы</a:t>
            </a:r>
            <a:endParaRPr sz="2600" dirty="0">
              <a:latin typeface="Segoe UI Light"/>
              <a:cs typeface="Segoe UI Ligh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178617" y="2968561"/>
            <a:ext cx="6435090" cy="982344"/>
            <a:chOff x="4178617" y="2968561"/>
            <a:chExt cx="6435090" cy="982344"/>
          </a:xfrm>
        </p:grpSpPr>
        <p:sp>
          <p:nvSpPr>
            <p:cNvPr id="17" name="object 17"/>
            <p:cNvSpPr/>
            <p:nvPr/>
          </p:nvSpPr>
          <p:spPr>
            <a:xfrm>
              <a:off x="4190999" y="2980943"/>
              <a:ext cx="6410325" cy="957580"/>
            </a:xfrm>
            <a:custGeom>
              <a:avLst/>
              <a:gdLst/>
              <a:ahLst/>
              <a:cxnLst/>
              <a:rect l="l" t="t" r="r" b="b"/>
              <a:pathLst>
                <a:path w="6410325" h="957579">
                  <a:moveTo>
                    <a:pt x="6250432" y="0"/>
                  </a:moveTo>
                  <a:lnTo>
                    <a:pt x="0" y="0"/>
                  </a:lnTo>
                  <a:lnTo>
                    <a:pt x="0" y="957071"/>
                  </a:lnTo>
                  <a:lnTo>
                    <a:pt x="6250432" y="957071"/>
                  </a:lnTo>
                  <a:lnTo>
                    <a:pt x="6300866" y="948944"/>
                  </a:lnTo>
                  <a:lnTo>
                    <a:pt x="6344655" y="926307"/>
                  </a:lnTo>
                  <a:lnTo>
                    <a:pt x="6379179" y="891783"/>
                  </a:lnTo>
                  <a:lnTo>
                    <a:pt x="6401816" y="847994"/>
                  </a:lnTo>
                  <a:lnTo>
                    <a:pt x="6409944" y="797559"/>
                  </a:lnTo>
                  <a:lnTo>
                    <a:pt x="6409944" y="159511"/>
                  </a:lnTo>
                  <a:lnTo>
                    <a:pt x="6401816" y="109077"/>
                  </a:lnTo>
                  <a:lnTo>
                    <a:pt x="6379179" y="65288"/>
                  </a:lnTo>
                  <a:lnTo>
                    <a:pt x="6344655" y="30764"/>
                  </a:lnTo>
                  <a:lnTo>
                    <a:pt x="6300866" y="8127"/>
                  </a:lnTo>
                  <a:lnTo>
                    <a:pt x="6250432" y="0"/>
                  </a:lnTo>
                  <a:close/>
                </a:path>
              </a:pathLst>
            </a:custGeom>
            <a:solidFill>
              <a:srgbClr val="CFE6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90999" y="2980943"/>
              <a:ext cx="6410325" cy="957580"/>
            </a:xfrm>
            <a:custGeom>
              <a:avLst/>
              <a:gdLst/>
              <a:ahLst/>
              <a:cxnLst/>
              <a:rect l="l" t="t" r="r" b="b"/>
              <a:pathLst>
                <a:path w="6410325" h="957579">
                  <a:moveTo>
                    <a:pt x="6409944" y="159511"/>
                  </a:moveTo>
                  <a:lnTo>
                    <a:pt x="6409944" y="797559"/>
                  </a:lnTo>
                  <a:lnTo>
                    <a:pt x="6401816" y="847994"/>
                  </a:lnTo>
                  <a:lnTo>
                    <a:pt x="6379179" y="891783"/>
                  </a:lnTo>
                  <a:lnTo>
                    <a:pt x="6344655" y="926307"/>
                  </a:lnTo>
                  <a:lnTo>
                    <a:pt x="6300866" y="948944"/>
                  </a:lnTo>
                  <a:lnTo>
                    <a:pt x="6250432" y="957071"/>
                  </a:lnTo>
                  <a:lnTo>
                    <a:pt x="0" y="957071"/>
                  </a:lnTo>
                  <a:lnTo>
                    <a:pt x="0" y="0"/>
                  </a:lnTo>
                  <a:lnTo>
                    <a:pt x="6250432" y="0"/>
                  </a:lnTo>
                  <a:lnTo>
                    <a:pt x="6300866" y="8127"/>
                  </a:lnTo>
                  <a:lnTo>
                    <a:pt x="6344655" y="30764"/>
                  </a:lnTo>
                  <a:lnTo>
                    <a:pt x="6379179" y="65288"/>
                  </a:lnTo>
                  <a:lnTo>
                    <a:pt x="6401816" y="109077"/>
                  </a:lnTo>
                  <a:lnTo>
                    <a:pt x="6409944" y="159511"/>
                  </a:lnTo>
                  <a:close/>
                </a:path>
              </a:pathLst>
            </a:custGeom>
            <a:ln w="24384">
              <a:solidFill>
                <a:srgbClr val="CFE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225544" y="3105149"/>
            <a:ext cx="3552190" cy="6661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8270" indent="-115570">
              <a:lnSpc>
                <a:spcPct val="100000"/>
              </a:lnSpc>
              <a:spcBef>
                <a:spcPts val="340"/>
              </a:spcBef>
              <a:buChar char="•"/>
              <a:tabLst>
                <a:tab pos="128270" algn="l"/>
              </a:tabLst>
            </a:pPr>
            <a:r>
              <a:rPr sz="1200" dirty="0">
                <a:latin typeface="Segoe UI Light"/>
                <a:cs typeface="Segoe UI Light"/>
              </a:rPr>
              <a:t>Конфликты</a:t>
            </a:r>
            <a:r>
              <a:rPr sz="1200" spc="-35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с</a:t>
            </a:r>
            <a:r>
              <a:rPr sz="1200" spc="-35" dirty="0">
                <a:latin typeface="Segoe UI Light"/>
                <a:cs typeface="Segoe UI Light"/>
              </a:rPr>
              <a:t> </a:t>
            </a:r>
            <a:r>
              <a:rPr sz="1200" spc="-10" dirty="0">
                <a:latin typeface="Segoe UI Light"/>
                <a:cs typeface="Segoe UI Light"/>
              </a:rPr>
              <a:t>детьми</a:t>
            </a:r>
            <a:endParaRPr sz="1200" dirty="0">
              <a:latin typeface="Segoe UI Light"/>
              <a:cs typeface="Segoe UI Light"/>
            </a:endParaRPr>
          </a:p>
          <a:p>
            <a:pPr marL="128270" indent="-115570">
              <a:lnSpc>
                <a:spcPct val="100000"/>
              </a:lnSpc>
              <a:spcBef>
                <a:spcPts val="240"/>
              </a:spcBef>
              <a:buChar char="•"/>
              <a:tabLst>
                <a:tab pos="128270" algn="l"/>
              </a:tabLst>
            </a:pPr>
            <a:r>
              <a:rPr sz="1200" dirty="0">
                <a:latin typeface="Segoe UI Light"/>
                <a:cs typeface="Segoe UI Light"/>
              </a:rPr>
              <a:t>Проблемы</a:t>
            </a:r>
            <a:r>
              <a:rPr sz="1200" spc="-30" dirty="0">
                <a:latin typeface="Segoe UI Light"/>
                <a:cs typeface="Segoe UI Light"/>
              </a:rPr>
              <a:t> </a:t>
            </a:r>
            <a:r>
              <a:rPr sz="1200" spc="-10" dirty="0">
                <a:latin typeface="Segoe UI Light"/>
                <a:cs typeface="Segoe UI Light"/>
              </a:rPr>
              <a:t>развода/конфликтов</a:t>
            </a:r>
            <a:r>
              <a:rPr sz="1200" spc="-50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между</a:t>
            </a:r>
            <a:r>
              <a:rPr sz="1200" spc="-25" dirty="0">
                <a:latin typeface="Segoe UI Light"/>
                <a:cs typeface="Segoe UI Light"/>
              </a:rPr>
              <a:t> </a:t>
            </a:r>
            <a:r>
              <a:rPr sz="1200" spc="-10" dirty="0">
                <a:latin typeface="Segoe UI Light"/>
                <a:cs typeface="Segoe UI Light"/>
              </a:rPr>
              <a:t>родителями</a:t>
            </a:r>
            <a:endParaRPr sz="1200" dirty="0">
              <a:latin typeface="Segoe UI Light"/>
              <a:cs typeface="Segoe UI Light"/>
            </a:endParaRPr>
          </a:p>
          <a:p>
            <a:pPr marL="127635" indent="-114935">
              <a:lnSpc>
                <a:spcPct val="100000"/>
              </a:lnSpc>
              <a:spcBef>
                <a:spcPts val="240"/>
              </a:spcBef>
              <a:buChar char="•"/>
              <a:tabLst>
                <a:tab pos="127635" algn="l"/>
              </a:tabLst>
            </a:pPr>
            <a:r>
              <a:rPr sz="1200" dirty="0">
                <a:latin typeface="Segoe UI Light"/>
                <a:cs typeface="Segoe UI Light"/>
              </a:rPr>
              <a:t>Конфликты</a:t>
            </a:r>
            <a:r>
              <a:rPr sz="1200" spc="-20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между</a:t>
            </a:r>
            <a:r>
              <a:rPr sz="1200" spc="10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детьми</a:t>
            </a:r>
            <a:r>
              <a:rPr sz="1200" spc="-10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в</a:t>
            </a:r>
            <a:r>
              <a:rPr sz="1200" spc="-45" dirty="0">
                <a:latin typeface="Segoe UI Light"/>
                <a:cs typeface="Segoe UI Light"/>
              </a:rPr>
              <a:t> </a:t>
            </a:r>
            <a:r>
              <a:rPr sz="1200" spc="-20" dirty="0">
                <a:latin typeface="Segoe UI Light"/>
                <a:cs typeface="Segoe UI Light"/>
              </a:rPr>
              <a:t>семье</a:t>
            </a:r>
            <a:endParaRPr sz="1200" dirty="0">
              <a:latin typeface="Segoe UI Light"/>
              <a:cs typeface="Segoe UI Ligh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2833" y="2849689"/>
            <a:ext cx="3630929" cy="1223010"/>
            <a:chOff x="572833" y="2849689"/>
            <a:chExt cx="3630929" cy="1223010"/>
          </a:xfrm>
        </p:grpSpPr>
        <p:sp>
          <p:nvSpPr>
            <p:cNvPr id="21" name="object 21"/>
            <p:cNvSpPr/>
            <p:nvPr/>
          </p:nvSpPr>
          <p:spPr>
            <a:xfrm>
              <a:off x="585215" y="2862071"/>
              <a:ext cx="3606165" cy="1198245"/>
            </a:xfrm>
            <a:custGeom>
              <a:avLst/>
              <a:gdLst/>
              <a:ahLst/>
              <a:cxnLst/>
              <a:rect l="l" t="t" r="r" b="b"/>
              <a:pathLst>
                <a:path w="3606165" h="1198245">
                  <a:moveTo>
                    <a:pt x="3406140" y="0"/>
                  </a:moveTo>
                  <a:lnTo>
                    <a:pt x="199644" y="0"/>
                  </a:lnTo>
                  <a:lnTo>
                    <a:pt x="153867" y="5274"/>
                  </a:lnTo>
                  <a:lnTo>
                    <a:pt x="111845" y="20296"/>
                  </a:lnTo>
                  <a:lnTo>
                    <a:pt x="74776" y="43867"/>
                  </a:lnTo>
                  <a:lnTo>
                    <a:pt x="43859" y="74787"/>
                  </a:lnTo>
                  <a:lnTo>
                    <a:pt x="20291" y="111856"/>
                  </a:lnTo>
                  <a:lnTo>
                    <a:pt x="5272" y="153875"/>
                  </a:lnTo>
                  <a:lnTo>
                    <a:pt x="0" y="199643"/>
                  </a:lnTo>
                  <a:lnTo>
                    <a:pt x="0" y="998219"/>
                  </a:lnTo>
                  <a:lnTo>
                    <a:pt x="5272" y="1043988"/>
                  </a:lnTo>
                  <a:lnTo>
                    <a:pt x="20291" y="1086007"/>
                  </a:lnTo>
                  <a:lnTo>
                    <a:pt x="43859" y="1123076"/>
                  </a:lnTo>
                  <a:lnTo>
                    <a:pt x="74776" y="1153996"/>
                  </a:lnTo>
                  <a:lnTo>
                    <a:pt x="111845" y="1177567"/>
                  </a:lnTo>
                  <a:lnTo>
                    <a:pt x="153867" y="1192589"/>
                  </a:lnTo>
                  <a:lnTo>
                    <a:pt x="199644" y="1197864"/>
                  </a:lnTo>
                  <a:lnTo>
                    <a:pt x="3406140" y="1197864"/>
                  </a:lnTo>
                  <a:lnTo>
                    <a:pt x="3451908" y="1192589"/>
                  </a:lnTo>
                  <a:lnTo>
                    <a:pt x="3493927" y="1177567"/>
                  </a:lnTo>
                  <a:lnTo>
                    <a:pt x="3530996" y="1153996"/>
                  </a:lnTo>
                  <a:lnTo>
                    <a:pt x="3561916" y="1123076"/>
                  </a:lnTo>
                  <a:lnTo>
                    <a:pt x="3585487" y="1086007"/>
                  </a:lnTo>
                  <a:lnTo>
                    <a:pt x="3600509" y="1043988"/>
                  </a:lnTo>
                  <a:lnTo>
                    <a:pt x="3605784" y="998219"/>
                  </a:lnTo>
                  <a:lnTo>
                    <a:pt x="3605784" y="199643"/>
                  </a:lnTo>
                  <a:lnTo>
                    <a:pt x="3600509" y="153875"/>
                  </a:lnTo>
                  <a:lnTo>
                    <a:pt x="3585487" y="111856"/>
                  </a:lnTo>
                  <a:lnTo>
                    <a:pt x="3561916" y="74787"/>
                  </a:lnTo>
                  <a:lnTo>
                    <a:pt x="3530996" y="43867"/>
                  </a:lnTo>
                  <a:lnTo>
                    <a:pt x="3493927" y="20296"/>
                  </a:lnTo>
                  <a:lnTo>
                    <a:pt x="3451908" y="5274"/>
                  </a:lnTo>
                  <a:lnTo>
                    <a:pt x="3406140" y="0"/>
                  </a:lnTo>
                  <a:close/>
                </a:path>
              </a:pathLst>
            </a:custGeom>
            <a:solidFill>
              <a:srgbClr val="43B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5215" y="2862071"/>
              <a:ext cx="3606165" cy="1198245"/>
            </a:xfrm>
            <a:custGeom>
              <a:avLst/>
              <a:gdLst/>
              <a:ahLst/>
              <a:cxnLst/>
              <a:rect l="l" t="t" r="r" b="b"/>
              <a:pathLst>
                <a:path w="3606165" h="1198245">
                  <a:moveTo>
                    <a:pt x="0" y="199643"/>
                  </a:moveTo>
                  <a:lnTo>
                    <a:pt x="5272" y="153875"/>
                  </a:lnTo>
                  <a:lnTo>
                    <a:pt x="20291" y="111856"/>
                  </a:lnTo>
                  <a:lnTo>
                    <a:pt x="43859" y="74787"/>
                  </a:lnTo>
                  <a:lnTo>
                    <a:pt x="74776" y="43867"/>
                  </a:lnTo>
                  <a:lnTo>
                    <a:pt x="111845" y="20296"/>
                  </a:lnTo>
                  <a:lnTo>
                    <a:pt x="153867" y="5274"/>
                  </a:lnTo>
                  <a:lnTo>
                    <a:pt x="199644" y="0"/>
                  </a:lnTo>
                  <a:lnTo>
                    <a:pt x="3406140" y="0"/>
                  </a:lnTo>
                  <a:lnTo>
                    <a:pt x="3451908" y="5274"/>
                  </a:lnTo>
                  <a:lnTo>
                    <a:pt x="3493927" y="20296"/>
                  </a:lnTo>
                  <a:lnTo>
                    <a:pt x="3530996" y="43867"/>
                  </a:lnTo>
                  <a:lnTo>
                    <a:pt x="3561916" y="74787"/>
                  </a:lnTo>
                  <a:lnTo>
                    <a:pt x="3585487" y="111856"/>
                  </a:lnTo>
                  <a:lnTo>
                    <a:pt x="3600509" y="153875"/>
                  </a:lnTo>
                  <a:lnTo>
                    <a:pt x="3605784" y="199643"/>
                  </a:lnTo>
                  <a:lnTo>
                    <a:pt x="3605784" y="998219"/>
                  </a:lnTo>
                  <a:lnTo>
                    <a:pt x="3600509" y="1043988"/>
                  </a:lnTo>
                  <a:lnTo>
                    <a:pt x="3585487" y="1086007"/>
                  </a:lnTo>
                  <a:lnTo>
                    <a:pt x="3561916" y="1123076"/>
                  </a:lnTo>
                  <a:lnTo>
                    <a:pt x="3530996" y="1153996"/>
                  </a:lnTo>
                  <a:lnTo>
                    <a:pt x="3493927" y="1177567"/>
                  </a:lnTo>
                  <a:lnTo>
                    <a:pt x="3451908" y="1192589"/>
                  </a:lnTo>
                  <a:lnTo>
                    <a:pt x="3406140" y="1197864"/>
                  </a:lnTo>
                  <a:lnTo>
                    <a:pt x="199644" y="1197864"/>
                  </a:lnTo>
                  <a:lnTo>
                    <a:pt x="153867" y="1192589"/>
                  </a:lnTo>
                  <a:lnTo>
                    <a:pt x="111845" y="1177567"/>
                  </a:lnTo>
                  <a:lnTo>
                    <a:pt x="74776" y="1153996"/>
                  </a:lnTo>
                  <a:lnTo>
                    <a:pt x="43859" y="1123076"/>
                  </a:lnTo>
                  <a:lnTo>
                    <a:pt x="20291" y="1086007"/>
                  </a:lnTo>
                  <a:lnTo>
                    <a:pt x="5272" y="1043988"/>
                  </a:lnTo>
                  <a:lnTo>
                    <a:pt x="0" y="998219"/>
                  </a:lnTo>
                  <a:lnTo>
                    <a:pt x="0" y="199643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37717" y="3035300"/>
            <a:ext cx="3300095" cy="817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0"/>
              </a:spcBef>
            </a:pPr>
            <a:r>
              <a:rPr sz="2600" dirty="0">
                <a:solidFill>
                  <a:srgbClr val="FFFFFF"/>
                </a:solidFill>
                <a:latin typeface="Segoe UI Light"/>
                <a:cs typeface="Segoe UI Light"/>
              </a:rPr>
              <a:t>Проблемы</a:t>
            </a:r>
            <a:r>
              <a:rPr sz="2600" spc="-10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Segoe UI Light"/>
                <a:cs typeface="Segoe UI Light"/>
              </a:rPr>
              <a:t>воспитания </a:t>
            </a:r>
            <a:r>
              <a:rPr sz="2600" dirty="0">
                <a:solidFill>
                  <a:srgbClr val="FFFFFF"/>
                </a:solidFill>
                <a:latin typeface="Segoe UI Light"/>
                <a:cs typeface="Segoe UI Light"/>
              </a:rPr>
              <a:t>и</a:t>
            </a:r>
            <a:r>
              <a:rPr sz="2600" spc="-2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Segoe UI Light"/>
                <a:cs typeface="Segoe UI Light"/>
              </a:rPr>
              <a:t>взаимоотношений</a:t>
            </a:r>
            <a:endParaRPr sz="2600">
              <a:latin typeface="Segoe UI Light"/>
              <a:cs typeface="Segoe UI Ligh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178617" y="4227385"/>
            <a:ext cx="6435090" cy="982344"/>
            <a:chOff x="4178617" y="4227385"/>
            <a:chExt cx="6435090" cy="982344"/>
          </a:xfrm>
        </p:grpSpPr>
        <p:sp>
          <p:nvSpPr>
            <p:cNvPr id="25" name="object 25"/>
            <p:cNvSpPr/>
            <p:nvPr/>
          </p:nvSpPr>
          <p:spPr>
            <a:xfrm>
              <a:off x="4190999" y="4239767"/>
              <a:ext cx="6410325" cy="957580"/>
            </a:xfrm>
            <a:custGeom>
              <a:avLst/>
              <a:gdLst/>
              <a:ahLst/>
              <a:cxnLst/>
              <a:rect l="l" t="t" r="r" b="b"/>
              <a:pathLst>
                <a:path w="6410325" h="957579">
                  <a:moveTo>
                    <a:pt x="6250432" y="0"/>
                  </a:moveTo>
                  <a:lnTo>
                    <a:pt x="0" y="0"/>
                  </a:lnTo>
                  <a:lnTo>
                    <a:pt x="0" y="957071"/>
                  </a:lnTo>
                  <a:lnTo>
                    <a:pt x="6250432" y="957071"/>
                  </a:lnTo>
                  <a:lnTo>
                    <a:pt x="6300866" y="948943"/>
                  </a:lnTo>
                  <a:lnTo>
                    <a:pt x="6344655" y="926307"/>
                  </a:lnTo>
                  <a:lnTo>
                    <a:pt x="6379179" y="891783"/>
                  </a:lnTo>
                  <a:lnTo>
                    <a:pt x="6401816" y="847994"/>
                  </a:lnTo>
                  <a:lnTo>
                    <a:pt x="6409944" y="797559"/>
                  </a:lnTo>
                  <a:lnTo>
                    <a:pt x="6409944" y="159511"/>
                  </a:lnTo>
                  <a:lnTo>
                    <a:pt x="6401816" y="109077"/>
                  </a:lnTo>
                  <a:lnTo>
                    <a:pt x="6379179" y="65288"/>
                  </a:lnTo>
                  <a:lnTo>
                    <a:pt x="6344655" y="30764"/>
                  </a:lnTo>
                  <a:lnTo>
                    <a:pt x="6300866" y="8127"/>
                  </a:lnTo>
                  <a:lnTo>
                    <a:pt x="6250432" y="0"/>
                  </a:lnTo>
                  <a:close/>
                </a:path>
              </a:pathLst>
            </a:custGeom>
            <a:solidFill>
              <a:srgbClr val="CFE4D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90999" y="4239767"/>
              <a:ext cx="6410325" cy="957580"/>
            </a:xfrm>
            <a:custGeom>
              <a:avLst/>
              <a:gdLst/>
              <a:ahLst/>
              <a:cxnLst/>
              <a:rect l="l" t="t" r="r" b="b"/>
              <a:pathLst>
                <a:path w="6410325" h="957579">
                  <a:moveTo>
                    <a:pt x="6409944" y="159511"/>
                  </a:moveTo>
                  <a:lnTo>
                    <a:pt x="6409944" y="797559"/>
                  </a:lnTo>
                  <a:lnTo>
                    <a:pt x="6401816" y="847994"/>
                  </a:lnTo>
                  <a:lnTo>
                    <a:pt x="6379179" y="891783"/>
                  </a:lnTo>
                  <a:lnTo>
                    <a:pt x="6344655" y="926307"/>
                  </a:lnTo>
                  <a:lnTo>
                    <a:pt x="6300866" y="948943"/>
                  </a:lnTo>
                  <a:lnTo>
                    <a:pt x="6250432" y="957071"/>
                  </a:lnTo>
                  <a:lnTo>
                    <a:pt x="0" y="957071"/>
                  </a:lnTo>
                  <a:lnTo>
                    <a:pt x="0" y="0"/>
                  </a:lnTo>
                  <a:lnTo>
                    <a:pt x="6250432" y="0"/>
                  </a:lnTo>
                  <a:lnTo>
                    <a:pt x="6300866" y="8127"/>
                  </a:lnTo>
                  <a:lnTo>
                    <a:pt x="6344655" y="30764"/>
                  </a:lnTo>
                  <a:lnTo>
                    <a:pt x="6379179" y="65288"/>
                  </a:lnTo>
                  <a:lnTo>
                    <a:pt x="6401816" y="109077"/>
                  </a:lnTo>
                  <a:lnTo>
                    <a:pt x="6409944" y="159511"/>
                  </a:lnTo>
                  <a:close/>
                </a:path>
              </a:pathLst>
            </a:custGeom>
            <a:ln w="24384">
              <a:solidFill>
                <a:srgbClr val="CFE4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225544" y="4363593"/>
            <a:ext cx="5975985" cy="6654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8270" indent="-115570">
              <a:lnSpc>
                <a:spcPct val="100000"/>
              </a:lnSpc>
              <a:spcBef>
                <a:spcPts val="340"/>
              </a:spcBef>
              <a:buChar char="•"/>
              <a:tabLst>
                <a:tab pos="128270" algn="l"/>
              </a:tabLst>
            </a:pPr>
            <a:r>
              <a:rPr sz="1200" spc="-10" dirty="0">
                <a:latin typeface="Segoe UI Light"/>
                <a:cs typeface="Segoe UI Light"/>
              </a:rPr>
              <a:t>Трудности </a:t>
            </a:r>
            <a:r>
              <a:rPr sz="1200" dirty="0">
                <a:latin typeface="Segoe UI Light"/>
                <a:cs typeface="Segoe UI Light"/>
              </a:rPr>
              <a:t>в</a:t>
            </a:r>
            <a:r>
              <a:rPr sz="1200" spc="-40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обучении,</a:t>
            </a:r>
            <a:r>
              <a:rPr sz="1200" spc="-25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связанные</a:t>
            </a:r>
            <a:r>
              <a:rPr sz="1200" spc="-20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с</a:t>
            </a:r>
            <a:r>
              <a:rPr sz="1200" spc="-25" dirty="0">
                <a:latin typeface="Segoe UI Light"/>
                <a:cs typeface="Segoe UI Light"/>
              </a:rPr>
              <a:t> </a:t>
            </a:r>
            <a:r>
              <a:rPr sz="1200" spc="-10" dirty="0">
                <a:latin typeface="Segoe UI Light"/>
                <a:cs typeface="Segoe UI Light"/>
              </a:rPr>
              <a:t>различными</a:t>
            </a:r>
            <a:r>
              <a:rPr sz="1200" spc="-55" dirty="0">
                <a:latin typeface="Segoe UI Light"/>
                <a:cs typeface="Segoe UI Light"/>
              </a:rPr>
              <a:t> </a:t>
            </a:r>
            <a:r>
              <a:rPr sz="1200" spc="-10" dirty="0">
                <a:latin typeface="Segoe UI Light"/>
                <a:cs typeface="Segoe UI Light"/>
              </a:rPr>
              <a:t>особенностями</a:t>
            </a:r>
            <a:r>
              <a:rPr sz="1200" spc="35" dirty="0">
                <a:latin typeface="Segoe UI Light"/>
                <a:cs typeface="Segoe UI Light"/>
              </a:rPr>
              <a:t> </a:t>
            </a:r>
            <a:r>
              <a:rPr sz="1200" spc="-10" dirty="0">
                <a:latin typeface="Segoe UI Light"/>
                <a:cs typeface="Segoe UI Light"/>
              </a:rPr>
              <a:t>несовершеннолетнего</a:t>
            </a:r>
            <a:endParaRPr sz="1200" dirty="0">
              <a:latin typeface="Segoe UI Light"/>
              <a:cs typeface="Segoe UI Light"/>
            </a:endParaRPr>
          </a:p>
          <a:p>
            <a:pPr marL="128270" indent="-115570">
              <a:lnSpc>
                <a:spcPct val="100000"/>
              </a:lnSpc>
              <a:spcBef>
                <a:spcPts val="240"/>
              </a:spcBef>
              <a:buChar char="•"/>
              <a:tabLst>
                <a:tab pos="128270" algn="l"/>
              </a:tabLst>
            </a:pPr>
            <a:r>
              <a:rPr sz="1200" spc="-10" dirty="0">
                <a:latin typeface="Segoe UI Light"/>
                <a:cs typeface="Segoe UI Light"/>
              </a:rPr>
              <a:t>Особенности</a:t>
            </a:r>
            <a:r>
              <a:rPr sz="1200" spc="45" dirty="0">
                <a:latin typeface="Segoe UI Light"/>
                <a:cs typeface="Segoe UI Light"/>
              </a:rPr>
              <a:t> </a:t>
            </a:r>
            <a:r>
              <a:rPr sz="1200" spc="-10" dirty="0">
                <a:latin typeface="Segoe UI Light"/>
                <a:cs typeface="Segoe UI Light"/>
              </a:rPr>
              <a:t>взаимоотношений</a:t>
            </a:r>
            <a:r>
              <a:rPr sz="1200" spc="-5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и</a:t>
            </a:r>
            <a:r>
              <a:rPr sz="1200" spc="-5" dirty="0">
                <a:latin typeface="Segoe UI Light"/>
                <a:cs typeface="Segoe UI Light"/>
              </a:rPr>
              <a:t> </a:t>
            </a:r>
            <a:r>
              <a:rPr sz="1200" spc="-10" dirty="0">
                <a:latin typeface="Segoe UI Light"/>
                <a:cs typeface="Segoe UI Light"/>
              </a:rPr>
              <a:t>конфликты </a:t>
            </a:r>
            <a:r>
              <a:rPr sz="1200" dirty="0">
                <a:latin typeface="Segoe UI Light"/>
                <a:cs typeface="Segoe UI Light"/>
              </a:rPr>
              <a:t>с</a:t>
            </a:r>
            <a:r>
              <a:rPr sz="1200" spc="5" dirty="0">
                <a:latin typeface="Segoe UI Light"/>
                <a:cs typeface="Segoe UI Light"/>
              </a:rPr>
              <a:t> </a:t>
            </a:r>
            <a:r>
              <a:rPr sz="1200" spc="-10" dirty="0">
                <a:latin typeface="Segoe UI Light"/>
                <a:cs typeface="Segoe UI Light"/>
              </a:rPr>
              <a:t>педагогами</a:t>
            </a:r>
            <a:endParaRPr sz="1200" dirty="0">
              <a:latin typeface="Segoe UI Light"/>
              <a:cs typeface="Segoe UI Light"/>
            </a:endParaRPr>
          </a:p>
          <a:p>
            <a:pPr marL="128270" indent="-115570">
              <a:lnSpc>
                <a:spcPct val="100000"/>
              </a:lnSpc>
              <a:spcBef>
                <a:spcPts val="240"/>
              </a:spcBef>
              <a:buChar char="•"/>
              <a:tabLst>
                <a:tab pos="128270" algn="l"/>
              </a:tabLst>
            </a:pPr>
            <a:r>
              <a:rPr sz="1200" dirty="0">
                <a:latin typeface="Segoe UI Light"/>
                <a:cs typeface="Segoe UI Light"/>
              </a:rPr>
              <a:t>Отказ</a:t>
            </a:r>
            <a:r>
              <a:rPr sz="1200" spc="15" dirty="0">
                <a:latin typeface="Segoe UI Light"/>
                <a:cs typeface="Segoe UI Light"/>
              </a:rPr>
              <a:t> </a:t>
            </a:r>
            <a:r>
              <a:rPr sz="1200" spc="-10" dirty="0" err="1">
                <a:latin typeface="Segoe UI Light"/>
                <a:cs typeface="Segoe UI Light"/>
              </a:rPr>
              <a:t>учиться</a:t>
            </a:r>
            <a:endParaRPr sz="1200" dirty="0">
              <a:latin typeface="Segoe UI Light"/>
              <a:cs typeface="Segoe UI Ligh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72833" y="4105465"/>
            <a:ext cx="3630929" cy="1223010"/>
            <a:chOff x="572833" y="4105465"/>
            <a:chExt cx="3630929" cy="1223010"/>
          </a:xfrm>
        </p:grpSpPr>
        <p:sp>
          <p:nvSpPr>
            <p:cNvPr id="29" name="object 29"/>
            <p:cNvSpPr/>
            <p:nvPr/>
          </p:nvSpPr>
          <p:spPr>
            <a:xfrm>
              <a:off x="585215" y="4117848"/>
              <a:ext cx="3606165" cy="1198245"/>
            </a:xfrm>
            <a:custGeom>
              <a:avLst/>
              <a:gdLst/>
              <a:ahLst/>
              <a:cxnLst/>
              <a:rect l="l" t="t" r="r" b="b"/>
              <a:pathLst>
                <a:path w="3606165" h="1198245">
                  <a:moveTo>
                    <a:pt x="3406140" y="0"/>
                  </a:moveTo>
                  <a:lnTo>
                    <a:pt x="199644" y="0"/>
                  </a:lnTo>
                  <a:lnTo>
                    <a:pt x="153867" y="5274"/>
                  </a:lnTo>
                  <a:lnTo>
                    <a:pt x="111845" y="20296"/>
                  </a:lnTo>
                  <a:lnTo>
                    <a:pt x="74776" y="43867"/>
                  </a:lnTo>
                  <a:lnTo>
                    <a:pt x="43859" y="74787"/>
                  </a:lnTo>
                  <a:lnTo>
                    <a:pt x="20291" y="111856"/>
                  </a:lnTo>
                  <a:lnTo>
                    <a:pt x="5272" y="153875"/>
                  </a:lnTo>
                  <a:lnTo>
                    <a:pt x="0" y="199644"/>
                  </a:lnTo>
                  <a:lnTo>
                    <a:pt x="0" y="998219"/>
                  </a:lnTo>
                  <a:lnTo>
                    <a:pt x="5272" y="1043988"/>
                  </a:lnTo>
                  <a:lnTo>
                    <a:pt x="20291" y="1086007"/>
                  </a:lnTo>
                  <a:lnTo>
                    <a:pt x="43859" y="1123076"/>
                  </a:lnTo>
                  <a:lnTo>
                    <a:pt x="74776" y="1153996"/>
                  </a:lnTo>
                  <a:lnTo>
                    <a:pt x="111845" y="1177567"/>
                  </a:lnTo>
                  <a:lnTo>
                    <a:pt x="153867" y="1192589"/>
                  </a:lnTo>
                  <a:lnTo>
                    <a:pt x="199644" y="1197864"/>
                  </a:lnTo>
                  <a:lnTo>
                    <a:pt x="3406140" y="1197864"/>
                  </a:lnTo>
                  <a:lnTo>
                    <a:pt x="3451908" y="1192589"/>
                  </a:lnTo>
                  <a:lnTo>
                    <a:pt x="3493927" y="1177567"/>
                  </a:lnTo>
                  <a:lnTo>
                    <a:pt x="3530996" y="1153996"/>
                  </a:lnTo>
                  <a:lnTo>
                    <a:pt x="3561916" y="1123076"/>
                  </a:lnTo>
                  <a:lnTo>
                    <a:pt x="3585487" y="1086007"/>
                  </a:lnTo>
                  <a:lnTo>
                    <a:pt x="3600509" y="1043988"/>
                  </a:lnTo>
                  <a:lnTo>
                    <a:pt x="3605784" y="998219"/>
                  </a:lnTo>
                  <a:lnTo>
                    <a:pt x="3605784" y="199644"/>
                  </a:lnTo>
                  <a:lnTo>
                    <a:pt x="3600509" y="153875"/>
                  </a:lnTo>
                  <a:lnTo>
                    <a:pt x="3585487" y="111856"/>
                  </a:lnTo>
                  <a:lnTo>
                    <a:pt x="3561916" y="74787"/>
                  </a:lnTo>
                  <a:lnTo>
                    <a:pt x="3530996" y="43867"/>
                  </a:lnTo>
                  <a:lnTo>
                    <a:pt x="3493927" y="20296"/>
                  </a:lnTo>
                  <a:lnTo>
                    <a:pt x="3451908" y="5274"/>
                  </a:lnTo>
                  <a:lnTo>
                    <a:pt x="3406140" y="0"/>
                  </a:lnTo>
                  <a:close/>
                </a:path>
              </a:pathLst>
            </a:custGeom>
            <a:solidFill>
              <a:srgbClr val="45B6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5215" y="4117848"/>
              <a:ext cx="3606165" cy="1198245"/>
            </a:xfrm>
            <a:custGeom>
              <a:avLst/>
              <a:gdLst/>
              <a:ahLst/>
              <a:cxnLst/>
              <a:rect l="l" t="t" r="r" b="b"/>
              <a:pathLst>
                <a:path w="3606165" h="1198245">
                  <a:moveTo>
                    <a:pt x="0" y="199644"/>
                  </a:moveTo>
                  <a:lnTo>
                    <a:pt x="5272" y="153875"/>
                  </a:lnTo>
                  <a:lnTo>
                    <a:pt x="20291" y="111856"/>
                  </a:lnTo>
                  <a:lnTo>
                    <a:pt x="43859" y="74787"/>
                  </a:lnTo>
                  <a:lnTo>
                    <a:pt x="74776" y="43867"/>
                  </a:lnTo>
                  <a:lnTo>
                    <a:pt x="111845" y="20296"/>
                  </a:lnTo>
                  <a:lnTo>
                    <a:pt x="153867" y="5274"/>
                  </a:lnTo>
                  <a:lnTo>
                    <a:pt x="199644" y="0"/>
                  </a:lnTo>
                  <a:lnTo>
                    <a:pt x="3406140" y="0"/>
                  </a:lnTo>
                  <a:lnTo>
                    <a:pt x="3451908" y="5274"/>
                  </a:lnTo>
                  <a:lnTo>
                    <a:pt x="3493927" y="20296"/>
                  </a:lnTo>
                  <a:lnTo>
                    <a:pt x="3530996" y="43867"/>
                  </a:lnTo>
                  <a:lnTo>
                    <a:pt x="3561916" y="74787"/>
                  </a:lnTo>
                  <a:lnTo>
                    <a:pt x="3585487" y="111856"/>
                  </a:lnTo>
                  <a:lnTo>
                    <a:pt x="3600509" y="153875"/>
                  </a:lnTo>
                  <a:lnTo>
                    <a:pt x="3605784" y="199644"/>
                  </a:lnTo>
                  <a:lnTo>
                    <a:pt x="3605784" y="998219"/>
                  </a:lnTo>
                  <a:lnTo>
                    <a:pt x="3600509" y="1043988"/>
                  </a:lnTo>
                  <a:lnTo>
                    <a:pt x="3585487" y="1086007"/>
                  </a:lnTo>
                  <a:lnTo>
                    <a:pt x="3561916" y="1123076"/>
                  </a:lnTo>
                  <a:lnTo>
                    <a:pt x="3530996" y="1153996"/>
                  </a:lnTo>
                  <a:lnTo>
                    <a:pt x="3493927" y="1177567"/>
                  </a:lnTo>
                  <a:lnTo>
                    <a:pt x="3451908" y="1192589"/>
                  </a:lnTo>
                  <a:lnTo>
                    <a:pt x="3406140" y="1197864"/>
                  </a:lnTo>
                  <a:lnTo>
                    <a:pt x="199644" y="1197864"/>
                  </a:lnTo>
                  <a:lnTo>
                    <a:pt x="153867" y="1192589"/>
                  </a:lnTo>
                  <a:lnTo>
                    <a:pt x="111845" y="1177567"/>
                  </a:lnTo>
                  <a:lnTo>
                    <a:pt x="74776" y="1153996"/>
                  </a:lnTo>
                  <a:lnTo>
                    <a:pt x="43859" y="1123076"/>
                  </a:lnTo>
                  <a:lnTo>
                    <a:pt x="20291" y="1086007"/>
                  </a:lnTo>
                  <a:lnTo>
                    <a:pt x="5272" y="1043988"/>
                  </a:lnTo>
                  <a:lnTo>
                    <a:pt x="0" y="998219"/>
                  </a:lnTo>
                  <a:lnTo>
                    <a:pt x="0" y="199644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77925" y="4491050"/>
            <a:ext cx="302069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dirty="0">
                <a:solidFill>
                  <a:srgbClr val="FFFFFF"/>
                </a:solidFill>
                <a:latin typeface="Segoe UI Light"/>
                <a:cs typeface="Segoe UI Light"/>
              </a:rPr>
              <a:t>Проблемы</a:t>
            </a:r>
            <a:r>
              <a:rPr sz="2600" spc="-10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Segoe UI Light"/>
                <a:cs typeface="Segoe UI Light"/>
              </a:rPr>
              <a:t>обучения</a:t>
            </a:r>
            <a:endParaRPr sz="2600">
              <a:latin typeface="Segoe UI Light"/>
              <a:cs typeface="Segoe UI Ligh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178617" y="5483161"/>
            <a:ext cx="6435090" cy="984885"/>
            <a:chOff x="4178617" y="5483161"/>
            <a:chExt cx="6435090" cy="984885"/>
          </a:xfrm>
        </p:grpSpPr>
        <p:sp>
          <p:nvSpPr>
            <p:cNvPr id="33" name="object 33"/>
            <p:cNvSpPr/>
            <p:nvPr/>
          </p:nvSpPr>
          <p:spPr>
            <a:xfrm>
              <a:off x="4190999" y="5495543"/>
              <a:ext cx="6410325" cy="960119"/>
            </a:xfrm>
            <a:custGeom>
              <a:avLst/>
              <a:gdLst/>
              <a:ahLst/>
              <a:cxnLst/>
              <a:rect l="l" t="t" r="r" b="b"/>
              <a:pathLst>
                <a:path w="6410325" h="960120">
                  <a:moveTo>
                    <a:pt x="6249924" y="0"/>
                  </a:moveTo>
                  <a:lnTo>
                    <a:pt x="0" y="0"/>
                  </a:lnTo>
                  <a:lnTo>
                    <a:pt x="0" y="960119"/>
                  </a:lnTo>
                  <a:lnTo>
                    <a:pt x="6249924" y="960119"/>
                  </a:lnTo>
                  <a:lnTo>
                    <a:pt x="6300508" y="951962"/>
                  </a:lnTo>
                  <a:lnTo>
                    <a:pt x="6344436" y="929246"/>
                  </a:lnTo>
                  <a:lnTo>
                    <a:pt x="6379073" y="894606"/>
                  </a:lnTo>
                  <a:lnTo>
                    <a:pt x="6401787" y="850679"/>
                  </a:lnTo>
                  <a:lnTo>
                    <a:pt x="6409944" y="800099"/>
                  </a:lnTo>
                  <a:lnTo>
                    <a:pt x="6409944" y="160019"/>
                  </a:lnTo>
                  <a:lnTo>
                    <a:pt x="6401787" y="109435"/>
                  </a:lnTo>
                  <a:lnTo>
                    <a:pt x="6379073" y="65507"/>
                  </a:lnTo>
                  <a:lnTo>
                    <a:pt x="6344436" y="30870"/>
                  </a:lnTo>
                  <a:lnTo>
                    <a:pt x="6300508" y="8156"/>
                  </a:lnTo>
                  <a:lnTo>
                    <a:pt x="6249924" y="0"/>
                  </a:lnTo>
                  <a:close/>
                </a:path>
              </a:pathLst>
            </a:custGeom>
            <a:solidFill>
              <a:srgbClr val="D4E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90999" y="5495543"/>
              <a:ext cx="6410325" cy="960119"/>
            </a:xfrm>
            <a:custGeom>
              <a:avLst/>
              <a:gdLst/>
              <a:ahLst/>
              <a:cxnLst/>
              <a:rect l="l" t="t" r="r" b="b"/>
              <a:pathLst>
                <a:path w="6410325" h="960120">
                  <a:moveTo>
                    <a:pt x="6409944" y="160019"/>
                  </a:moveTo>
                  <a:lnTo>
                    <a:pt x="6409944" y="800099"/>
                  </a:lnTo>
                  <a:lnTo>
                    <a:pt x="6401787" y="850679"/>
                  </a:lnTo>
                  <a:lnTo>
                    <a:pt x="6379073" y="894606"/>
                  </a:lnTo>
                  <a:lnTo>
                    <a:pt x="6344436" y="929246"/>
                  </a:lnTo>
                  <a:lnTo>
                    <a:pt x="6300508" y="951962"/>
                  </a:lnTo>
                  <a:lnTo>
                    <a:pt x="6249924" y="960119"/>
                  </a:lnTo>
                  <a:lnTo>
                    <a:pt x="0" y="960119"/>
                  </a:lnTo>
                  <a:lnTo>
                    <a:pt x="0" y="0"/>
                  </a:lnTo>
                  <a:lnTo>
                    <a:pt x="6249924" y="0"/>
                  </a:lnTo>
                  <a:lnTo>
                    <a:pt x="6300508" y="8156"/>
                  </a:lnTo>
                  <a:lnTo>
                    <a:pt x="6344436" y="30870"/>
                  </a:lnTo>
                  <a:lnTo>
                    <a:pt x="6379073" y="65507"/>
                  </a:lnTo>
                  <a:lnTo>
                    <a:pt x="6401787" y="109435"/>
                  </a:lnTo>
                  <a:lnTo>
                    <a:pt x="6409944" y="160019"/>
                  </a:lnTo>
                  <a:close/>
                </a:path>
              </a:pathLst>
            </a:custGeom>
            <a:ln w="24384">
              <a:solidFill>
                <a:srgbClr val="D4E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225544" y="5772260"/>
            <a:ext cx="5208905" cy="4521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8270" indent="-115570">
              <a:lnSpc>
                <a:spcPct val="100000"/>
              </a:lnSpc>
              <a:spcBef>
                <a:spcPts val="340"/>
              </a:spcBef>
              <a:buChar char="•"/>
              <a:tabLst>
                <a:tab pos="128270" algn="l"/>
              </a:tabLst>
            </a:pPr>
            <a:r>
              <a:rPr sz="1200" dirty="0">
                <a:latin typeface="Segoe UI Light"/>
                <a:cs typeface="Segoe UI Light"/>
              </a:rPr>
              <a:t>Переживания</a:t>
            </a:r>
            <a:r>
              <a:rPr sz="1200" spc="-65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по</a:t>
            </a:r>
            <a:r>
              <a:rPr sz="1200" spc="-45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поводу</a:t>
            </a:r>
            <a:r>
              <a:rPr sz="1200" spc="-40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психических</a:t>
            </a:r>
            <a:r>
              <a:rPr sz="1200" spc="-65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и</a:t>
            </a:r>
            <a:r>
              <a:rPr sz="1200" spc="-30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соматических</a:t>
            </a:r>
            <a:r>
              <a:rPr sz="1200" spc="-65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заболеваний</a:t>
            </a:r>
            <a:r>
              <a:rPr sz="1200" spc="-55" dirty="0">
                <a:latin typeface="Segoe UI Light"/>
                <a:cs typeface="Segoe UI Light"/>
              </a:rPr>
              <a:t> </a:t>
            </a:r>
            <a:r>
              <a:rPr sz="1200" spc="-10" dirty="0">
                <a:latin typeface="Segoe UI Light"/>
                <a:cs typeface="Segoe UI Light"/>
              </a:rPr>
              <a:t>ребенка</a:t>
            </a:r>
            <a:endParaRPr sz="1200" dirty="0">
              <a:latin typeface="Segoe UI Light"/>
              <a:cs typeface="Segoe UI Light"/>
            </a:endParaRPr>
          </a:p>
          <a:p>
            <a:pPr marL="128270" indent="-115570">
              <a:lnSpc>
                <a:spcPct val="100000"/>
              </a:lnSpc>
              <a:spcBef>
                <a:spcPts val="240"/>
              </a:spcBef>
              <a:buChar char="•"/>
              <a:tabLst>
                <a:tab pos="128270" algn="l"/>
              </a:tabLst>
            </a:pPr>
            <a:r>
              <a:rPr sz="1200" dirty="0">
                <a:latin typeface="Segoe UI Light"/>
                <a:cs typeface="Segoe UI Light"/>
              </a:rPr>
              <a:t>Переживания</a:t>
            </a:r>
            <a:r>
              <a:rPr sz="1200" spc="-70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по</a:t>
            </a:r>
            <a:r>
              <a:rPr sz="1200" spc="-55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поводу</a:t>
            </a:r>
            <a:r>
              <a:rPr sz="1200" spc="-40" dirty="0">
                <a:latin typeface="Segoe UI Light"/>
                <a:cs typeface="Segoe UI Light"/>
              </a:rPr>
              <a:t> </a:t>
            </a:r>
            <a:r>
              <a:rPr sz="1200" dirty="0">
                <a:latin typeface="Segoe UI Light"/>
                <a:cs typeface="Segoe UI Light"/>
              </a:rPr>
              <a:t>развития</a:t>
            </a:r>
            <a:r>
              <a:rPr sz="1200" spc="-70" dirty="0">
                <a:latin typeface="Segoe UI Light"/>
                <a:cs typeface="Segoe UI Light"/>
              </a:rPr>
              <a:t> </a:t>
            </a:r>
            <a:r>
              <a:rPr sz="1200" spc="-10" dirty="0">
                <a:latin typeface="Segoe UI Light"/>
                <a:cs typeface="Segoe UI Light"/>
              </a:rPr>
              <a:t>ребенка</a:t>
            </a:r>
            <a:endParaRPr sz="1200" dirty="0">
              <a:latin typeface="Segoe UI Light"/>
              <a:cs typeface="Segoe UI Ligh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73023" y="5364479"/>
            <a:ext cx="3630295" cy="1222375"/>
            <a:chOff x="573023" y="5364479"/>
            <a:chExt cx="3630295" cy="1222375"/>
          </a:xfrm>
        </p:grpSpPr>
        <p:sp>
          <p:nvSpPr>
            <p:cNvPr id="37" name="object 37"/>
            <p:cNvSpPr/>
            <p:nvPr/>
          </p:nvSpPr>
          <p:spPr>
            <a:xfrm>
              <a:off x="585215" y="5376671"/>
              <a:ext cx="3606165" cy="1198245"/>
            </a:xfrm>
            <a:custGeom>
              <a:avLst/>
              <a:gdLst/>
              <a:ahLst/>
              <a:cxnLst/>
              <a:rect l="l" t="t" r="r" b="b"/>
              <a:pathLst>
                <a:path w="3606165" h="1198245">
                  <a:moveTo>
                    <a:pt x="3406140" y="0"/>
                  </a:moveTo>
                  <a:lnTo>
                    <a:pt x="199644" y="0"/>
                  </a:lnTo>
                  <a:lnTo>
                    <a:pt x="153867" y="5274"/>
                  </a:lnTo>
                  <a:lnTo>
                    <a:pt x="111845" y="20296"/>
                  </a:lnTo>
                  <a:lnTo>
                    <a:pt x="74776" y="43867"/>
                  </a:lnTo>
                  <a:lnTo>
                    <a:pt x="43859" y="74787"/>
                  </a:lnTo>
                  <a:lnTo>
                    <a:pt x="20291" y="111856"/>
                  </a:lnTo>
                  <a:lnTo>
                    <a:pt x="5272" y="153875"/>
                  </a:lnTo>
                  <a:lnTo>
                    <a:pt x="0" y="199643"/>
                  </a:lnTo>
                  <a:lnTo>
                    <a:pt x="0" y="998219"/>
                  </a:lnTo>
                  <a:lnTo>
                    <a:pt x="5272" y="1043996"/>
                  </a:lnTo>
                  <a:lnTo>
                    <a:pt x="20291" y="1086018"/>
                  </a:lnTo>
                  <a:lnTo>
                    <a:pt x="43859" y="1123087"/>
                  </a:lnTo>
                  <a:lnTo>
                    <a:pt x="74776" y="1154004"/>
                  </a:lnTo>
                  <a:lnTo>
                    <a:pt x="111845" y="1177572"/>
                  </a:lnTo>
                  <a:lnTo>
                    <a:pt x="153867" y="1192591"/>
                  </a:lnTo>
                  <a:lnTo>
                    <a:pt x="199644" y="1197864"/>
                  </a:lnTo>
                  <a:lnTo>
                    <a:pt x="3406140" y="1197864"/>
                  </a:lnTo>
                  <a:lnTo>
                    <a:pt x="3451908" y="1192591"/>
                  </a:lnTo>
                  <a:lnTo>
                    <a:pt x="3493927" y="1177572"/>
                  </a:lnTo>
                  <a:lnTo>
                    <a:pt x="3530996" y="1154004"/>
                  </a:lnTo>
                  <a:lnTo>
                    <a:pt x="3561916" y="1123087"/>
                  </a:lnTo>
                  <a:lnTo>
                    <a:pt x="3585487" y="1086018"/>
                  </a:lnTo>
                  <a:lnTo>
                    <a:pt x="3600509" y="1043996"/>
                  </a:lnTo>
                  <a:lnTo>
                    <a:pt x="3605784" y="998219"/>
                  </a:lnTo>
                  <a:lnTo>
                    <a:pt x="3605784" y="199643"/>
                  </a:lnTo>
                  <a:lnTo>
                    <a:pt x="3600509" y="153875"/>
                  </a:lnTo>
                  <a:lnTo>
                    <a:pt x="3585487" y="111856"/>
                  </a:lnTo>
                  <a:lnTo>
                    <a:pt x="3561916" y="74787"/>
                  </a:lnTo>
                  <a:lnTo>
                    <a:pt x="3530996" y="43867"/>
                  </a:lnTo>
                  <a:lnTo>
                    <a:pt x="3493927" y="20296"/>
                  </a:lnTo>
                  <a:lnTo>
                    <a:pt x="3451908" y="5274"/>
                  </a:lnTo>
                  <a:lnTo>
                    <a:pt x="340614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5215" y="5376671"/>
              <a:ext cx="3606165" cy="1198245"/>
            </a:xfrm>
            <a:custGeom>
              <a:avLst/>
              <a:gdLst/>
              <a:ahLst/>
              <a:cxnLst/>
              <a:rect l="l" t="t" r="r" b="b"/>
              <a:pathLst>
                <a:path w="3606165" h="1198245">
                  <a:moveTo>
                    <a:pt x="0" y="199643"/>
                  </a:moveTo>
                  <a:lnTo>
                    <a:pt x="5272" y="153875"/>
                  </a:lnTo>
                  <a:lnTo>
                    <a:pt x="20291" y="111856"/>
                  </a:lnTo>
                  <a:lnTo>
                    <a:pt x="43859" y="74787"/>
                  </a:lnTo>
                  <a:lnTo>
                    <a:pt x="74776" y="43867"/>
                  </a:lnTo>
                  <a:lnTo>
                    <a:pt x="111845" y="20296"/>
                  </a:lnTo>
                  <a:lnTo>
                    <a:pt x="153867" y="5274"/>
                  </a:lnTo>
                  <a:lnTo>
                    <a:pt x="199644" y="0"/>
                  </a:lnTo>
                  <a:lnTo>
                    <a:pt x="3406140" y="0"/>
                  </a:lnTo>
                  <a:lnTo>
                    <a:pt x="3451908" y="5274"/>
                  </a:lnTo>
                  <a:lnTo>
                    <a:pt x="3493927" y="20296"/>
                  </a:lnTo>
                  <a:lnTo>
                    <a:pt x="3530996" y="43867"/>
                  </a:lnTo>
                  <a:lnTo>
                    <a:pt x="3561916" y="74787"/>
                  </a:lnTo>
                  <a:lnTo>
                    <a:pt x="3585487" y="111856"/>
                  </a:lnTo>
                  <a:lnTo>
                    <a:pt x="3600509" y="153875"/>
                  </a:lnTo>
                  <a:lnTo>
                    <a:pt x="3605784" y="199643"/>
                  </a:lnTo>
                  <a:lnTo>
                    <a:pt x="3605784" y="998219"/>
                  </a:lnTo>
                  <a:lnTo>
                    <a:pt x="3600509" y="1043996"/>
                  </a:lnTo>
                  <a:lnTo>
                    <a:pt x="3585487" y="1086018"/>
                  </a:lnTo>
                  <a:lnTo>
                    <a:pt x="3561916" y="1123087"/>
                  </a:lnTo>
                  <a:lnTo>
                    <a:pt x="3530996" y="1154004"/>
                  </a:lnTo>
                  <a:lnTo>
                    <a:pt x="3493927" y="1177572"/>
                  </a:lnTo>
                  <a:lnTo>
                    <a:pt x="3451908" y="1192591"/>
                  </a:lnTo>
                  <a:lnTo>
                    <a:pt x="3406140" y="1197864"/>
                  </a:lnTo>
                  <a:lnTo>
                    <a:pt x="199644" y="1197864"/>
                  </a:lnTo>
                  <a:lnTo>
                    <a:pt x="153867" y="1192591"/>
                  </a:lnTo>
                  <a:lnTo>
                    <a:pt x="111845" y="1177572"/>
                  </a:lnTo>
                  <a:lnTo>
                    <a:pt x="74776" y="1154004"/>
                  </a:lnTo>
                  <a:lnTo>
                    <a:pt x="43859" y="1123087"/>
                  </a:lnTo>
                  <a:lnTo>
                    <a:pt x="20291" y="1086018"/>
                  </a:lnTo>
                  <a:lnTo>
                    <a:pt x="5272" y="1043996"/>
                  </a:lnTo>
                  <a:lnTo>
                    <a:pt x="0" y="998219"/>
                  </a:lnTo>
                  <a:lnTo>
                    <a:pt x="0" y="199643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920597" y="5749848"/>
            <a:ext cx="293497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dirty="0">
                <a:solidFill>
                  <a:srgbClr val="FFFFFF"/>
                </a:solidFill>
                <a:latin typeface="Segoe UI Light"/>
                <a:cs typeface="Segoe UI Light"/>
              </a:rPr>
              <a:t>Проблемы</a:t>
            </a:r>
            <a:r>
              <a:rPr sz="2600" spc="-10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Segoe UI Light"/>
                <a:cs typeface="Segoe UI Light"/>
              </a:rPr>
              <a:t>развития</a:t>
            </a:r>
            <a:endParaRPr sz="2600">
              <a:latin typeface="Segoe UI Light"/>
              <a:cs typeface="Segoe UI Light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7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95" y="159207"/>
            <a:ext cx="8007605" cy="845360"/>
          </a:xfrm>
          <a:prstGeom prst="rect">
            <a:avLst/>
          </a:prstGeom>
        </p:spPr>
        <p:txBody>
          <a:bodyPr vert="horz" wrap="square" lIns="0" tIns="10566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latin typeface="Segoe UI Semibold"/>
                <a:cs typeface="Segoe UI Semibold"/>
              </a:rPr>
              <a:t>СТАТИСТИКА ЗАПРОСОВ АБОНЕНТОВ ДЕТСКОГО </a:t>
            </a:r>
            <a:br>
              <a:rPr lang="ru-RU" sz="2400" dirty="0">
                <a:latin typeface="Segoe UI Semibold"/>
                <a:cs typeface="Segoe UI Semibold"/>
              </a:rPr>
            </a:br>
            <a:r>
              <a:rPr lang="ru-RU" sz="2400" dirty="0">
                <a:latin typeface="Segoe UI Semibold"/>
                <a:cs typeface="Segoe UI Semibold"/>
              </a:rPr>
              <a:t>ТЕЛЕФОНА ДОВЕРИЯ ФКЦ МГППУ 2018 – 2024 ГГ.</a:t>
            </a:r>
          </a:p>
        </p:txBody>
      </p:sp>
      <p:grpSp>
        <p:nvGrpSpPr>
          <p:cNvPr id="40" name="object 23">
            <a:extLst>
              <a:ext uri="{FF2B5EF4-FFF2-40B4-BE49-F238E27FC236}">
                <a16:creationId xmlns:a16="http://schemas.microsoft.com/office/drawing/2014/main" id="{D8921179-FDFF-27C4-A7C6-698D2CA3D095}"/>
              </a:ext>
            </a:extLst>
          </p:cNvPr>
          <p:cNvGrpSpPr/>
          <p:nvPr/>
        </p:nvGrpSpPr>
        <p:grpSpPr>
          <a:xfrm>
            <a:off x="-3047" y="-3048"/>
            <a:ext cx="289560" cy="6867525"/>
            <a:chOff x="-3047" y="-3048"/>
            <a:chExt cx="289560" cy="6867525"/>
          </a:xfrm>
        </p:grpSpPr>
        <p:sp>
          <p:nvSpPr>
            <p:cNvPr id="41" name="object 24">
              <a:extLst>
                <a:ext uri="{FF2B5EF4-FFF2-40B4-BE49-F238E27FC236}">
                  <a16:creationId xmlns:a16="http://schemas.microsoft.com/office/drawing/2014/main" id="{848A9411-EA13-C7E1-7AC8-C52A31CB2DBC}"/>
                </a:ext>
              </a:extLst>
            </p:cNvPr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2804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0416" y="6858000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8BC53D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5">
              <a:extLst>
                <a:ext uri="{FF2B5EF4-FFF2-40B4-BE49-F238E27FC236}">
                  <a16:creationId xmlns:a16="http://schemas.microsoft.com/office/drawing/2014/main" id="{7B7BE52A-2CF4-62C2-3FD6-C7C0C0F9B6D2}"/>
                </a:ext>
              </a:extLst>
            </p:cNvPr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0" y="6858000"/>
                  </a:moveTo>
                  <a:lnTo>
                    <a:pt x="280416" y="6858000"/>
                  </a:lnTo>
                  <a:lnTo>
                    <a:pt x="28041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144">
              <a:solidFill>
                <a:srgbClr val="ADD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id="{2387EADD-1851-BE1E-7EA9-0C709F1DC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836793"/>
              </p:ext>
            </p:extLst>
          </p:nvPr>
        </p:nvGraphicFramePr>
        <p:xfrm>
          <a:off x="838200" y="1373899"/>
          <a:ext cx="11125200" cy="5255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70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95" y="159207"/>
            <a:ext cx="9379205" cy="845360"/>
          </a:xfrm>
          <a:prstGeom prst="rect">
            <a:avLst/>
          </a:prstGeom>
        </p:spPr>
        <p:txBody>
          <a:bodyPr vert="horz" wrap="square" lIns="0" tIns="10566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latin typeface="Segoe UI Semibold"/>
                <a:cs typeface="Segoe UI Semibold"/>
              </a:rPr>
              <a:t>СТАТИСТИКА ЗАПРОСОВ АБОНЕНТОВ </a:t>
            </a:r>
            <a:r>
              <a:rPr lang="ru-RU" sz="2400" dirty="0">
                <a:solidFill>
                  <a:prstClr val="black"/>
                </a:solidFill>
                <a:latin typeface="Segoe UI Semibold"/>
                <a:cs typeface="Segoe UI Semibold"/>
              </a:rPr>
              <a:t>ДЕТСКОГО ТЕЛЕФОНА ДОВЕРИЯ ФКЦ МГППУ </a:t>
            </a:r>
            <a:r>
              <a:rPr lang="ru-RU" sz="2400" dirty="0">
                <a:latin typeface="Segoe UI Semibold"/>
                <a:cs typeface="Segoe UI Semibold"/>
              </a:rPr>
              <a:t>2018 – 2024 ГГ.</a:t>
            </a:r>
          </a:p>
        </p:txBody>
      </p:sp>
      <p:grpSp>
        <p:nvGrpSpPr>
          <p:cNvPr id="40" name="object 23">
            <a:extLst>
              <a:ext uri="{FF2B5EF4-FFF2-40B4-BE49-F238E27FC236}">
                <a16:creationId xmlns:a16="http://schemas.microsoft.com/office/drawing/2014/main" id="{D8921179-FDFF-27C4-A7C6-698D2CA3D095}"/>
              </a:ext>
            </a:extLst>
          </p:cNvPr>
          <p:cNvGrpSpPr/>
          <p:nvPr/>
        </p:nvGrpSpPr>
        <p:grpSpPr>
          <a:xfrm>
            <a:off x="-3047" y="-3048"/>
            <a:ext cx="289560" cy="6867525"/>
            <a:chOff x="-3047" y="-3048"/>
            <a:chExt cx="289560" cy="6867525"/>
          </a:xfrm>
        </p:grpSpPr>
        <p:sp>
          <p:nvSpPr>
            <p:cNvPr id="41" name="object 24">
              <a:extLst>
                <a:ext uri="{FF2B5EF4-FFF2-40B4-BE49-F238E27FC236}">
                  <a16:creationId xmlns:a16="http://schemas.microsoft.com/office/drawing/2014/main" id="{848A9411-EA13-C7E1-7AC8-C52A31CB2DBC}"/>
                </a:ext>
              </a:extLst>
            </p:cNvPr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2804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0416" y="6858000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8BC53D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5">
              <a:extLst>
                <a:ext uri="{FF2B5EF4-FFF2-40B4-BE49-F238E27FC236}">
                  <a16:creationId xmlns:a16="http://schemas.microsoft.com/office/drawing/2014/main" id="{7B7BE52A-2CF4-62C2-3FD6-C7C0C0F9B6D2}"/>
                </a:ext>
              </a:extLst>
            </p:cNvPr>
            <p:cNvSpPr/>
            <p:nvPr/>
          </p:nvSpPr>
          <p:spPr>
            <a:xfrm>
              <a:off x="1524" y="1523"/>
              <a:ext cx="280670" cy="6858000"/>
            </a:xfrm>
            <a:custGeom>
              <a:avLst/>
              <a:gdLst/>
              <a:ahLst/>
              <a:cxnLst/>
              <a:rect l="l" t="t" r="r" b="b"/>
              <a:pathLst>
                <a:path w="280670" h="6858000">
                  <a:moveTo>
                    <a:pt x="0" y="6858000"/>
                  </a:moveTo>
                  <a:lnTo>
                    <a:pt x="280416" y="6858000"/>
                  </a:lnTo>
                  <a:lnTo>
                    <a:pt x="28041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144">
              <a:solidFill>
                <a:srgbClr val="ADD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585F1F2-D328-AECE-16B7-C5166CDB1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875639"/>
              </p:ext>
            </p:extLst>
          </p:nvPr>
        </p:nvGraphicFramePr>
        <p:xfrm>
          <a:off x="-239903" y="2286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569F754-CD6F-01A1-10AE-9381FB0023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805016"/>
              </p:ext>
            </p:extLst>
          </p:nvPr>
        </p:nvGraphicFramePr>
        <p:xfrm>
          <a:off x="3810000" y="1295400"/>
          <a:ext cx="8258208" cy="543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9" y="207493"/>
            <a:ext cx="809740" cy="8097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0109" y="271576"/>
            <a:ext cx="1406140" cy="6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0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2776</TotalTime>
  <Words>1967</Words>
  <Application>Microsoft Macintosh PowerPoint</Application>
  <PresentationFormat>Широкоэкранный</PresentationFormat>
  <Paragraphs>248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Google Sans</vt:lpstr>
      <vt:lpstr>Microsoft Sans Serif</vt:lpstr>
      <vt:lpstr>Segoe UI Light</vt:lpstr>
      <vt:lpstr>Segoe UI Semibold</vt:lpstr>
      <vt:lpstr>Times New Roman</vt:lpstr>
      <vt:lpstr>Office Theme</vt:lpstr>
      <vt:lpstr>Содержание деятельности педагога-психолога при оказании психолого-педагогической помощи в дистанционном формате в цифровом образовательном сервисе «Цифровой психолог»</vt:lpstr>
      <vt:lpstr>Нормативная правовая база оказания психолого-педагогической  помощи в цифровом образовательном сервисе «Цифровой психолог»  </vt:lpstr>
      <vt:lpstr>Нормативная правовая база оказания психолого-педагогической помощи в цифровом образовательном сервисе «Цифровой психолог» </vt:lpstr>
      <vt:lpstr>Профессиональная этика педагога-психолога при работе в цифровом образовательном сервисе «Цифровой психолог»</vt:lpstr>
      <vt:lpstr>Профессиональная этика педагога-психолога при работе в цифровом образовательном сервисе «Цифровой психолог»</vt:lpstr>
      <vt:lpstr>Профессиональная этика педагога-психолога при работе в цифровом образовательном сервисе «Цифровой психолог»</vt:lpstr>
      <vt:lpstr>ОСНОВНЫЕ ТЕМАТИКИ ЗАПРОСОВ ПОЛУЧАТЕЛЕЙ ПСИХОЛОГИЧЕСКОЙ  ПОМОЩИ (на примере работы службы «Детский телефон доверия» ФКЦ МГППУ)</vt:lpstr>
      <vt:lpstr>СТАТИСТИКА ЗАПРОСОВ АБОНЕНТОВ ДЕТСКОГО  ТЕЛЕФОНА ДОВЕРИЯ ФКЦ МГППУ 2018 – 2024 ГГ.</vt:lpstr>
      <vt:lpstr>СТАТИСТИКА ЗАПРОСОВ АБОНЕНТОВ ДЕТСКОГО ТЕЛЕФОНА ДОВЕРИЯ ФКЦ МГППУ 2018 – 2024 ГГ.</vt:lpstr>
      <vt:lpstr>ЭТАПЫ ПРОВЕДЕНИЯ КОНСУЛЬТАЦИИ В РАМКАХ ОКАЗАНИЯ ПСИХОЛОГО-ПЕДАГОГИЧЕСКОЙ ПОМОЩИ В ЦОС «ЦИФРОВОЙ ПСИХОЛОГ»</vt:lpstr>
      <vt:lpstr>ПРИВЕТСТВИЕ ПОЛУЧАТЕЛЯ ПСИХОЛОГО-ПЕДАГОГИЧЕСКОЙ ПОМОЩИ</vt:lpstr>
      <vt:lpstr>УСТАНОВЛЕНИЕ КОНТАКТА</vt:lpstr>
      <vt:lpstr>УСТАНОВЛЕНИЕ КОНТАКТА</vt:lpstr>
      <vt:lpstr>ИССЛЕДОВАНИЕ ПРОБЛЕМНОЙ СИТУАЦИИ</vt:lpstr>
      <vt:lpstr>ИССЛЕДОВАНИЕ ПРОБЛЕМНОЙ СИТУАЦИИ</vt:lpstr>
      <vt:lpstr>ОТРАЖЕНИЕ ЭМОЦИОНАЛЬНОГО СОСТОЯНИЯ КОНСУЛЬТИРУЕМОГО</vt:lpstr>
      <vt:lpstr>ЖАЛОБА, ПРОБЛЕМА, ЗАПРОС</vt:lpstr>
      <vt:lpstr>ЖАЛОБА, ПРОБЛЕМА, ЗАПРОС</vt:lpstr>
      <vt:lpstr>ВИДЫ ЗАПРОСОВ КОНСУЛЬТИРУЕМЫХ</vt:lpstr>
      <vt:lpstr>ФОРМУЛИРОВАНИЕ ЗАПРОСА КОНСУЛЬТИРУЕМОГО</vt:lpstr>
      <vt:lpstr>ФОРМУЛИРОВАНИЕ ЗАПРОСА</vt:lpstr>
      <vt:lpstr>ПОИСК РЕШЕНИЯ</vt:lpstr>
      <vt:lpstr>ПОИСК РЕШЕНИЯ</vt:lpstr>
      <vt:lpstr>ПОИСК РЕШЕНИЯ</vt:lpstr>
      <vt:lpstr>ЗАВЕРШЕНИЕ КОНСУЛЬТАЦИИ</vt:lpstr>
      <vt:lpstr>ТИПИЧНЫЕ ОШИБКИ  ДИСТАНЦИОННОГО КОНСУЛЬТИРОВАНИЯ</vt:lpstr>
      <vt:lpstr>ПОЛЕЗНЫЕ РЕСУРСЫ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«Детский телефон доверия»  ФКЦ ФГБОУ ВО МГППУ</dc:title>
  <dc:creator>Журавлева Юлия Александровна</dc:creator>
  <cp:lastModifiedBy>Файзуллина Ксения Александровна </cp:lastModifiedBy>
  <cp:revision>158</cp:revision>
  <dcterms:created xsi:type="dcterms:W3CDTF">2024-10-21T13:50:37Z</dcterms:created>
  <dcterms:modified xsi:type="dcterms:W3CDTF">2025-10-15T03:45:15Z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2024-10-21T00:00:00Z</vt:filetime>
  </property>
  <property fmtid="{D5CDD505-2E9C-101B-9397-08002B2CF9AE}" pid="5" name="Producer">
    <vt:lpwstr>www.ilovepdf.com</vt:lpwstr>
  </property>
</Properties>
</file>