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67" r:id="rId2"/>
    <p:sldId id="321" r:id="rId3"/>
    <p:sldId id="322" r:id="rId4"/>
    <p:sldId id="324" r:id="rId5"/>
    <p:sldId id="326" r:id="rId6"/>
    <p:sldId id="327" r:id="rId7"/>
    <p:sldId id="328" r:id="rId8"/>
    <p:sldId id="293" r:id="rId9"/>
    <p:sldId id="338" r:id="rId10"/>
    <p:sldId id="331" r:id="rId11"/>
    <p:sldId id="332" r:id="rId12"/>
    <p:sldId id="339" r:id="rId13"/>
    <p:sldId id="334" r:id="rId14"/>
    <p:sldId id="335" r:id="rId15"/>
    <p:sldId id="333" r:id="rId16"/>
    <p:sldId id="343" r:id="rId17"/>
    <p:sldId id="344" r:id="rId18"/>
    <p:sldId id="34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FF9900"/>
    <a:srgbClr val="FFFF00"/>
    <a:srgbClr val="CC6600"/>
    <a:srgbClr val="66FF33"/>
    <a:srgbClr val="008000"/>
    <a:srgbClr val="71F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4660" autoAdjust="0"/>
  </p:normalViewPr>
  <p:slideViewPr>
    <p:cSldViewPr>
      <p:cViewPr varScale="1">
        <p:scale>
          <a:sx n="74" d="100"/>
          <a:sy n="74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EFB1426-704F-4259-A470-F4A9EB583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5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C97AE2A-622E-4BD5-8C15-D75CAB572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010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87A5D-33DE-4F4C-A867-09A35DD6C9DE}" type="slidenum">
              <a:rPr lang="ru-RU"/>
              <a:pPr/>
              <a:t>11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8236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FC7A20-33D8-4F1A-B94C-F14310184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8223E-DBF9-4E49-BD83-6D547C31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C4F8-B889-452D-A565-DC43D90B5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354A0-1AAE-44DE-8D5E-70A08724A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742D-BD1F-4E2E-8B18-4670D7C7E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C92E-BCFA-4D49-8C8F-CAB73BA0A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15BC-495B-41AA-9E16-CDEF77778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14961-0C8E-4EF8-9FA2-2C91EF331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7C40-E338-42A6-81AB-A1A23BF42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B281E-9248-42F8-B101-7E63FC1E7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73DF-342B-4C29-8D24-8D65F8348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F2715-1B52-4170-A1EE-299A8FB9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10D70-B0D2-4566-8800-DD33EEBE2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75A9FAE-6BA3-4599-8DD4-F60619DFC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2.e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836712"/>
            <a:ext cx="6769100" cy="169545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Отдел безопасности и охраны труда ФГБОУ ВО МГППУ</a:t>
            </a:r>
            <a:endParaRPr lang="ru-RU" sz="4400" dirty="0" smtClean="0">
              <a:solidFill>
                <a:schemeClr val="tx1"/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79686" y="3356992"/>
            <a:ext cx="83529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«ОБЩЕГОСУДАРСТВЕННАЯ СИСТЕМА МЕР ПРОТИВОДЕЙСТВИЯ ТЕРРОРИЗМУ. РОЛЬ И МЕСТО МУНИЦИПАЛЬНЫХ ОБРАЗОВАНИЙ В ОБЩЕГОСУДАРСТВЕННОЙ СИСТЕМЕ МЕР»</a:t>
            </a:r>
            <a:r>
              <a:rPr lang="ru-RU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640762" cy="15700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9900"/>
                </a:solidFill>
              </a:rPr>
              <a:t>НАПРАВЛЕНИЯ ИНФОРМАЦИОННОГО ПРОТИВОДЕЙСТВИЯ ТЕРРОРИЗМУ: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16113"/>
            <a:ext cx="8569325" cy="45640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информационно-аналитическое обеспечение противодействия терроризму и экстремизму</a:t>
            </a:r>
          </a:p>
          <a:p>
            <a:pPr eaLnBrk="1" hangingPunct="1">
              <a:defRPr/>
            </a:pPr>
            <a:r>
              <a:rPr lang="ru-RU" smtClean="0"/>
              <a:t>пропагандистское обеспечение</a:t>
            </a:r>
          </a:p>
          <a:p>
            <a:pPr eaLnBrk="1" hangingPunct="1">
              <a:defRPr/>
            </a:pPr>
            <a:r>
              <a:rPr lang="ru-RU" smtClean="0"/>
              <a:t>контрпропагандистское</a:t>
            </a:r>
          </a:p>
          <a:p>
            <a:pPr eaLnBrk="1" hangingPunct="1">
              <a:defRPr/>
            </a:pPr>
            <a:r>
              <a:rPr lang="ru-RU" smtClean="0"/>
              <a:t>идеологическое </a:t>
            </a:r>
          </a:p>
          <a:p>
            <a:pPr eaLnBrk="1" hangingPunct="1">
              <a:defRPr/>
            </a:pPr>
            <a:r>
              <a:rPr lang="ru-RU" smtClean="0"/>
              <a:t>организационное</a:t>
            </a:r>
          </a:p>
          <a:p>
            <a:pPr eaLnBrk="1" hangingPunct="1">
              <a:defRPr/>
            </a:pPr>
            <a:r>
              <a:rPr lang="ru-RU" smtClean="0"/>
              <a:t>образовательное направление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1692275" y="115888"/>
            <a:ext cx="543718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КОМПЛЕКСНЫЙ ПЛАН </a:t>
            </a: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информационного противодействия терроризму в Российской Федерации </a:t>
            </a:r>
            <a:b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2008 – 2012 годы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2032000"/>
            <a:ext cx="9144000" cy="4565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60000"/>
              <a:defRPr/>
            </a:pPr>
            <a:r>
              <a:rPr lang="ru-RU" sz="1800" b="1" i="1" smtClean="0">
                <a:latin typeface="Verdana" pitchFamily="34" charset="0"/>
                <a:cs typeface="Arial" charset="0"/>
              </a:rPr>
              <a:t>обеспечение антитеррористической защищенности критически важных и потенциально опасных объектов, повышение уровня антитеррористической безопасности в сфере энергетики, транспорта, в местах массового пребывания людей …;</a:t>
            </a:r>
          </a:p>
          <a:p>
            <a:pPr eaLnBrk="1" hangingPunct="1">
              <a:lnSpc>
                <a:spcPct val="80000"/>
              </a:lnSpc>
              <a:buSzPct val="60000"/>
              <a:defRPr/>
            </a:pPr>
            <a:r>
              <a:rPr lang="ru-RU" sz="1800" b="1" i="1" smtClean="0">
                <a:solidFill>
                  <a:srgbClr val="FFCC66"/>
                </a:solidFill>
                <a:latin typeface="Verdana" pitchFamily="34" charset="0"/>
                <a:cs typeface="Arial" charset="0"/>
              </a:rPr>
              <a:t>формирование (совершенствование) механизмов защиты информационного пространства и населения Российской Федерации от идеологии терроризма и экстремизма;</a:t>
            </a:r>
          </a:p>
          <a:p>
            <a:pPr eaLnBrk="1" hangingPunct="1">
              <a:lnSpc>
                <a:spcPct val="80000"/>
              </a:lnSpc>
              <a:buSzPct val="60000"/>
              <a:defRPr/>
            </a:pPr>
            <a:r>
              <a:rPr lang="ru-RU" sz="1800" b="1" i="1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совершенствование системы информационного противодействия терроризму, предусматривающей задействование органов государственной власти, возможностей правоохранительных органов и спецслужб, общественных организаций, ученых, специалистов в области религиозных отношений, образования, культуры и искусства, СМИ, бизнес-сообщества в осуществлении деятельности  на данном направлении;</a:t>
            </a:r>
          </a:p>
          <a:p>
            <a:pPr eaLnBrk="1" hangingPunct="1">
              <a:lnSpc>
                <a:spcPct val="80000"/>
              </a:lnSpc>
              <a:buSzPct val="60000"/>
              <a:defRPr/>
            </a:pPr>
            <a:r>
              <a:rPr lang="ru-RU" sz="1800" b="1" i="1" smtClean="0">
                <a:solidFill>
                  <a:srgbClr val="FFCC66"/>
                </a:solidFill>
                <a:latin typeface="Verdana" pitchFamily="34" charset="0"/>
                <a:cs typeface="Arial" charset="0"/>
              </a:rPr>
              <a:t>формирование социально-политических, правовых и иных основ для эффективного противодействия идеологии терроризма и экстремизма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800" b="1" i="1" smtClean="0">
              <a:solidFill>
                <a:schemeClr val="folHlink"/>
              </a:solidFill>
            </a:endParaRP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0" y="1484313"/>
            <a:ext cx="1511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600" b="1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1" grpId="0"/>
      <p:bldP spid="147462" grpId="0" build="p"/>
      <p:bldP spid="1474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500"/>
              </a:lnSpc>
              <a:defRPr/>
            </a:pPr>
            <a:r>
              <a:rPr lang="ru-RU" sz="3200" smtClean="0">
                <a:solidFill>
                  <a:srgbClr val="FF9900"/>
                </a:solidFill>
              </a:rPr>
              <a:t>Взаимодействие антитеррористических комиссий и оперативных штабов</a:t>
            </a:r>
            <a:endParaRPr lang="ru-RU" sz="4000" smtClean="0">
              <a:solidFill>
                <a:srgbClr val="FF9900"/>
              </a:solidFill>
            </a:endParaRPr>
          </a:p>
        </p:txBody>
      </p:sp>
      <p:pic>
        <p:nvPicPr>
          <p:cNvPr id="19" name="Picture 17" descr="IMGP42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997200"/>
            <a:ext cx="47148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9" name="Picture 13" descr="1016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341438"/>
            <a:ext cx="410368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10" name="Picture 14" descr="183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431958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684213" y="1557338"/>
            <a:ext cx="81359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FF00"/>
                </a:solidFill>
              </a:rPr>
              <a:t>Первый уровень - предусматривает совместную с территориальными подразделениями федеральных органов исполнительной власти работу по противодействию террористическим угрозам на предприятиях, включенных в федеральный перечень критически важных объектов.</a:t>
            </a:r>
          </a:p>
          <a:p>
            <a:endParaRPr lang="ru-RU" sz="2000" b="1">
              <a:solidFill>
                <a:srgbClr val="FFFF00"/>
              </a:solidFill>
            </a:endParaRPr>
          </a:p>
          <a:p>
            <a:r>
              <a:rPr lang="ru-RU" sz="2000" b="1">
                <a:solidFill>
                  <a:srgbClr val="66FF33"/>
                </a:solidFill>
              </a:rPr>
              <a:t>Второй уровень - проводится комплекс мер по обеспечению безопасности функционирования жизненно важных для региональной экономики производств, включенных в окружной перечень объектов, подлежащих первоочередной антитеррористической защите.</a:t>
            </a:r>
          </a:p>
          <a:p>
            <a:endParaRPr lang="ru-RU" sz="2000" b="1">
              <a:solidFill>
                <a:srgbClr val="66FF33"/>
              </a:solidFill>
            </a:endParaRPr>
          </a:p>
          <a:p>
            <a:r>
              <a:rPr lang="ru-RU" sz="2000" b="1">
                <a:solidFill>
                  <a:srgbClr val="FF0000"/>
                </a:solidFill>
              </a:rPr>
              <a:t>Третий уровень - организуется работа в муниципальном звене по устранению угроз терроризма и иных чрезвычайных ситуаций на опасных производствах, социально - значимых объектах, в местах массового пребывания населения.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539750" y="79375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9900"/>
                </a:solidFill>
              </a:rPr>
              <a:t>Трехуровневая система обеспечения безопасности населения, стратегически важных, социально-значимых и иных объектов террористической устремленности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  <p:bldP spid="1505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lnSpc>
                <a:spcPts val="1800"/>
              </a:lnSpc>
              <a:defRPr/>
            </a:pPr>
            <a:r>
              <a:rPr lang="ru-RU" sz="2000" b="0" smtClean="0">
                <a:solidFill>
                  <a:srgbClr val="FF9900"/>
                </a:solidFill>
                <a:latin typeface="Times New Roman" pitchFamily="18" charset="0"/>
              </a:rPr>
              <a:t>Алгоритм действий главы муниципального образования - председателя АТК в условиях резкого обострения оперативной обстановки на территории муниципального образования, связанного с возникновением теругроз</a:t>
            </a:r>
            <a:r>
              <a:rPr lang="ru-RU" sz="2600" b="0" smtClean="0">
                <a:solidFill>
                  <a:srgbClr val="FFFF99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903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Получить подтверждение информации в территориальных подразделениях ФСБ, ОВД, МЧС и из иных достоверных источников.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FF00"/>
                </a:solidFill>
              </a:rPr>
              <a:t>При подтверждении сведений незамедлительно лично проинформировать руководителя в субъекте Российской Федерации: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а) об источнике информации, времени, месте возникшей террористической угрозы, степени опасности для населения и объектов жизнеобеспечения, возможных (наступивших) негативных последствиях;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FF00"/>
                </a:solidFill>
              </a:rPr>
              <a:t>б) об имеющихся данных о террористах, их численности, наличии огнестрельного оружия, иных средств террора, выдвигаемых требованиях, возможных единомышленниках и пособниках;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в) об информированности правоохранительных органов о случившемся и принимаемых ими мерах (на момент доклада);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FF00"/>
                </a:solidFill>
              </a:rPr>
              <a:t>г) о приблизительной численности граждан, находящихся в опасной зоне;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д) о принимаемых превентивных мерах по локализации и минимизации возникших угроз жизни и здоровью людей.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FF00"/>
                </a:solidFill>
              </a:rPr>
              <a:t>Обеспечить взаимодействие с оперативной группой в муниципальном образовании (УФСБ, УВД).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Отдать распоряжения об обеспечении готовности предприятий транспорта, связи, здравоохранения, противопожарной охраны, подразделений МЧС к действиям по защите населения, локализации и минимизации последствий теракта.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FF00"/>
                </a:solidFill>
              </a:rPr>
              <a:t>Организовать эвакуацию населения из опасной зоны.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При необходимости организовать остановку технологически опасных производств, находящихся в непосредственной близости от объекта преступных посягательств.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solidFill>
                  <a:srgbClr val="FFFF00"/>
                </a:solidFill>
              </a:rPr>
              <a:t>По прибытии Оперативного штаба обеспечить необходимые условия для его работы, а также выполнение решений его руководства.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/>
              <a:t>Информирование населения о складывающейся обстановке и принимаемых органами власти мерах поводить через СМИ по согласованию с Оперативным штабом.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3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229600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solidFill>
                  <a:srgbClr val="FF9933"/>
                </a:solidFill>
              </a:rPr>
              <a:t>     </a:t>
            </a:r>
            <a:endParaRPr lang="ru-RU" sz="3500" smtClean="0">
              <a:solidFill>
                <a:srgbClr val="FF9933"/>
              </a:solidFill>
            </a:endParaRPr>
          </a:p>
        </p:txBody>
      </p:sp>
      <p:pic>
        <p:nvPicPr>
          <p:cNvPr id="149507" name="Picture 3" descr="PDVD_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333375"/>
            <a:ext cx="5429250" cy="3441700"/>
          </a:xfrm>
          <a:noFill/>
        </p:spPr>
      </p:pic>
      <p:pic>
        <p:nvPicPr>
          <p:cNvPr id="149508" name="Picture 4" descr="PDVD_02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068638"/>
            <a:ext cx="4956175" cy="3517900"/>
          </a:xfrm>
          <a:noFill/>
        </p:spPr>
      </p:pic>
      <p:pic>
        <p:nvPicPr>
          <p:cNvPr id="149509" name="Picture 5" descr="PDVD_05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708400" y="3028950"/>
            <a:ext cx="4895850" cy="3524250"/>
          </a:xfrm>
          <a:noFill/>
        </p:spPr>
      </p:pic>
      <p:pic>
        <p:nvPicPr>
          <p:cNvPr id="149510" name="Picture 6" descr="PDVD_0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333375"/>
            <a:ext cx="5256213" cy="34528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360363"/>
          </a:xfrm>
        </p:spPr>
        <p:txBody>
          <a:bodyPr/>
          <a:lstStyle/>
          <a:p>
            <a:pPr eaLnBrk="1" hangingPunct="1">
              <a:lnSpc>
                <a:spcPts val="1800"/>
              </a:lnSpc>
              <a:defRPr/>
            </a:pPr>
            <a:r>
              <a:rPr lang="ru-RU" sz="2400" b="0" smtClean="0">
                <a:solidFill>
                  <a:srgbClr val="FF9900"/>
                </a:solidFill>
                <a:latin typeface="Times New Roman" pitchFamily="18" charset="0"/>
              </a:rPr>
              <a:t>Действия АТК в МО до начала контртеррористической операции: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9144000" cy="63357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/>
              <a:t>дать поручение об обеспечении взаимодействия с оперативной группой в районе (городе), со всеми силовыми структурами (правоохранительными органами) в целях получения и обработки информации, анализа оперативной обстановки и выработки адекватных мер по сложившейся ситуации, а также минимизации и ликвидации последствий ее проявлений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FFFF00"/>
                </a:solidFill>
              </a:rPr>
              <a:t>дать указания о сборе руководителей структурных подразделений администрации муниципального образования, руководителей постоянно действующих рабочих групп АТК (ПДРГ АТК), оповещении о случившемся руководителей хозяйствующих субъектов; установлении круглосуточного дежурства руководящего состава; усилении охраны объектов, подлежащих первоочередной антитеррористической защите, других объектов возможных террористических посягательств на территории муниципального образования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/>
              <a:t>поставить задачи соответствующим службам (здравоохранение, ЖКХ, ГОиЧС, образование, потребительский рынок) о принятии практических мер по профилактике, минимизации (локализации) и ликвидации возможных последствий чрезвычайных обстоятельств и решении задач, поставленных АТК, ОШ в округе.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FFFF00"/>
                </a:solidFill>
              </a:rPr>
              <a:t>дать указания по принятию организационно-практических мер в интересах размещения ОШ, оперативной группы администрации округа и обеспечения их функционирования в районе проведения КТО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/>
              <a:t>по согласованию с руководством оперативной группы в муниципальном образовании дать указания о задействовании СМИ для проведения разъяснительной работы с населением о ситуации, складывающейся в районе совершения теракта, прилегающих территориях и в целом в муниципальном образовании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FFFF00"/>
                </a:solidFill>
              </a:rPr>
              <a:t>дать поручение об информировании о случившемся и принимаемых мерах руководителей объектов, подлежащих первоочередной антитеррористической защите, расположенных на территории района, а также администраций соседних муниципальных образований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user\Рабочий стол\К слайдам\Заруб-лучший\ГЭС РД\full_KopiyaCHirkeyplo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8063"/>
            <a:ext cx="50038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Documents and Settings\user\Рабочий стол\К слайдам\Заруб-лучший\Домашняя работа\PR20100930222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175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0" name="Picture 10" descr="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2" name="Picture 8" descr="автобу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5639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3" name="Picture 9" descr="скорая помощ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33600"/>
            <a:ext cx="428466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:\Documents and Settings\user\Рабочий стол\К слайдам\Заруб-лучший\555\1296880653_kirgizskoe-televideni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1773238"/>
            <a:ext cx="327501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C:\Documents and Settings\user\Рабочий стол\Материалы для слайдов\тсу Северо-запад антитеррор 2010\DSC003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0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661025"/>
            <a:ext cx="9144000" cy="1098550"/>
          </a:xfrm>
        </p:spPr>
        <p:txBody>
          <a:bodyPr/>
          <a:lstStyle/>
          <a:p>
            <a:pPr algn="r" eaLnBrk="1" hangingPunct="1">
              <a:lnSpc>
                <a:spcPts val="2000"/>
              </a:lnSpc>
              <a:defRPr/>
            </a:pPr>
            <a:r>
              <a:rPr lang="ru-RU" sz="1800" b="0" smtClean="0">
                <a:solidFill>
                  <a:srgbClr val="CC6600"/>
                </a:solidFill>
                <a:latin typeface="Times New Roman" pitchFamily="18" charset="0"/>
              </a:rPr>
              <a:t>Совместное письмо Председателя НАК – Директора ФСБ России и </a:t>
            </a:r>
            <a:br>
              <a:rPr lang="ru-RU" sz="1800" b="0" smtClean="0">
                <a:solidFill>
                  <a:srgbClr val="CC6600"/>
                </a:solidFill>
                <a:latin typeface="Times New Roman" pitchFamily="18" charset="0"/>
              </a:rPr>
            </a:br>
            <a:r>
              <a:rPr lang="ru-RU" sz="1800" b="0" smtClean="0">
                <a:solidFill>
                  <a:srgbClr val="CC6600"/>
                </a:solidFill>
                <a:latin typeface="Times New Roman" pitchFamily="18" charset="0"/>
              </a:rPr>
              <a:t>Заместителя Председателя Правительства Российской Федерации – </a:t>
            </a:r>
            <a:br>
              <a:rPr lang="ru-RU" sz="1800" b="0" smtClean="0">
                <a:solidFill>
                  <a:srgbClr val="CC6600"/>
                </a:solidFill>
                <a:latin typeface="Times New Roman" pitchFamily="18" charset="0"/>
              </a:rPr>
            </a:br>
            <a:r>
              <a:rPr lang="ru-RU" sz="1800" b="0" smtClean="0">
                <a:solidFill>
                  <a:srgbClr val="CC6600"/>
                </a:solidFill>
                <a:latin typeface="Times New Roman" pitchFamily="18" charset="0"/>
              </a:rPr>
              <a:t>Министра финансов Российской Федерации </a:t>
            </a:r>
            <a:br>
              <a:rPr lang="ru-RU" sz="1800" b="0" smtClean="0">
                <a:solidFill>
                  <a:srgbClr val="CC6600"/>
                </a:solidFill>
                <a:latin typeface="Times New Roman" pitchFamily="18" charset="0"/>
              </a:rPr>
            </a:br>
            <a:r>
              <a:rPr lang="ru-RU" sz="1800" b="0" smtClean="0">
                <a:solidFill>
                  <a:srgbClr val="CC6600"/>
                </a:solidFill>
                <a:latin typeface="Times New Roman" pitchFamily="18" charset="0"/>
              </a:rPr>
              <a:t>(№ 11/П/1-147 от 16.05.08 г. № 10-7-2/2037 от 28.05.08 г.)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chemeClr val="hlink"/>
                </a:solidFill>
              </a:rPr>
              <a:t>усиление антитеррористической защищенности потенциально опасных объектов, мест массового пребывания людей и объектов жизнеобеспечения, находящихся в собственности или в ведении субъекта Российской Федерации (муниципального образования);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/>
              <a:t>организация и проведение информационно-пропагандистских мероприятий, направленных на вскрытие сущности и разъяснения общественной опасности терроризма, оказание позитивного воздействия на граждан с целью формирования у них неприятия идеологии терроризма, обучение населения формам и методам предупреждения террористических угроз, порядку действий при их возникновении;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chemeClr val="hlink"/>
                </a:solidFill>
              </a:rPr>
              <a:t>проведение антитеррористических учений, направленных на отработку взаимодействия органов государственной власти субъектов Российской Федерации и органов местного самоуправления при осуществлении мер по противодействию терроризму, в том числе по минимизации и (или) ликвидации последствий его проявлений</a:t>
            </a:r>
            <a:endParaRPr lang="ru-RU" sz="2000" smtClean="0"/>
          </a:p>
        </p:txBody>
      </p:sp>
      <p:sp>
        <p:nvSpPr>
          <p:cNvPr id="165892" name="Rectangle 4"/>
          <p:cNvSpPr>
            <a:spLocks noRot="1" noChangeArrowheads="1"/>
          </p:cNvSpPr>
          <p:nvPr/>
        </p:nvSpPr>
        <p:spPr bwMode="auto">
          <a:xfrm>
            <a:off x="0" y="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ru-RU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Основные направления профилактики, в рамках которых целесообразно осуществлять финансирование антитеррористических мероприятий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/>
      <p:bldP spid="1658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4486" y="620688"/>
            <a:ext cx="8229600" cy="649287"/>
          </a:xfrm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ru-RU" sz="3200" dirty="0" smtClean="0">
                <a:solidFill>
                  <a:srgbClr val="FF9900"/>
                </a:solidFill>
              </a:rPr>
              <a:t>Нормативная база </a:t>
            </a:r>
            <a:r>
              <a:rPr lang="ru-RU" sz="3200" dirty="0" smtClean="0">
                <a:solidFill>
                  <a:srgbClr val="FF9900"/>
                </a:solidFill>
              </a:rPr>
              <a:t/>
            </a:r>
            <a:br>
              <a:rPr lang="ru-RU" sz="3200" dirty="0" smtClean="0">
                <a:solidFill>
                  <a:srgbClr val="FF9900"/>
                </a:solidFill>
              </a:rPr>
            </a:br>
            <a:r>
              <a:rPr lang="ru-RU" sz="3200" dirty="0" smtClean="0">
                <a:solidFill>
                  <a:srgbClr val="FF9900"/>
                </a:solidFill>
              </a:rPr>
              <a:t>в сфере противодействия терроризму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486" y="1628800"/>
            <a:ext cx="8158163" cy="468119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90000"/>
              </a:spcBef>
              <a:buSzTx/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FFFF00"/>
                </a:solidFill>
              </a:rPr>
              <a:t>Федеральный </a:t>
            </a:r>
            <a:r>
              <a:rPr lang="ru-RU" sz="2500" b="1" dirty="0" smtClean="0">
                <a:solidFill>
                  <a:srgbClr val="FFFF00"/>
                </a:solidFill>
              </a:rPr>
              <a:t>закон от 6 марта 2006 года № 35</a:t>
            </a:r>
            <a:r>
              <a:rPr lang="ru-RU" sz="2500" dirty="0" smtClean="0"/>
              <a:t> </a:t>
            </a:r>
            <a:r>
              <a:rPr lang="ru-RU" sz="2500" dirty="0" smtClean="0"/>
              <a:t>                       </a:t>
            </a:r>
            <a:r>
              <a:rPr lang="ru-RU" sz="2500" b="1" dirty="0" smtClean="0"/>
              <a:t>«</a:t>
            </a:r>
            <a:r>
              <a:rPr lang="ru-RU" sz="2500" b="1" dirty="0" smtClean="0"/>
              <a:t>О противодействии терроризму»</a:t>
            </a:r>
            <a:r>
              <a:rPr lang="ru-RU" sz="2500" dirty="0" smtClean="0"/>
              <a:t> </a:t>
            </a:r>
            <a:endParaRPr lang="ru-RU" sz="2500" b="1" dirty="0" smtClean="0"/>
          </a:p>
          <a:p>
            <a:pPr algn="just" eaLnBrk="1" hangingPunct="1">
              <a:lnSpc>
                <a:spcPct val="80000"/>
              </a:lnSpc>
              <a:spcBef>
                <a:spcPct val="90000"/>
              </a:spcBef>
              <a:buSzTx/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FFFF00"/>
                </a:solidFill>
              </a:rPr>
              <a:t>Указ Президента Российской Федерации от 15 февраля 2006 года № 116</a:t>
            </a:r>
            <a:r>
              <a:rPr lang="ru-RU" sz="2500" b="1" dirty="0" smtClean="0">
                <a:solidFill>
                  <a:srgbClr val="FF9933"/>
                </a:solidFill>
              </a:rPr>
              <a:t> </a:t>
            </a:r>
            <a:r>
              <a:rPr lang="ru-RU" sz="2500" b="1" dirty="0" smtClean="0">
                <a:solidFill>
                  <a:srgbClr val="FF9933"/>
                </a:solidFill>
              </a:rPr>
              <a:t>                                                          </a:t>
            </a:r>
            <a:r>
              <a:rPr lang="ru-RU" sz="2500" b="1" dirty="0" smtClean="0"/>
              <a:t>«</a:t>
            </a:r>
            <a:r>
              <a:rPr lang="ru-RU" sz="2500" b="1" dirty="0" smtClean="0"/>
              <a:t>О мерах по противодействию терроризму»</a:t>
            </a:r>
            <a:r>
              <a:rPr lang="ru-RU" sz="2500" dirty="0" smtClean="0"/>
              <a:t> </a:t>
            </a:r>
            <a:endParaRPr lang="ru-RU" sz="2500" b="1" dirty="0" smtClean="0"/>
          </a:p>
          <a:p>
            <a:pPr algn="just" eaLnBrk="1" hangingPunct="1">
              <a:lnSpc>
                <a:spcPct val="80000"/>
              </a:lnSpc>
              <a:spcBef>
                <a:spcPct val="90000"/>
              </a:spcBef>
              <a:buSzTx/>
              <a:buFont typeface="Wingdings" pitchFamily="2" charset="2"/>
              <a:buChar char="§"/>
              <a:defRPr/>
            </a:pPr>
            <a:r>
              <a:rPr lang="ru-RU" sz="2500" b="1" dirty="0" smtClean="0">
                <a:solidFill>
                  <a:srgbClr val="FFFF00"/>
                </a:solidFill>
              </a:rPr>
              <a:t>Постановление </a:t>
            </a:r>
            <a:r>
              <a:rPr lang="ru-RU" sz="2500" b="1" dirty="0" smtClean="0">
                <a:solidFill>
                  <a:srgbClr val="FFFF00"/>
                </a:solidFill>
              </a:rPr>
              <a:t>Правительства РФ от 4 мая 2008 г. № 333</a:t>
            </a: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 smtClean="0"/>
              <a:t>«</a:t>
            </a:r>
            <a:r>
              <a:rPr lang="ru-RU" sz="2500" b="1" dirty="0" smtClean="0"/>
              <a:t>О компетенции </a:t>
            </a:r>
            <a:r>
              <a:rPr lang="ru-RU" sz="2500" b="1" dirty="0" smtClean="0"/>
              <a:t>федеральных органов исполнительной власти, руководство деятельностью которых осуществляет Правительство Российской Федерации, в области противодействия терроризму»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351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ahoma" pitchFamily="34" charset="0"/>
              </a:rPr>
              <a:t>Схема координации деятельности</a:t>
            </a:r>
          </a:p>
          <a:p>
            <a:pPr algn="ctr"/>
            <a:r>
              <a:rPr lang="ru-RU" sz="2000" b="1">
                <a:latin typeface="Tahoma" pitchFamily="34" charset="0"/>
              </a:rPr>
              <a:t>по противодействию терроризму в Российской Федерации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179388" y="2273300"/>
            <a:ext cx="5154612" cy="65405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ahoma" pitchFamily="34" charset="0"/>
              </a:rPr>
              <a:t>Национальный антитеррористический комитет</a:t>
            </a:r>
          </a:p>
          <a:p>
            <a:endParaRPr lang="ru-RU">
              <a:latin typeface="Tahoma" pitchFamily="34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484438" y="2765425"/>
            <a:ext cx="3760787" cy="37941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  <a:latin typeface="Arial" charset="0"/>
              </a:rPr>
              <a:t>Федеральный оперативный штаб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6588125" y="2195513"/>
            <a:ext cx="2266950" cy="13811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FF"/>
                </a:solidFill>
                <a:latin typeface="Tahoma" pitchFamily="34" charset="0"/>
              </a:rPr>
              <a:t>Аппарат </a:t>
            </a:r>
          </a:p>
          <a:p>
            <a:pPr algn="ctr"/>
            <a:r>
              <a:rPr lang="ru-RU" sz="1400">
                <a:solidFill>
                  <a:srgbClr val="0000FF"/>
                </a:solidFill>
                <a:latin typeface="Tahoma" pitchFamily="34" charset="0"/>
              </a:rPr>
              <a:t>Национального</a:t>
            </a:r>
          </a:p>
          <a:p>
            <a:pPr algn="ctr"/>
            <a:r>
              <a:rPr lang="ru-RU" sz="1400">
                <a:solidFill>
                  <a:srgbClr val="0000FF"/>
                </a:solidFill>
                <a:latin typeface="Tahoma" pitchFamily="34" charset="0"/>
              </a:rPr>
              <a:t>антитеррористического</a:t>
            </a:r>
          </a:p>
          <a:p>
            <a:pPr algn="ctr"/>
            <a:r>
              <a:rPr lang="ru-RU" sz="1400">
                <a:solidFill>
                  <a:srgbClr val="0000FF"/>
                </a:solidFill>
                <a:latin typeface="Tahoma" pitchFamily="34" charset="0"/>
              </a:rPr>
              <a:t>комитета и </a:t>
            </a:r>
          </a:p>
          <a:p>
            <a:pPr algn="ctr"/>
            <a:r>
              <a:rPr lang="ru-RU" sz="1400">
                <a:solidFill>
                  <a:srgbClr val="0000FF"/>
                </a:solidFill>
                <a:latin typeface="Tahoma" pitchFamily="34" charset="0"/>
              </a:rPr>
              <a:t>Федерального оперативного штаба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323850" y="4292600"/>
            <a:ext cx="3794125" cy="654050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ahoma" pitchFamily="34" charset="0"/>
              </a:rPr>
              <a:t>Антитеррористические комиссии</a:t>
            </a:r>
          </a:p>
          <a:p>
            <a:r>
              <a:rPr lang="ru-RU">
                <a:latin typeface="Tahoma" pitchFamily="34" charset="0"/>
              </a:rPr>
              <a:t>Субъектов Российской Федерации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769938" y="5368925"/>
            <a:ext cx="2968625" cy="11684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latin typeface="Tahoma" pitchFamily="34" charset="0"/>
              </a:rPr>
              <a:t>Аппараты</a:t>
            </a:r>
          </a:p>
          <a:p>
            <a:pPr algn="ctr"/>
            <a:endParaRPr lang="ru-RU" sz="1400" b="1">
              <a:latin typeface="Tahoma" pitchFamily="34" charset="0"/>
            </a:endParaRPr>
          </a:p>
          <a:p>
            <a:pPr algn="ctr"/>
            <a:r>
              <a:rPr lang="ru-RU" sz="1400">
                <a:latin typeface="Tahoma" pitchFamily="34" charset="0"/>
              </a:rPr>
              <a:t>формируются высшими </a:t>
            </a:r>
          </a:p>
          <a:p>
            <a:pPr algn="ctr"/>
            <a:r>
              <a:rPr lang="ru-RU" sz="1400">
                <a:latin typeface="Tahoma" pitchFamily="34" charset="0"/>
              </a:rPr>
              <a:t>должностными лицами субъектов</a:t>
            </a:r>
          </a:p>
          <a:p>
            <a:pPr algn="ctr"/>
            <a:r>
              <a:rPr lang="ru-RU" sz="1400"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5302250" y="4286250"/>
            <a:ext cx="3762375" cy="654050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  <a:latin typeface="Tahoma" pitchFamily="34" charset="0"/>
              </a:rPr>
              <a:t>Оперативные штабы</a:t>
            </a:r>
          </a:p>
          <a:p>
            <a:pPr algn="ctr"/>
            <a:r>
              <a:rPr lang="ru-RU">
                <a:solidFill>
                  <a:srgbClr val="0000FF"/>
                </a:solidFill>
                <a:latin typeface="Tahoma" pitchFamily="34" charset="0"/>
              </a:rPr>
              <a:t>субъектов Российской Федерации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5732463" y="5373688"/>
            <a:ext cx="3024187" cy="955675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>
                <a:solidFill>
                  <a:srgbClr val="0000FF"/>
                </a:solidFill>
                <a:latin typeface="Tahoma" pitchFamily="34" charset="0"/>
              </a:rPr>
              <a:t>Аппараты</a:t>
            </a:r>
          </a:p>
          <a:p>
            <a:pPr algn="ctr"/>
            <a:endParaRPr lang="ru-RU" sz="1400" b="1">
              <a:solidFill>
                <a:srgbClr val="0000FF"/>
              </a:solidFill>
              <a:latin typeface="Tahoma" pitchFamily="34" charset="0"/>
            </a:endParaRPr>
          </a:p>
          <a:p>
            <a:pPr algn="ctr"/>
            <a:r>
              <a:rPr lang="ru-RU" sz="1400">
                <a:solidFill>
                  <a:srgbClr val="0000FF"/>
                </a:solidFill>
                <a:latin typeface="Tahoma" pitchFamily="34" charset="0"/>
              </a:rPr>
              <a:t>Формируются в территориальных </a:t>
            </a:r>
          </a:p>
          <a:p>
            <a:pPr algn="ctr"/>
            <a:r>
              <a:rPr lang="ru-RU" sz="1400">
                <a:solidFill>
                  <a:srgbClr val="0000FF"/>
                </a:solidFill>
                <a:latin typeface="Tahoma" pitchFamily="34" charset="0"/>
              </a:rPr>
              <a:t>органах безопасности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1331913" y="2924175"/>
            <a:ext cx="719137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932363" y="3141663"/>
            <a:ext cx="1800225" cy="115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2195513" y="4941888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5364163" y="2492375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227763" y="2924175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3417888" y="1265238"/>
            <a:ext cx="2630487" cy="6540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</a:rPr>
              <a:t>Президент </a:t>
            </a:r>
          </a:p>
          <a:p>
            <a:pPr algn="ctr"/>
            <a:r>
              <a:rPr lang="ru-RU"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716463" y="19161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308850" y="4941888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994" name="Line 18"/>
          <p:cNvSpPr>
            <a:spLocks noChangeShapeType="1"/>
          </p:cNvSpPr>
          <p:nvPr/>
        </p:nvSpPr>
        <p:spPr bwMode="auto">
          <a:xfrm>
            <a:off x="6443663" y="2060575"/>
            <a:ext cx="252095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995" name="Line 19"/>
          <p:cNvSpPr>
            <a:spLocks noChangeShapeType="1"/>
          </p:cNvSpPr>
          <p:nvPr/>
        </p:nvSpPr>
        <p:spPr bwMode="auto">
          <a:xfrm>
            <a:off x="8964613" y="2060575"/>
            <a:ext cx="0" cy="16557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>
            <a:off x="6443663" y="2060575"/>
            <a:ext cx="0" cy="1655763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6997" name="Line 21"/>
          <p:cNvSpPr>
            <a:spLocks noChangeShapeType="1"/>
          </p:cNvSpPr>
          <p:nvPr/>
        </p:nvSpPr>
        <p:spPr bwMode="auto">
          <a:xfrm flipH="1">
            <a:off x="6443663" y="3716338"/>
            <a:ext cx="252095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2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animBg="1"/>
      <p:bldP spid="126980" grpId="0" animBg="1"/>
      <p:bldP spid="126981" grpId="0" animBg="1"/>
      <p:bldP spid="126982" grpId="0" animBg="1"/>
      <p:bldP spid="126983" grpId="0" animBg="1"/>
      <p:bldP spid="126984" grpId="0" animBg="1"/>
      <p:bldP spid="126985" grpId="0" animBg="1"/>
      <p:bldP spid="126991" grpId="0" animBg="1"/>
      <p:bldP spid="126994" grpId="0" animBg="1"/>
      <p:bldP spid="126995" grpId="0" animBg="1"/>
      <p:bldP spid="126996" grpId="0" animBg="1"/>
      <p:bldP spid="1269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5650" y="115888"/>
            <a:ext cx="8229600" cy="431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9933"/>
                </a:solidFill>
              </a:rPr>
              <a:t>Основные черты ОГСПТ: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20713"/>
            <a:ext cx="8964612" cy="6048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FFFF00"/>
                </a:solidFill>
                <a:latin typeface="Times New Roman" pitchFamily="18" charset="0"/>
              </a:rPr>
              <a:t>1. Комплексное, системное решение вопросов по всем трем направлениям: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FFFF00"/>
                </a:solidFill>
                <a:latin typeface="Times New Roman" pitchFamily="18" charset="0"/>
              </a:rPr>
              <a:t>а) предупреждению терроризма, в том числе по выявлению и последующему устранению причин и условий, способствующих совершению террористических актов (профилактика терроризма);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FFFF00"/>
                </a:solidFill>
                <a:latin typeface="Times New Roman" pitchFamily="18" charset="0"/>
              </a:rPr>
              <a:t>б) выявлению, предупреждению, пресечению, раскрытию и расследованию террористического акта (борьба с терроризмом);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FFFF00"/>
                </a:solidFill>
                <a:latin typeface="Times New Roman" pitchFamily="18" charset="0"/>
              </a:rPr>
              <a:t>в) минимизации и (или) ликвидации последствий проявлений терроризма;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latin typeface="Times New Roman" pitchFamily="18" charset="0"/>
              </a:rPr>
              <a:t>2. Создание двух вертикалей управления и координации (антитеррористических комиссий и оперативных штабов), что позволило четко разделить функции профилактики и борьбы с терроризмом и исключить перекладывание ответственности с одной вертикали (АТК) на другую (ОШ);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FFFF00"/>
                </a:solidFill>
                <a:latin typeface="Times New Roman" pitchFamily="18" charset="0"/>
              </a:rPr>
              <a:t>3. Наделение необходимым объемом компетенции Председателя Национального антитеррористического комитета и руководителей оперативных штабов в субъектах Российской Федерации;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latin typeface="Times New Roman" pitchFamily="18" charset="0"/>
              </a:rPr>
              <a:t>4. Включение в состав Национального антитеррористического комитета и Федерального оперативного штаба первых лиц (руководителей) заинтересованных министерств и ведомств (аналогов в мировой практике нет);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FFFF00"/>
                </a:solidFill>
                <a:latin typeface="Times New Roman" pitchFamily="18" charset="0"/>
              </a:rPr>
              <a:t>5. Четкое разделение компетенции между руководителями АТК и ОШ в субъектах Российской Федерации, а также руководителями федеральных органов исполнительной власти;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latin typeface="Times New Roman" pitchFamily="18" charset="0"/>
              </a:rPr>
              <a:t>6. Внедрение принципа единоначалия и возложение персональной ответственности на соответствующих руководителей (в сфере профилактики терроризма, минимизации и ликвидации его проявлений – на глав субъектов Российской Федерации, в сфере борьбы с терроризмом – на руководителей территориальных органов безопасности). Ранее многие руководители на местах не считали возможным принять управленческие решения без предварительного одобрения федерального руководства, что, как правило, требовало значительного времени и вело к серьезным упущениям инициативы на этапе первоначальных действий ОШ;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FFFF00"/>
                </a:solidFill>
                <a:latin typeface="Times New Roman" pitchFamily="18" charset="0"/>
              </a:rPr>
              <a:t>7. Создание оперативных штабов на постоянной, а не временной, основе, что позволило внедрить механизм воздействия на процесс реализации принимаемых решений, в т.ч. обеспечить постоянство контроля;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latin typeface="Times New Roman" pitchFamily="18" charset="0"/>
              </a:rPr>
              <a:t>8. Создание постоянно действующих аппаратов АТК и ОШ, что позволило поставить работу по противодействию терроризму на системную основу;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FFFF00"/>
                </a:solidFill>
                <a:latin typeface="Times New Roman" pitchFamily="18" charset="0"/>
              </a:rPr>
              <a:t>9. Принципиально принятое решение о создании аппаратов ОШ в составе органов федеральной службы безопасности, что, с учетом особой ответственности первых руководителей территориальных органов безопасности, являющихся руководителями ОШ, позволило привлечь в их состав наиболее квалифицированных специалистов в сфере противодействия (борьбы) терроризму;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latin typeface="Times New Roman" pitchFamily="18" charset="0"/>
              </a:rPr>
              <a:t>10. Упреждающее (заблаговременное) выделение сил и средств правоохранительных органов и спецслужб, позволивших  поставить  их  подготовку, разработку порядка действий и планов антитеррористических мероприятий, а также процедуру обучения задействованного личного состава на заблаговременную основу (по принципу «тяжело в учении – легко в бою»);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solidFill>
                  <a:srgbClr val="FFFF00"/>
                </a:solidFill>
                <a:latin typeface="Times New Roman" pitchFamily="18" charset="0"/>
              </a:rPr>
              <a:t>11. Единое информационное обеспечение сферы борьбы с терроризмом путем создания Единого банка данных по проблемам борьбы с терроризмом (ЕБД), пользователями которого призваны стать 19 министерств и ведомств;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smtClean="0">
                <a:latin typeface="Times New Roman" pitchFamily="18" charset="0"/>
              </a:rPr>
              <a:t>12. Наделение одной структуры (НАК, ФОШ) функциями координации информационно-аналитического обеспечения, выработки решений и реализации мер по всем направлениям противодействия терроризму (в области профилактики терроризма, борьбы с терроризмом и ликвидации последствий терактов)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3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30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3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4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30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130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30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</a:t>
            </a:r>
            <a:r>
              <a:rPr lang="ru-RU" b="1" smtClean="0">
                <a:solidFill>
                  <a:srgbClr val="FF9900"/>
                </a:solidFill>
              </a:rPr>
              <a:t>Обеспечение национальной безопасности в сфере государственной и общественной безопасности осуществляется при постоянном совершенствовании правоохранительных мер по выявлению, предупреждению, пресечению и раскрытию актов терроризма…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solidFill>
                  <a:srgbClr val="FFFF00"/>
                </a:solidFill>
              </a:rPr>
              <a:t>Стратегия национальной безопасности Российской Федерации</a:t>
            </a:r>
            <a:r>
              <a:rPr lang="ru-RU" sz="3600" b="1" smtClean="0"/>
              <a:t>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b="1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9900"/>
                </a:solidFill>
              </a:rPr>
              <a:t>Концепция противодействия терроризму в Российской Федерации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557338"/>
            <a:ext cx="5545138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/>
              <a:t>    «Практическая значимость Концепции заключается в том, что наряду с целью и задачами в ней раскрываются также направления дальнейшего развития общегосударственной системы противодействия терроризму в Российской Федерации»</a:t>
            </a:r>
          </a:p>
        </p:txBody>
      </p:sp>
      <p:pic>
        <p:nvPicPr>
          <p:cNvPr id="9220" name="Picture 5" descr="490a27b51983c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50825" y="1125538"/>
            <a:ext cx="1152525" cy="100806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Arial" charset="0"/>
              </a:rPr>
              <a:t>повышенный</a:t>
            </a:r>
          </a:p>
          <a:p>
            <a:pPr algn="ctr"/>
            <a:endParaRPr lang="ru-RU" sz="1200" b="1">
              <a:latin typeface="Arial" charset="0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50825" y="2852738"/>
            <a:ext cx="1152525" cy="10064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Arial" charset="0"/>
              </a:rPr>
              <a:t>высокий</a:t>
            </a:r>
          </a:p>
          <a:p>
            <a:pPr algn="ctr"/>
            <a:endParaRPr lang="ru-RU" sz="1200" b="1">
              <a:latin typeface="Arial" charset="0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250825" y="4652963"/>
            <a:ext cx="1152525" cy="10588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100" b="1">
                <a:solidFill>
                  <a:srgbClr val="000000"/>
                </a:solidFill>
                <a:latin typeface="Arial" charset="0"/>
              </a:rPr>
              <a:t>критический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1476375" y="1052513"/>
            <a:ext cx="698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устанавливается при получении требующей подтверждения информации о реальной возможности совершения террористического акта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1476375" y="2781300"/>
            <a:ext cx="748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устанавливается при подтверждении информации о реальной возможности совершения террористического акта</a:t>
            </a: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1547813" y="4581525"/>
            <a:ext cx="7345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устанавливается при поступлении информации о совершенном террористическом акте либо о совершении действий, создающих непосредственную угрозу террористического акта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539750" y="79375"/>
            <a:ext cx="8280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9900"/>
                </a:solidFill>
              </a:rPr>
              <a:t>УРОВНИ ТЕРРОРИСТИЧЕСКОЙ ОПАСНОСТИ</a:t>
            </a:r>
          </a:p>
          <a:p>
            <a:pPr algn="ctr"/>
            <a:r>
              <a:rPr lang="ru-RU" b="1">
                <a:solidFill>
                  <a:srgbClr val="FF9900"/>
                </a:solidFill>
              </a:rPr>
              <a:t>(Указ Президента Российской Федерации от 14.06.2012 года № 851)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44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44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6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16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animBg="1"/>
      <p:bldP spid="139268" grpId="0" animBg="1"/>
      <p:bldP spid="139270" grpId="0" animBg="1"/>
      <p:bldP spid="139272" grpId="0"/>
      <p:bldP spid="139273" grpId="0"/>
      <p:bldP spid="139275" grpId="0"/>
      <p:bldP spid="1392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71550" y="549275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9933"/>
                </a:solidFill>
              </a:rPr>
              <a:t>Террористические проявления и террористические акты в Российской Федерации</a:t>
            </a:r>
          </a:p>
        </p:txBody>
      </p:sp>
      <p:pic>
        <p:nvPicPr>
          <p:cNvPr id="14" name="Picture 5" descr="C:\Documents and Settings\user\Рабочий стол\К слайдам\ФОТО из нета\Теракты, захват, трофеи\Ха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6287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1" name="Picture 1" descr="C:\Documents and Settings\user\Рабочий стол\К слайдам\Заруб-лучший\Домашняя работа\расстрел Фсиновц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3573463"/>
            <a:ext cx="2843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Picture 18" descr="экспре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484313"/>
            <a:ext cx="331311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2" name="Picture 20" descr="метр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429000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4" name="Picture 22" descr="nord_os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1484313"/>
            <a:ext cx="334803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5" name="Picture 23" descr="домодедов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3933825"/>
            <a:ext cx="28813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4"/>
          <p:cNvGraphicFramePr>
            <a:graphicFrameLocks noGrp="1" noChangeAspect="1"/>
          </p:cNvGraphicFramePr>
          <p:nvPr>
            <p:ph/>
          </p:nvPr>
        </p:nvGraphicFramePr>
        <p:xfrm>
          <a:off x="425450" y="2159000"/>
          <a:ext cx="914400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иаграмма" r:id="rId9" imgW="866770" imgH="190520" progId="MSGraph.Chart.8">
                  <p:embed followColorScheme="full"/>
                </p:oleObj>
              </mc:Choice>
              <mc:Fallback>
                <p:oleObj name="Диаграмма" r:id="rId9" imgW="866770" imgH="190520" progId="MSGraph.Chart.8">
                  <p:embed followColorScheme="full"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159000"/>
                        <a:ext cx="914400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9900"/>
                </a:solidFill>
              </a:rPr>
              <a:t>Возраст 4-х из пяти бандитов не превышает 30 лет</a:t>
            </a:r>
          </a:p>
        </p:txBody>
      </p:sp>
      <p:pic>
        <p:nvPicPr>
          <p:cNvPr id="1566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4751388" cy="3124200"/>
          </a:xfrm>
          <a:noFill/>
          <a:ln w="57150">
            <a:solidFill>
              <a:srgbClr val="003300"/>
            </a:solidFill>
          </a:ln>
        </p:spPr>
      </p:pic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484313"/>
            <a:ext cx="32766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F:\Презентация ФОШ 34\ФОТО бойки и акции\e3f80b1cae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8607" y="3716975"/>
            <a:ext cx="4357718" cy="313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3804</TotalTime>
  <Words>1560</Words>
  <Application>Microsoft Office PowerPoint</Application>
  <PresentationFormat>Экран (4:3)</PresentationFormat>
  <Paragraphs>109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Garamond</vt:lpstr>
      <vt:lpstr>Tahoma</vt:lpstr>
      <vt:lpstr>Times New Roman</vt:lpstr>
      <vt:lpstr>Verdana</vt:lpstr>
      <vt:lpstr>Wingdings</vt:lpstr>
      <vt:lpstr>Течение</vt:lpstr>
      <vt:lpstr>Диаграмма</vt:lpstr>
      <vt:lpstr>Отдел безопасности и охраны труда ФГБОУ ВО МГППУ</vt:lpstr>
      <vt:lpstr>Нормативная база  в сфере противодействия терроризму</vt:lpstr>
      <vt:lpstr>Презентация PowerPoint</vt:lpstr>
      <vt:lpstr>Основные черты ОГСПТ:</vt:lpstr>
      <vt:lpstr>Презентация PowerPoint</vt:lpstr>
      <vt:lpstr>Концепция противодействия терроризму в Российской Федерации</vt:lpstr>
      <vt:lpstr>Презентация PowerPoint</vt:lpstr>
      <vt:lpstr>Презентация PowerPoint</vt:lpstr>
      <vt:lpstr>Возраст 4-х из пяти бандитов не превышает 30 лет</vt:lpstr>
      <vt:lpstr>НАПРАВЛЕНИЯ ИНФОРМАЦИОННОГО ПРОТИВОДЕЙСТВИЯ ТЕРРОРИЗМУ:</vt:lpstr>
      <vt:lpstr>Презентация PowerPoint</vt:lpstr>
      <vt:lpstr>Взаимодействие антитеррористических комиссий и оперативных штабов</vt:lpstr>
      <vt:lpstr>Презентация PowerPoint</vt:lpstr>
      <vt:lpstr>Алгоритм действий главы муниципального образования - председателя АТК в условиях резкого обострения оперативной обстановки на территории муниципального образования, связанного с возникновением теругроз </vt:lpstr>
      <vt:lpstr>Презентация PowerPoint</vt:lpstr>
      <vt:lpstr>Действия АТК в МО до начала контртеррористической операции:</vt:lpstr>
      <vt:lpstr>Презентация PowerPoint</vt:lpstr>
      <vt:lpstr>Совместное письмо Председателя НАК – Директора ФСБ России и  Заместителя Председателя Правительства Российской Федерации –  Министра финансов Российской Федерации  (№ 11/П/1-147 от 16.05.08 г. № 10-7-2/2037 от 28.05.08 г.)</vt:lpstr>
    </vt:vector>
  </TitlesOfParts>
  <Company>9 направление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Ильин Евгений Петрович</dc:title>
  <dc:creator>Рычков</dc:creator>
  <cp:lastModifiedBy>Овчинников Владимир Александрович</cp:lastModifiedBy>
  <cp:revision>191</cp:revision>
  <dcterms:created xsi:type="dcterms:W3CDTF">2007-10-09T06:17:39Z</dcterms:created>
  <dcterms:modified xsi:type="dcterms:W3CDTF">2022-10-27T12:02:08Z</dcterms:modified>
</cp:coreProperties>
</file>