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/>
    <p:restoredTop sz="94697"/>
  </p:normalViewPr>
  <p:slideViewPr>
    <p:cSldViewPr snapToGrid="0" snapToObjects="1">
      <p:cViewPr>
        <p:scale>
          <a:sx n="66" d="100"/>
          <a:sy n="66" d="100"/>
        </p:scale>
        <p:origin x="-96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8D713-417D-3C45-9F80-39C60215220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8524-D026-4541-AF6F-A1EA3394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2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E8524-D026-4541-AF6F-A1EA33940C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5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E8524-D026-4541-AF6F-A1EA33940C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4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B63A-7887-FE4D-AE9C-FF2DEBB72140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5622-5E83-8C4E-BAFB-54E1A1AF6575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06FE-A7AE-DC42-B9D4-A757091088BD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7CC9-DF06-DF4E-8FDA-A300B9BD5EFF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9330-1F42-2C44-9064-1E9BD691265D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C7CD-BF07-8042-9973-429371B63019}" type="datetime1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C555-19D9-2A4F-B096-783215C73A13}" type="datetime1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F3B5-69C6-A74D-A403-D6ABE4910453}" type="datetime1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166-D437-A843-A39E-E9FD29A40467}" type="datetime1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48AA-39FE-1743-AE6B-4D4E8514F253}" type="datetime1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6CA-CE4B-D647-B7C1-085820685535}" type="datetime1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A2C6-BF30-0049-8492-5819B858DB33}" type="datetime1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2C69-1082-A541-A137-C54A0E77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1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opticjourn.ru/vipuski/2327-opticheskij-zhurnal-tom-89-08-2022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8" y="718324"/>
            <a:ext cx="9342475" cy="32581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Автоматизированный анализ экспрессий лица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4276726"/>
            <a:ext cx="9611833" cy="167580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ЛОБОДИНСКАЯ ЕЛЕНА АЛЕКСЕЕВНА</a:t>
            </a:r>
          </a:p>
          <a:p>
            <a:pPr algn="l"/>
            <a:r>
              <a:rPr lang="ru-RU" dirty="0" smtClean="0"/>
              <a:t>Кандидат психологических наук, старший научный сотрудник </a:t>
            </a:r>
          </a:p>
          <a:p>
            <a:pPr algn="l"/>
            <a:r>
              <a:rPr lang="ru-RU" dirty="0" smtClean="0"/>
              <a:t>Института экспериментальной психологии МГППУ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35833" y="6124353"/>
            <a:ext cx="685800" cy="427001"/>
          </a:xfrm>
        </p:spPr>
        <p:txBody>
          <a:bodyPr/>
          <a:lstStyle/>
          <a:p>
            <a:fld id="{103E2C69-1082-A541-A137-C54A0E776DA3}" type="slidenum">
              <a:rPr lang="ru-RU" sz="1600" smtClean="0"/>
              <a:t>1</a:t>
            </a:fld>
            <a:endParaRPr lang="ru-RU" sz="1600"/>
          </a:p>
        </p:txBody>
      </p:sp>
      <p:sp>
        <p:nvSpPr>
          <p:cNvPr id="9" name="TextBox 8"/>
          <p:cNvSpPr txBox="1"/>
          <p:nvPr/>
        </p:nvSpPr>
        <p:spPr>
          <a:xfrm>
            <a:off x="5316202" y="6252792"/>
            <a:ext cx="155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МОСКВА 2022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969" y="5852891"/>
            <a:ext cx="11185450" cy="825722"/>
          </a:xfrm>
        </p:spPr>
        <p:txBody>
          <a:bodyPr>
            <a:normAutofit/>
          </a:bodyPr>
          <a:lstStyle/>
          <a:p>
            <a:r>
              <a:rPr lang="ru-RU" sz="3200" b="1" dirty="0"/>
              <a:t>Определение оптимального числа кластеров методом силуэта</a:t>
            </a:r>
            <a:r>
              <a:rPr lang="ru-RU" sz="3200" b="1" dirty="0" smtClean="0">
                <a:effectLst/>
              </a:rPr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652"/>
            <a:ext cx="10515600" cy="6465961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2280" y="6176963"/>
            <a:ext cx="636181" cy="501650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Fig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9" y="0"/>
            <a:ext cx="10822171" cy="5677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9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60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Распределение экспрессий по кластерам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377"/>
            <a:ext cx="10515600" cy="494358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54 экспрессии -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«внимательный», «сконцентрированный», «собранный», «спокойный».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43 экспрессии -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«наслаждающиеся», «счастливые», «радостные», «умиротворенные».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45 экспрессий -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«изумленный», «удивленный», «пораженный».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40 экспрессий -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«внимательные», «печальные», «подавленные».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28 экспрессий -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«чувствующий неприязнь, отвращение, омерзение», «презрительный», «пренебрежительный».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176963"/>
            <a:ext cx="678712" cy="341940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803" y="5899346"/>
            <a:ext cx="10929384" cy="737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Типичные профили оценок экспрессий в каждом из </a:t>
            </a:r>
            <a:r>
              <a:rPr lang="ru-RU"/>
              <a:t>5 </a:t>
            </a:r>
            <a:r>
              <a:rPr lang="ru-RU" smtClean="0"/>
              <a:t>кластеров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145620"/>
            <a:ext cx="636181" cy="490796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Fig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2" y="0"/>
            <a:ext cx="10240265" cy="5899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484"/>
            <a:ext cx="10515600" cy="7438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ВЫВОДЫ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72" y="1108954"/>
            <a:ext cx="10154055" cy="5068009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4000" dirty="0"/>
              <a:t>Проведенный анализ сходства репрезентаций продемонстрировал наличие значимой положительной корреляции между субъективными оценками экспрессий и их описанием в терминах лицевых действий.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000" dirty="0"/>
              <a:t>Полученная корреляция является низкой, что предполагает значительную вариативность мимических паттернов, субъективно воспринимающихся как сходные по эмоциональному содержанию.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176963"/>
            <a:ext cx="517187" cy="379041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13</a:t>
            </a:fld>
            <a:endParaRPr lang="ru-RU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484"/>
            <a:ext cx="10515600" cy="860560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664" y="1070045"/>
            <a:ext cx="10134600" cy="5428032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ru-RU" sz="5800" dirty="0" smtClean="0"/>
              <a:t>3. Кластерный </a:t>
            </a:r>
            <a:r>
              <a:rPr lang="ru-RU" sz="5800" dirty="0"/>
              <a:t>анализ, проведенный на основании </a:t>
            </a:r>
            <a:r>
              <a:rPr lang="ru-RU" sz="5800" dirty="0" smtClean="0"/>
              <a:t>    субъективных </a:t>
            </a:r>
            <a:r>
              <a:rPr lang="ru-RU" sz="5800" dirty="0"/>
              <a:t>оценок наблюдателей, выявил пять категорий эмоций, которые воспринимают наблюдатели на видеофрагментах экспрессий. </a:t>
            </a:r>
            <a:endParaRPr lang="ru-RU" sz="5800" dirty="0" smtClean="0"/>
          </a:p>
          <a:p>
            <a:pPr marL="0" lvl="0" indent="0" algn="just">
              <a:buNone/>
            </a:pPr>
            <a:endParaRPr lang="ru-RU" sz="1800" dirty="0" smtClean="0"/>
          </a:p>
          <a:p>
            <a:pPr marL="0" lvl="0" indent="0" algn="just">
              <a:buNone/>
            </a:pPr>
            <a:r>
              <a:rPr lang="ru-RU" sz="5800" dirty="0" smtClean="0"/>
              <a:t>4</a:t>
            </a:r>
            <a:r>
              <a:rPr lang="ru-RU" sz="5800" dirty="0"/>
              <a:t>. С практической точки зрения разрабатываемая база БЕВЭЛ может представлять интерес для исследователей, работающих в сфере </a:t>
            </a:r>
            <a:r>
              <a:rPr lang="en-US" sz="5800" dirty="0"/>
              <a:t>Affective computing </a:t>
            </a:r>
            <a:r>
              <a:rPr lang="ru-RU" sz="5800" dirty="0"/>
              <a:t>– в частности, при создании более эффективных методов распознавания эмоциональных состояний пользователей и моделировании эмоциональных ответов роботизированных систем.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06264" y="6281366"/>
            <a:ext cx="672830" cy="409575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14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53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26833"/>
            <a:ext cx="10515600" cy="18957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Работа выполнена при финансовой поддержке Российского научного фонда (РНФ) в рамках научного проекта № 18-18-00350-П «Восприятие в структуре невербальной коммуникации.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188149"/>
            <a:ext cx="614916" cy="469531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15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856"/>
            <a:ext cx="10515600" cy="16161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БАЗА ЕСТЕСТВЕННЫХ ВИДЕОИЗОБРАЖЕНИЙ ЭМОЦИОНАЛЬНЫХ ЭКСПРЕССИЙ ЛИЦА (БЕВЭЛ)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6668"/>
            <a:ext cx="10345479" cy="453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Нормативные оценки видеоизображений из базы БЕВЭЛ и результаты автоматизированного анализа мимики лица доступны по адресу: 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https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://osf.io/qs3cu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83679" y="6151858"/>
            <a:ext cx="682256" cy="681037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accent1">
                    <a:lumMod val="50000"/>
                  </a:schemeClr>
                </a:solidFill>
              </a:rPr>
              <a:t>2</a:t>
            </a:fld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9892" cy="237807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Данное исследование  и создание базы БЕВЭЛ проводилось в соавторстве с Корольковой Ольгой Александровной, кандидат психологических наук, olga.kurakova@gmail.com</a:t>
            </a:r>
            <a:r>
              <a:rPr lang="ru-RU" sz="3600" dirty="0"/>
              <a:t>               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https</a:t>
            </a:r>
            <a:r>
              <a:rPr lang="ru-RU" sz="3600" dirty="0"/>
              <a:t>://</a:t>
            </a:r>
            <a:r>
              <a:rPr lang="ru-RU" sz="3600" dirty="0" err="1"/>
              <a:t>orcid.org</a:t>
            </a:r>
            <a:r>
              <a:rPr lang="ru-RU" sz="3600" dirty="0"/>
              <a:t>/0000-0003-4814-7266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39725"/>
            <a:ext cx="10590179" cy="3365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/>
              <a:t>Ссылка для цитирования: </a:t>
            </a:r>
            <a:r>
              <a:rPr lang="ru-RU" sz="3000" dirty="0"/>
              <a:t>Королькова О.А., Лободинская Е.А. База видеоизображений естественных эмоциональных экспрессий: восприятие эмоций и автоматизированный анализ мимики лица // Оптический журнал</a:t>
            </a:r>
            <a:r>
              <a:rPr lang="ru-RU" sz="3000" dirty="0" smtClean="0"/>
              <a:t>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opticjourn.ru/vipuski/2327-opticheskij-zhurnal-tom-89-08-2022.html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Коды OCIS: </a:t>
            </a:r>
            <a:r>
              <a:rPr lang="ru-RU" dirty="0"/>
              <a:t>330.5020, 330.5510, 100.2000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98092" y="6167336"/>
            <a:ext cx="536643" cy="476318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3</a:t>
            </a:fld>
            <a:endParaRPr lang="ru-RU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4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4037"/>
            <a:ext cx="10515600" cy="1410402"/>
          </a:xfrm>
        </p:spPr>
        <p:txBody>
          <a:bodyPr/>
          <a:lstStyle/>
          <a:p>
            <a:pPr algn="ctr"/>
            <a:r>
              <a:rPr lang="ru-RU" b="1" dirty="0"/>
              <a:t>Практическая значимость</a:t>
            </a:r>
            <a:r>
              <a:rPr lang="ru-RU" dirty="0" smtClean="0">
                <a:effectLst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143" y="1488558"/>
            <a:ext cx="10133714" cy="4949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400" dirty="0"/>
              <a:t>Разрабатываемая база естественных эмоциональных экспрессий может представлять интерес для исследователей, работающих в сфере </a:t>
            </a:r>
            <a:r>
              <a:rPr lang="en-US" sz="4400" dirty="0"/>
              <a:t>Affective computing </a:t>
            </a:r>
            <a:r>
              <a:rPr lang="ru-RU" sz="4400" dirty="0"/>
              <a:t>– в частности, при создании более эффективных методов распознавания эмоциональных состояний пользователей и моделировании эмоциональных ответов роботизированных систем.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71914" y="6165777"/>
            <a:ext cx="763772" cy="544512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accent1">
                    <a:lumMod val="50000"/>
                  </a:schemeClr>
                </a:solidFill>
              </a:rPr>
              <a:t>4</a:t>
            </a:fld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Этапы создания базы (БЕВЭЛ):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219" y="1325563"/>
            <a:ext cx="10694581" cy="5395912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/>
              <a:t>Отбирались видеоклипы на основании оценок 25 наблюдателей (14 жен. </a:t>
            </a:r>
            <a:r>
              <a:rPr lang="ru-RU" sz="3200" dirty="0"/>
              <a:t>и</a:t>
            </a:r>
            <a:r>
              <a:rPr lang="ru-RU" sz="3200" dirty="0" smtClean="0"/>
              <a:t> 11 муж.) с базовыми эмоциями: </a:t>
            </a:r>
            <a:r>
              <a:rPr lang="ru-RU" sz="3200" dirty="0"/>
              <a:t>радость, удивление, интерес, страх, гнев, отвращение, презрение, печаль.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/>
              <a:t>Проводилась </a:t>
            </a:r>
            <a:r>
              <a:rPr lang="ru-RU" sz="3200" dirty="0"/>
              <a:t>высокоскоростная (120 кадров/с при разрешении 1080×1920 пикс.) видеосъемка выражений лица 21 натурщика (15 </a:t>
            </a:r>
            <a:r>
              <a:rPr lang="ru-RU" sz="3200" dirty="0" smtClean="0"/>
              <a:t>жен. </a:t>
            </a:r>
            <a:r>
              <a:rPr lang="ru-RU" sz="3200" dirty="0"/>
              <a:t>и 6 </a:t>
            </a:r>
            <a:r>
              <a:rPr lang="ru-RU" sz="3200" dirty="0" smtClean="0"/>
              <a:t>муж.).</a:t>
            </a:r>
            <a:r>
              <a:rPr lang="ru-RU" sz="3200" dirty="0" smtClean="0">
                <a:effectLst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/>
              <a:t>Из </a:t>
            </a:r>
            <a:r>
              <a:rPr lang="ru-RU" sz="3200" dirty="0"/>
              <a:t>видеозаписей лиц натурщиков выделялись короткие фрагменты экспрессий, которые демонстрировались наблюдателям.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21656" y="6176963"/>
            <a:ext cx="870098" cy="544512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5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6470" cy="204983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эмоциональные профили восприятия естественных экспрессий соотносятся с мимическими действиями, сопровождающими переживание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эмоций?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423" y="2414955"/>
            <a:ext cx="10952421" cy="376200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Наличие между ними значимой связи говорило бы в пользу теории базовых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эмоций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Отсутствие значимой взаимосвязи между субъективными оценками выражений лица и их формальным мимическим описанием являлось бы свидетельством в пользу конструктивистских теорий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эмоций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51019" y="6176962"/>
            <a:ext cx="593651" cy="393959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fld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3119"/>
            <a:ext cx="10515600" cy="1050925"/>
          </a:xfrm>
        </p:spPr>
        <p:txBody>
          <a:bodyPr/>
          <a:lstStyle/>
          <a:p>
            <a:pPr algn="ctr"/>
            <a:r>
              <a:rPr lang="ru-RU" b="1" dirty="0" smtClean="0"/>
              <a:t>Метод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4044"/>
            <a:ext cx="10515600" cy="5422494"/>
          </a:xfrm>
        </p:spPr>
        <p:txBody>
          <a:bodyPr>
            <a:normAutofit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4000" dirty="0" smtClean="0"/>
              <a:t>250 участников эксперимента (216 женщин и 34 мужчины), каждый оценивал   33-36 видео по шкале дифференциальных эмоций </a:t>
            </a:r>
            <a:r>
              <a:rPr lang="ru-RU" sz="4000" dirty="0" err="1" smtClean="0"/>
              <a:t>Кэррола</a:t>
            </a:r>
            <a:r>
              <a:rPr lang="ru-RU" sz="4000" dirty="0" smtClean="0"/>
              <a:t> Изарда;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4000" dirty="0" smtClean="0"/>
              <a:t>получены оценки по 210 видеофрагментов естественных экспрессий 5 натурщиков (2 мужчин </a:t>
            </a:r>
            <a:r>
              <a:rPr lang="ru-RU" sz="4000" dirty="0"/>
              <a:t>и</a:t>
            </a:r>
            <a:r>
              <a:rPr lang="ru-RU" sz="4000" dirty="0" smtClean="0"/>
              <a:t> 3 женщин);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4000" dirty="0" smtClean="0"/>
              <a:t>Каждый видеофрагмент оценивался не менее чем 35 наблюдателями.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ru-RU" sz="40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ru-RU" sz="4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176963"/>
            <a:ext cx="614916" cy="409575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Автоматизированный анализ экспрессий лица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1409"/>
            <a:ext cx="10515600" cy="429555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3600" dirty="0"/>
              <a:t>п</a:t>
            </a:r>
            <a:r>
              <a:rPr lang="ru-RU" sz="3600" dirty="0" smtClean="0"/>
              <a:t>рограммное обеспечение </a:t>
            </a:r>
            <a:r>
              <a:rPr lang="en-US" sz="3600" dirty="0" smtClean="0"/>
              <a:t>OpenFace </a:t>
            </a:r>
            <a:r>
              <a:rPr lang="ru-RU" sz="3600" dirty="0" smtClean="0"/>
              <a:t>2.0.;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3600" dirty="0" smtClean="0"/>
              <a:t>метод сравнения репрезентаций (Representational similarity analysis)</a:t>
            </a:r>
            <a:r>
              <a:rPr lang="ru-RU" sz="3600" b="1" dirty="0" smtClean="0"/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3600" dirty="0"/>
              <a:t>а</a:t>
            </a:r>
            <a:r>
              <a:rPr lang="ru-RU" sz="3600" dirty="0" smtClean="0"/>
              <a:t>нализ данных выполнялся в среде </a:t>
            </a:r>
            <a:r>
              <a:rPr lang="en-US" sz="3600" dirty="0" smtClean="0"/>
              <a:t>R 3.6.3.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3600" dirty="0"/>
              <a:t>кластерный анализ (при помощи пакета </a:t>
            </a:r>
            <a:r>
              <a:rPr lang="en-US" sz="3600" dirty="0" err="1"/>
              <a:t>clValid</a:t>
            </a:r>
            <a:r>
              <a:rPr lang="ru-RU" sz="3600" dirty="0"/>
              <a:t> 0.7</a:t>
            </a:r>
            <a:r>
              <a:rPr lang="ru-RU" sz="3600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68224" y="6176963"/>
            <a:ext cx="466060" cy="544512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fld>
            <a:endParaRPr lang="ru-RU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307"/>
            <a:ext cx="10515600" cy="761926"/>
          </a:xfrm>
        </p:spPr>
        <p:txBody>
          <a:bodyPr/>
          <a:lstStyle/>
          <a:p>
            <a:pPr algn="ctr"/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169" y="1094083"/>
            <a:ext cx="10219661" cy="5422604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Анализ сходства репрезентаций продемонстрировал наличие значимой положительной корреляции между субъективными оценками экспрессий и их описанием в терминах лицевых действий. Однако, полученная корреляция является низкой (0,214), что предполагает значительную вариативность мимических паттернов, субъективно воспринимающихся как сходные по эмоциональному содержанию. </a:t>
            </a:r>
            <a:endParaRPr lang="ru-RU" sz="3200" dirty="0" smtClean="0"/>
          </a:p>
          <a:p>
            <a:pPr algn="just"/>
            <a:r>
              <a:rPr lang="ru-RU" sz="3200" dirty="0" smtClean="0"/>
              <a:t>Кластерный </a:t>
            </a:r>
            <a:r>
              <a:rPr lang="ru-RU" sz="3200" dirty="0"/>
              <a:t>анализ позволил выявить 5 кластеров, соответствующих таким эмоциям как «внимание», «радость», «удивление», «печаль» и «отвращение».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614916" cy="409575"/>
          </a:xfrm>
        </p:spPr>
        <p:txBody>
          <a:bodyPr/>
          <a:lstStyle/>
          <a:p>
            <a:fld id="{103E2C69-1082-A541-A137-C54A0E776DA3}" type="slidenum">
              <a:rPr lang="ru-RU" sz="1600" smtClean="0">
                <a:solidFill>
                  <a:schemeClr val="tx1"/>
                </a:solidFill>
              </a:rPr>
              <a:t>9</a:t>
            </a:fld>
            <a:endParaRPr lang="ru-RU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626</Words>
  <Application>Microsoft Macintosh PowerPoint</Application>
  <PresentationFormat>Широкоэкранный</PresentationFormat>
  <Paragraphs>72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Тема Office</vt:lpstr>
      <vt:lpstr>Автоматизированный анализ экспрессий лица   </vt:lpstr>
      <vt:lpstr> БАЗА ЕСТЕСТВЕННЫХ ВИДЕОИЗОБРАЖЕНИЙ ЭМОЦИОНАЛЬНЫХ ЭКСПРЕССИЙ ЛИЦА (БЕВЭЛ) </vt:lpstr>
      <vt:lpstr>Данное исследование  и создание базы БЕВЭЛ проводилось в соавторстве с Корольковой Ольгой Александровной, кандидат психологических наук, olga.kurakova@gmail.com                 https://orcid.org/0000-0003-4814-7266 </vt:lpstr>
      <vt:lpstr>Практическая значимость  </vt:lpstr>
      <vt:lpstr>Этапы создания базы (БЕВЭЛ):</vt:lpstr>
      <vt:lpstr>Как эмоциональные профили восприятия естественных экспрессий соотносятся с мимическими действиями, сопровождающими переживание эмоций?  </vt:lpstr>
      <vt:lpstr>Метод исследования</vt:lpstr>
      <vt:lpstr>Автоматизированный анализ экспрессий лица</vt:lpstr>
      <vt:lpstr>Результаты исследования</vt:lpstr>
      <vt:lpstr>Определение оптимального числа кластеров методом силуэта </vt:lpstr>
      <vt:lpstr>Распределение экспрессий по кластерам</vt:lpstr>
      <vt:lpstr>.</vt:lpstr>
      <vt:lpstr>ВЫВОДЫ</vt:lpstr>
      <vt:lpstr>ВЫВОДЫ</vt:lpstr>
      <vt:lpstr>СПАСИБО ЗА ВНИМАНИЕ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Автоматизированный анализ экспрессий лица   </dc:title>
  <dc:creator>пользователь Microsoft Office</dc:creator>
  <cp:lastModifiedBy>пользователь Microsoft Office</cp:lastModifiedBy>
  <cp:revision>22</cp:revision>
  <dcterms:created xsi:type="dcterms:W3CDTF">2022-12-21T19:58:05Z</dcterms:created>
  <dcterms:modified xsi:type="dcterms:W3CDTF">2022-12-23T16:09:24Z</dcterms:modified>
</cp:coreProperties>
</file>