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5B2B9EF-7ED7-444F-86FB-E3FBBB7DED44}">
  <a:tblStyle styleId="{95B2B9EF-7ED7-444F-86FB-E3FBBB7DED4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6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" name="Google Shape;33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34" name="Google Shape;34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" name="Google Shape;61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dirty="0" smtClean="0"/>
              <a:t>.</a:t>
            </a:r>
            <a:endParaRPr dirty="0"/>
          </a:p>
        </p:txBody>
      </p:sp>
      <p:sp>
        <p:nvSpPr>
          <p:cNvPr id="62" name="Google Shape;62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dirty="0" smtClean="0"/>
              <a:t>.</a:t>
            </a:r>
            <a:endParaRPr dirty="0"/>
          </a:p>
        </p:txBody>
      </p:sp>
      <p:sp>
        <p:nvSpPr>
          <p:cNvPr id="76" name="Google Shape;76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92" name="Google Shape;92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22" name="Google Shape;122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35" name="Google Shape;135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55" name="Google Shape;155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72" name="Google Shape;172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85" name="Google Shape;185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00" name="Google Shape;200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14" name="Google Shape;214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27" name="Google Shape;227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44" name="Google Shape;244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Google Shape;255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56" name="Google Shape;256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9" name="Google Shape;269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70" name="Google Shape;270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1" name="Google Shape;281;p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82" name="Google Shape;282;p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hab214cc58f5042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1" name="Google Shape;291;hab214cc58f50422_0_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292" name="Google Shape;292;hab214cc58f50422_0_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hab214cc58f50422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3" name="Google Shape;303;hab214cc58f50422_0_2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304" name="Google Shape;304;hab214cc58f50422_0_2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hab214cc58f5042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2" name="Google Shape;312;hab214cc58f50422_0_3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313" name="Google Shape;313;hab214cc58f50422_0_3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8" name="Google Shape;328;p1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mtClean="0"/>
              <a:t>Благодарим за внимание. Контакты для вопросов о применении «Импульса», научной аналитике и развитии сервисов МГППУ указаны на слайде.</a:t>
            </a:r>
            <a:endParaRPr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mtClean="0"/>
              <a:t>Источники контактных данных: исходная презентация РАНХиГС и тезисы доклада об «Импульсе» от 22.10.2026, https://docs.google.com/document/d/1UKYsYrPgP6JKHjuDNVdG5oDzyCekD4K6oCPHdk4GgmI/edit .</a:t>
            </a:r>
            <a:endParaRPr dirty="0"/>
          </a:p>
        </p:txBody>
      </p:sp>
      <p:sp>
        <p:nvSpPr>
          <p:cNvPr id="329" name="Google Shape;329;p1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/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">
  <p:cSld name="Title and Two Colum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/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ctrends.mgppu.ru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syjournals.ru/analytics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ponomarevavv@mgppu.ru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anna.shvedovskaya@mgpp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43E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ИМПУЛЬС</a:t>
            </a:r>
            <a:endParaRPr sz="3450" b="1" i="0" u="none" strike="noStrike" cap="none">
              <a:solidFill>
                <a:srgbClr val="83D7D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" name="Google Shape;37;p8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A9B8D1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sz="900" i="0" u="none" strike="noStrike" cap="none">
              <a:solidFill>
                <a:srgbClr val="A9B8D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" name="Google Shape;38;p8"/>
          <p:cNvSpPr/>
          <p:nvPr/>
        </p:nvSpPr>
        <p:spPr>
          <a:xfrm>
            <a:off x="609600" y="1571625"/>
            <a:ext cx="7524900" cy="19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3300"/>
            </a:pPr>
            <a:r>
              <a:rPr lang="ru-RU" sz="33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Анализ тематики</a:t>
            </a:r>
          </a:p>
          <a:p>
            <a:pPr lvl="0">
              <a:buSzPts val="3300"/>
            </a:pPr>
            <a:r>
              <a:rPr lang="ru-RU" sz="33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и динамики научных исследований с использованием ИИ-технологий</a:t>
            </a:r>
          </a:p>
        </p:txBody>
      </p:sp>
      <p:sp>
        <p:nvSpPr>
          <p:cNvPr id="39" name="Google Shape;39;p8"/>
          <p:cNvSpPr/>
          <p:nvPr/>
        </p:nvSpPr>
        <p:spPr>
          <a:xfrm>
            <a:off x="609600" y="3674920"/>
            <a:ext cx="762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Пономарева Виктория Викторовна</a:t>
            </a:r>
            <a:endParaRPr sz="2025" b="1" i="0" u="none" strike="noStrike" cap="none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" name="Google Shape;40;p8"/>
          <p:cNvSpPr/>
          <p:nvPr/>
        </p:nvSpPr>
        <p:spPr>
          <a:xfrm>
            <a:off x="609600" y="5905500"/>
            <a:ext cx="104775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 err="1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Педагогический</a:t>
            </a:r>
            <a:r>
              <a:rPr lang="en-US" sz="1800" b="1" i="0" u="none" strike="noStrike" cap="none" dirty="0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1" i="0" u="none" strike="noStrike" cap="none" dirty="0" err="1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форум</a:t>
            </a:r>
            <a:r>
              <a:rPr lang="en-US" sz="1800" b="1" i="0" u="none" strike="noStrike" cap="none" dirty="0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 · </a:t>
            </a:r>
            <a:r>
              <a:rPr lang="en-US" sz="1800" b="1" i="0" u="none" strike="noStrike" cap="none" dirty="0" smtClean="0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lang="ru-RU" sz="1800" b="1" i="0" u="none" strike="noStrike" cap="none" dirty="0" smtClean="0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r>
              <a:rPr lang="en-US" sz="1800" b="1" i="0" u="none" strike="noStrike" cap="none" dirty="0" smtClean="0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1" i="0" u="none" strike="noStrike" cap="none" dirty="0" err="1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октября</a:t>
            </a:r>
            <a:r>
              <a:rPr lang="en-US" sz="1800" b="1" i="0" u="none" strike="noStrike" cap="none" dirty="0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 2026</a:t>
            </a:r>
            <a:endParaRPr sz="1800" b="1" i="0" u="none" strike="noStrike" cap="none" dirty="0">
              <a:solidFill>
                <a:srgbClr val="83D7D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1" name="Google Shape;4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1125" y="495288"/>
            <a:ext cx="6090875" cy="60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/>
          <p:nvPr/>
        </p:nvSpPr>
        <p:spPr>
          <a:xfrm>
            <a:off x="609600" y="4494070"/>
            <a:ext cx="762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Шведовская Анна Александровна</a:t>
            </a:r>
            <a:endParaRPr sz="2025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" name="Google Shape;43;p8"/>
          <p:cNvSpPr/>
          <p:nvPr/>
        </p:nvSpPr>
        <p:spPr>
          <a:xfrm>
            <a:off x="609600" y="4074970"/>
            <a:ext cx="76200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500">
                <a:solidFill>
                  <a:srgbClr val="A9B8D1"/>
                </a:solidFill>
                <a:latin typeface="Verdana"/>
                <a:ea typeface="Verdana"/>
                <a:cs typeface="Verdana"/>
                <a:sym typeface="Verdana"/>
              </a:rPr>
              <a:t>Директор Фундаментальной библиотеки МГППУ</a:t>
            </a:r>
            <a:endParaRPr sz="1500" i="0" u="none" strike="noStrike" cap="none">
              <a:solidFill>
                <a:srgbClr val="A9B8D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4" name="Google Shape;44;p8"/>
          <p:cNvSpPr/>
          <p:nvPr/>
        </p:nvSpPr>
        <p:spPr>
          <a:xfrm>
            <a:off x="609600" y="4894120"/>
            <a:ext cx="7620000" cy="8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500">
                <a:solidFill>
                  <a:srgbClr val="A9B8D1"/>
                </a:solidFill>
                <a:latin typeface="Verdana"/>
                <a:ea typeface="Verdana"/>
                <a:cs typeface="Verdana"/>
                <a:sym typeface="Verdana"/>
              </a:rPr>
              <a:t>Кандидат психологических наук, доцент</a:t>
            </a:r>
            <a:endParaRPr sz="1500">
              <a:solidFill>
                <a:srgbClr val="A9B8D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500">
                <a:solidFill>
                  <a:srgbClr val="A9B8D1"/>
                </a:solidFill>
                <a:latin typeface="Verdana"/>
                <a:ea typeface="Verdana"/>
                <a:cs typeface="Verdana"/>
                <a:sym typeface="Verdana"/>
              </a:rPr>
              <a:t>Начальник управления информационными</a:t>
            </a:r>
            <a:endParaRPr sz="1500">
              <a:solidFill>
                <a:srgbClr val="A9B8D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500">
                <a:solidFill>
                  <a:srgbClr val="A9B8D1"/>
                </a:solidFill>
                <a:latin typeface="Verdana"/>
                <a:ea typeface="Verdana"/>
                <a:cs typeface="Verdana"/>
                <a:sym typeface="Verdana"/>
              </a:rPr>
              <a:t>и издательскими проектами МГППУ</a:t>
            </a:r>
            <a:endParaRPr sz="1500">
              <a:solidFill>
                <a:srgbClr val="A9B8D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" name="Google Shape;45;p8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solidFill>
                  <a:srgbClr val="A9B8D1"/>
                </a:solidFill>
                <a:latin typeface="Verdana"/>
                <a:ea typeface="Verdana"/>
                <a:cs typeface="Verdana"/>
                <a:sym typeface="Verdana"/>
              </a:rPr>
              <a:t>ИМПУЛЬС: Анализ тематики и динамики научных исследований с использованием ИИ-технологий</a:t>
            </a:r>
            <a:endParaRPr sz="900" i="0" u="none" strike="noStrike" cap="none" dirty="0">
              <a:solidFill>
                <a:srgbClr val="A9B8D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Задача исследователя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9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" name="Google Shape;53;p9"/>
          <p:cNvSpPr/>
          <p:nvPr/>
        </p:nvSpPr>
        <p:spPr>
          <a:xfrm>
            <a:off x="609600" y="1781175"/>
            <a:ext cx="1076325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Как увидеть научное поле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за тысячами публикаций?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9"/>
          <p:cNvSpPr/>
          <p:nvPr/>
        </p:nvSpPr>
        <p:spPr>
          <a:xfrm>
            <a:off x="609600" y="3790950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Выбор темы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9"/>
          <p:cNvSpPr/>
          <p:nvPr/>
        </p:nvSpPr>
        <p:spPr>
          <a:xfrm>
            <a:off x="609600" y="4400550"/>
            <a:ext cx="4953000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Какие направления представлены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что требует углубленного изучения?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" name="Google Shape;56;p9"/>
          <p:cNvSpPr/>
          <p:nvPr/>
        </p:nvSpPr>
        <p:spPr>
          <a:xfrm>
            <a:off x="6362700" y="3790950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Обзор литературы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9"/>
          <p:cNvSpPr/>
          <p:nvPr/>
        </p:nvSpPr>
        <p:spPr>
          <a:xfrm>
            <a:off x="6362700" y="4403598"/>
            <a:ext cx="4762500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 каких групп работ начать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как уточнить границы обзора?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" name="Google Shape;58;p9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sz="900" i="0" u="none" strike="noStrike" cap="none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Что представляет собой «Импульс»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0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" name="Google Shape;66;p10"/>
          <p:cNvSpPr/>
          <p:nvPr/>
        </p:nvSpPr>
        <p:spPr>
          <a:xfrm>
            <a:off x="609600" y="1733550"/>
            <a:ext cx="1095375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Веб-приложение для анализа тематической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структуры и динамики исследований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0"/>
          <p:cNvSpPr/>
          <p:nvPr/>
        </p:nvSpPr>
        <p:spPr>
          <a:xfrm>
            <a:off x="609600" y="3190875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Карта научных тем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0"/>
          <p:cNvSpPr/>
          <p:nvPr/>
        </p:nvSpPr>
        <p:spPr>
          <a:xfrm>
            <a:off x="609600" y="3838575"/>
            <a:ext cx="4762500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Смысловая близость направлений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их положение по показателям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9" name="Google Shape;69;p10"/>
          <p:cNvSpPr/>
          <p:nvPr/>
        </p:nvSpPr>
        <p:spPr>
          <a:xfrm>
            <a:off x="6362700" y="3190875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Каталог и публикации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0"/>
          <p:cNvSpPr/>
          <p:nvPr/>
        </p:nvSpPr>
        <p:spPr>
          <a:xfrm>
            <a:off x="6362700" y="3838575"/>
            <a:ext cx="4762500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Описание каждой темы, динамика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по годам и документы её ядра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609600" y="5362575"/>
            <a:ext cx="10810875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en-US" sz="157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МГППУ · 2025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en-US" sz="157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Проект «Развитие сервисов по обеспечению доступности результатов научных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en-US" sz="157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исследований на базе информационных и издательских ресурсов МГППУ»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ИМПУЛЬС: Анализ тематики и динамики научных исследований с использованием ИИ-технологий</a:t>
            </a:r>
            <a:endParaRPr sz="900" i="0" u="none" strike="noStrike" cap="none" dirty="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Прототип веб-сервиса</a:t>
            </a:r>
            <a:endParaRPr sz="3450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Источник данных: Scopus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1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534125" y="1924050"/>
            <a:ext cx="3706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929 119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1"/>
          <p:cNvSpPr/>
          <p:nvPr/>
        </p:nvSpPr>
        <p:spPr>
          <a:xfrm>
            <a:off x="609600" y="3114675"/>
            <a:ext cx="3521964" cy="90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записей в исходной</a:t>
            </a:r>
            <a:endParaRPr sz="1600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выборке</a:t>
            </a:r>
            <a:endParaRPr sz="1600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" name="Google Shape;82;p11"/>
          <p:cNvSpPr/>
          <p:nvPr/>
        </p:nvSpPr>
        <p:spPr>
          <a:xfrm>
            <a:off x="4533900" y="1924050"/>
            <a:ext cx="3706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811 028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1"/>
          <p:cNvSpPr/>
          <p:nvPr/>
        </p:nvSpPr>
        <p:spPr>
          <a:xfrm>
            <a:off x="4533900" y="3114675"/>
            <a:ext cx="31432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документов после</a:t>
            </a:r>
            <a:endParaRPr sz="1600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фильтрации</a:t>
            </a:r>
            <a:endParaRPr sz="1600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4" name="Google Shape;84;p11"/>
          <p:cNvSpPr/>
          <p:nvPr/>
        </p:nvSpPr>
        <p:spPr>
          <a:xfrm>
            <a:off x="8591550" y="1924050"/>
            <a:ext cx="3238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531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1"/>
          <p:cNvSpPr/>
          <p:nvPr/>
        </p:nvSpPr>
        <p:spPr>
          <a:xfrm>
            <a:off x="8591550" y="3114675"/>
            <a:ext cx="31432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тема; около 34%</a:t>
            </a:r>
            <a:endParaRPr sz="1600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документов — в ядрах</a:t>
            </a:r>
            <a:endParaRPr sz="1600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" name="Google Shape;86;p11"/>
          <p:cNvSpPr/>
          <p:nvPr/>
        </p:nvSpPr>
        <p:spPr>
          <a:xfrm>
            <a:off x="609600" y="4429125"/>
            <a:ext cx="107632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Психология · 2015–2024</a:t>
            </a:r>
            <a:endParaRPr sz="2550" b="1" i="0" u="none" strike="noStrike" cap="none">
              <a:solidFill>
                <a:srgbClr val="008B9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" name="Google Shape;87;p11"/>
          <p:cNvSpPr/>
          <p:nvPr/>
        </p:nvSpPr>
        <p:spPr>
          <a:xfrm>
            <a:off x="609600" y="5162550"/>
            <a:ext cx="10763441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E5-large — смысловые векторы; GPT-5 mini — названия тем.</a:t>
            </a:r>
            <a:endParaRPr sz="1725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62 темы не отнесены к психологии: состав выборки требует проверки.</a:t>
            </a:r>
            <a:endParaRPr sz="1725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Google Shape;88;p11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ИМПУЛЬС: Анализ тематики и динамики научных исследований с использованием ИИ-технологий</a:t>
            </a:r>
            <a:endParaRPr sz="900" i="0" u="none" strike="noStrike" cap="none" dirty="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Последовательность операций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"/>
          <p:cNvSpPr/>
          <p:nvPr/>
        </p:nvSpPr>
        <p:spPr>
          <a:xfrm>
            <a:off x="11049000" y="6372225"/>
            <a:ext cx="571500" cy="247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Google Shape;96;p12"/>
          <p:cNvSpPr/>
          <p:nvPr/>
        </p:nvSpPr>
        <p:spPr>
          <a:xfrm>
            <a:off x="700952" y="1265848"/>
            <a:ext cx="2832181" cy="1699183"/>
          </a:xfrm>
          <a:prstGeom prst="roundRect">
            <a:avLst>
              <a:gd name="adj" fmla="val 10000"/>
            </a:avLst>
          </a:prstGeom>
          <a:solidFill>
            <a:srgbClr val="008B98"/>
          </a:solidFill>
          <a:ln w="198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2"/>
          <p:cNvSpPr/>
          <p:nvPr/>
        </p:nvSpPr>
        <p:spPr>
          <a:xfrm>
            <a:off x="750724" y="1315551"/>
            <a:ext cx="2732708" cy="1599710"/>
          </a:xfrm>
          <a:prstGeom prst="rect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107225" tIns="107225" rIns="107225" bIns="107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15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>выгрузка данных</a:t>
            </a:r>
            <a:endParaRPr sz="2400" b="0" i="0" u="none" strike="noStrike" cap="none">
              <a:solidFill>
                <a:srgbClr val="000000"/>
              </a:solidFill>
              <a:highlight>
                <a:srgbClr val="008B98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3782352" y="1764309"/>
            <a:ext cx="600282" cy="702258"/>
          </a:xfrm>
          <a:prstGeom prst="rightArrow">
            <a:avLst>
              <a:gd name="adj1" fmla="val 60000"/>
              <a:gd name="adj2" fmla="val 50000"/>
            </a:avLst>
          </a:prstGeom>
          <a:solidFill>
            <a:srgbClr val="15243E"/>
          </a:solidFill>
          <a:ln>
            <a:noFill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2"/>
          <p:cNvSpPr/>
          <p:nvPr/>
        </p:nvSpPr>
        <p:spPr>
          <a:xfrm>
            <a:off x="3782352" y="1904785"/>
            <a:ext cx="420416" cy="421355"/>
          </a:xfrm>
          <a:prstGeom prst="rect">
            <a:avLst/>
          </a:prstGeom>
          <a:solidFill>
            <a:srgbClr val="15243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4"/>
              <a:buFont typeface="Arial"/>
              <a:buNone/>
            </a:pPr>
            <a:endParaRPr sz="2293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2"/>
          <p:cNvSpPr/>
          <p:nvPr/>
        </p:nvSpPr>
        <p:spPr>
          <a:xfrm>
            <a:off x="4665989" y="1265848"/>
            <a:ext cx="2832181" cy="1699183"/>
          </a:xfrm>
          <a:prstGeom prst="roundRect">
            <a:avLst>
              <a:gd name="adj" fmla="val 10000"/>
            </a:avLst>
          </a:prstGeom>
          <a:solidFill>
            <a:srgbClr val="008B98"/>
          </a:solidFill>
          <a:ln w="198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2"/>
          <p:cNvSpPr/>
          <p:nvPr/>
        </p:nvSpPr>
        <p:spPr>
          <a:xfrm>
            <a:off x="4715750" y="1315600"/>
            <a:ext cx="2732708" cy="1599710"/>
          </a:xfrm>
          <a:prstGeom prst="rect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107225" tIns="107225" rIns="107225" bIns="107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15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>импорт данных</a:t>
            </a:r>
            <a:endParaRPr sz="2400" b="0" i="0" u="none" strike="noStrike" cap="none">
              <a:solidFill>
                <a:srgbClr val="FFFFFF"/>
              </a:solidFill>
              <a:highlight>
                <a:srgbClr val="008B98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2" name="Google Shape;102;p12"/>
          <p:cNvSpPr/>
          <p:nvPr/>
        </p:nvSpPr>
        <p:spPr>
          <a:xfrm>
            <a:off x="7747388" y="1764309"/>
            <a:ext cx="600282" cy="702258"/>
          </a:xfrm>
          <a:prstGeom prst="rightArrow">
            <a:avLst>
              <a:gd name="adj1" fmla="val 60000"/>
              <a:gd name="adj2" fmla="val 50000"/>
            </a:avLst>
          </a:prstGeom>
          <a:solidFill>
            <a:srgbClr val="15243E"/>
          </a:solidFill>
          <a:ln>
            <a:noFill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2"/>
          <p:cNvSpPr/>
          <p:nvPr/>
        </p:nvSpPr>
        <p:spPr>
          <a:xfrm>
            <a:off x="7747388" y="1904785"/>
            <a:ext cx="420416" cy="421355"/>
          </a:xfrm>
          <a:prstGeom prst="rect">
            <a:avLst/>
          </a:prstGeom>
          <a:solidFill>
            <a:srgbClr val="15243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4"/>
              <a:buFont typeface="Arial"/>
              <a:buNone/>
            </a:pPr>
            <a:endParaRPr sz="2293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2"/>
          <p:cNvSpPr/>
          <p:nvPr/>
        </p:nvSpPr>
        <p:spPr>
          <a:xfrm>
            <a:off x="8631025" y="1265848"/>
            <a:ext cx="2832181" cy="1699183"/>
          </a:xfrm>
          <a:prstGeom prst="roundRect">
            <a:avLst>
              <a:gd name="adj" fmla="val 10000"/>
            </a:avLst>
          </a:prstGeom>
          <a:solidFill>
            <a:srgbClr val="008B98"/>
          </a:solidFill>
          <a:ln w="198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2"/>
          <p:cNvSpPr/>
          <p:nvPr/>
        </p:nvSpPr>
        <p:spPr>
          <a:xfrm>
            <a:off x="8680800" y="1315750"/>
            <a:ext cx="2732708" cy="1599710"/>
          </a:xfrm>
          <a:prstGeom prst="rect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107225" tIns="107225" rIns="107225" bIns="107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15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>расчет эмбеддингов</a:t>
            </a:r>
            <a:endParaRPr sz="2400" b="0" i="0" u="none" strike="noStrike" cap="none">
              <a:solidFill>
                <a:srgbClr val="FFFFFF"/>
              </a:solidFill>
              <a:highlight>
                <a:srgbClr val="008B98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12"/>
          <p:cNvSpPr/>
          <p:nvPr/>
        </p:nvSpPr>
        <p:spPr>
          <a:xfrm rot="5400000">
            <a:off x="9747027" y="3163393"/>
            <a:ext cx="600282" cy="702258"/>
          </a:xfrm>
          <a:prstGeom prst="rightArrow">
            <a:avLst>
              <a:gd name="adj1" fmla="val 60000"/>
              <a:gd name="adj2" fmla="val 50000"/>
            </a:avLst>
          </a:prstGeom>
          <a:solidFill>
            <a:srgbClr val="15243E"/>
          </a:solidFill>
          <a:ln>
            <a:noFill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2"/>
          <p:cNvSpPr/>
          <p:nvPr/>
        </p:nvSpPr>
        <p:spPr>
          <a:xfrm>
            <a:off x="9836396" y="3214381"/>
            <a:ext cx="421355" cy="420416"/>
          </a:xfrm>
          <a:prstGeom prst="rect">
            <a:avLst/>
          </a:prstGeom>
          <a:solidFill>
            <a:srgbClr val="15243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4"/>
              <a:buFont typeface="Arial"/>
              <a:buNone/>
            </a:pPr>
            <a:endParaRPr sz="2293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2"/>
          <p:cNvSpPr/>
          <p:nvPr/>
        </p:nvSpPr>
        <p:spPr>
          <a:xfrm>
            <a:off x="8631025" y="4098017"/>
            <a:ext cx="2832181" cy="1699183"/>
          </a:xfrm>
          <a:prstGeom prst="roundRect">
            <a:avLst>
              <a:gd name="adj" fmla="val 10000"/>
            </a:avLst>
          </a:prstGeom>
          <a:solidFill>
            <a:srgbClr val="008B98"/>
          </a:solidFill>
          <a:ln w="198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2"/>
          <p:cNvSpPr/>
          <p:nvPr/>
        </p:nvSpPr>
        <p:spPr>
          <a:xfrm>
            <a:off x="8680800" y="4098027"/>
            <a:ext cx="2732708" cy="1649759"/>
          </a:xfrm>
          <a:prstGeom prst="rect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107225" tIns="107225" rIns="107225" bIns="107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15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>кластеризация</a:t>
            </a:r>
            <a:endParaRPr sz="2400" b="0" i="0" u="none" strike="noStrike" cap="none">
              <a:solidFill>
                <a:srgbClr val="FFFFFF"/>
              </a:solidFill>
              <a:highlight>
                <a:srgbClr val="008B98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0" name="Google Shape;110;p12"/>
          <p:cNvSpPr/>
          <p:nvPr/>
        </p:nvSpPr>
        <p:spPr>
          <a:xfrm rot="10800000">
            <a:off x="7781511" y="4596597"/>
            <a:ext cx="600282" cy="702258"/>
          </a:xfrm>
          <a:prstGeom prst="rightArrow">
            <a:avLst>
              <a:gd name="adj1" fmla="val 60000"/>
              <a:gd name="adj2" fmla="val 50000"/>
            </a:avLst>
          </a:prstGeom>
          <a:solidFill>
            <a:srgbClr val="15243E"/>
          </a:solidFill>
          <a:ln>
            <a:noFill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2"/>
          <p:cNvSpPr/>
          <p:nvPr/>
        </p:nvSpPr>
        <p:spPr>
          <a:xfrm>
            <a:off x="7961500" y="4736954"/>
            <a:ext cx="420416" cy="421355"/>
          </a:xfrm>
          <a:prstGeom prst="rect">
            <a:avLst/>
          </a:prstGeom>
          <a:solidFill>
            <a:srgbClr val="15243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4"/>
              <a:buFont typeface="Arial"/>
              <a:buNone/>
            </a:pPr>
            <a:endParaRPr sz="2293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2"/>
          <p:cNvSpPr/>
          <p:nvPr/>
        </p:nvSpPr>
        <p:spPr>
          <a:xfrm>
            <a:off x="4665989" y="4098017"/>
            <a:ext cx="2832181" cy="1699183"/>
          </a:xfrm>
          <a:prstGeom prst="roundRect">
            <a:avLst>
              <a:gd name="adj" fmla="val 10000"/>
            </a:avLst>
          </a:prstGeom>
          <a:solidFill>
            <a:srgbClr val="008B98"/>
          </a:solidFill>
          <a:ln w="198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2"/>
          <p:cNvSpPr/>
          <p:nvPr/>
        </p:nvSpPr>
        <p:spPr>
          <a:xfrm>
            <a:off x="4715750" y="4147824"/>
            <a:ext cx="2732708" cy="1599710"/>
          </a:xfrm>
          <a:prstGeom prst="rect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107225" tIns="107225" rIns="107225" bIns="107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15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>именование </a:t>
            </a:r>
            <a:b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</a:br>
            <a: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>и описание топиков</a:t>
            </a:r>
            <a:endParaRPr sz="2400" b="0" i="0" u="none" strike="noStrike" cap="none">
              <a:solidFill>
                <a:srgbClr val="000000"/>
              </a:solidFill>
              <a:highlight>
                <a:srgbClr val="008B98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4" name="Google Shape;114;p12"/>
          <p:cNvSpPr/>
          <p:nvPr/>
        </p:nvSpPr>
        <p:spPr>
          <a:xfrm rot="10800000">
            <a:off x="3816474" y="4596597"/>
            <a:ext cx="600282" cy="702258"/>
          </a:xfrm>
          <a:prstGeom prst="rightArrow">
            <a:avLst>
              <a:gd name="adj1" fmla="val 60000"/>
              <a:gd name="adj2" fmla="val 50000"/>
            </a:avLst>
          </a:prstGeom>
          <a:solidFill>
            <a:srgbClr val="15243E"/>
          </a:solidFill>
          <a:ln>
            <a:noFill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2"/>
          <p:cNvSpPr/>
          <p:nvPr/>
        </p:nvSpPr>
        <p:spPr>
          <a:xfrm>
            <a:off x="3996463" y="4736954"/>
            <a:ext cx="420416" cy="421355"/>
          </a:xfrm>
          <a:prstGeom prst="rect">
            <a:avLst/>
          </a:prstGeom>
          <a:solidFill>
            <a:srgbClr val="15243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4"/>
              <a:buFont typeface="Arial"/>
              <a:buNone/>
            </a:pPr>
            <a:endParaRPr sz="2293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2"/>
          <p:cNvSpPr/>
          <p:nvPr/>
        </p:nvSpPr>
        <p:spPr>
          <a:xfrm>
            <a:off x="700952" y="4098017"/>
            <a:ext cx="2832181" cy="1699183"/>
          </a:xfrm>
          <a:prstGeom prst="roundRect">
            <a:avLst>
              <a:gd name="adj" fmla="val 10000"/>
            </a:avLst>
          </a:prstGeom>
          <a:solidFill>
            <a:srgbClr val="008B98"/>
          </a:solidFill>
          <a:ln w="198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5325" tIns="95325" rIns="95325" bIns="95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2"/>
          <p:cNvSpPr/>
          <p:nvPr/>
        </p:nvSpPr>
        <p:spPr>
          <a:xfrm>
            <a:off x="750724" y="4147773"/>
            <a:ext cx="2732708" cy="1599710"/>
          </a:xfrm>
          <a:prstGeom prst="rect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107225" tIns="107225" rIns="107225" bIns="107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15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>расчет</a:t>
            </a:r>
            <a:r>
              <a:rPr lang="en-US" sz="2400" b="0" i="0" u="none" strike="noStrike" cap="none">
                <a:solidFill>
                  <a:srgbClr val="000000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en-US" sz="2400" b="0" i="0" u="none" strike="noStrike" cap="none">
                <a:solidFill>
                  <a:srgbClr val="000000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</a:br>
            <a:r>
              <a:rPr lang="en-US" sz="2400" b="0" i="0" u="none" strike="noStrike" cap="none">
                <a:solidFill>
                  <a:srgbClr val="FFFFFF"/>
                </a:solidFill>
                <a:highlight>
                  <a:srgbClr val="008B98"/>
                </a:highlight>
                <a:latin typeface="Verdana"/>
                <a:ea typeface="Verdana"/>
                <a:cs typeface="Verdana"/>
                <a:sym typeface="Verdana"/>
              </a:rPr>
              <a:t>метрик</a:t>
            </a:r>
            <a:endParaRPr sz="2400" b="0" i="0" u="none" strike="noStrike" cap="none">
              <a:solidFill>
                <a:srgbClr val="FFFFFF"/>
              </a:solidFill>
              <a:highlight>
                <a:srgbClr val="008B98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ИМПУЛЬС: Анализ тематики и динамики научных исследований с использованием ИИ-технологий</a:t>
            </a:r>
            <a:endParaRPr sz="900" i="0" u="none" strike="noStrike" cap="none" dirty="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Из чего складываются индексы</a:t>
            </a:r>
            <a:endParaRPr sz="3450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11049000" y="6372225"/>
            <a:ext cx="571500" cy="247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609600" y="1809750"/>
            <a:ext cx="490537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Impact</a:t>
            </a:r>
            <a:endParaRPr/>
          </a:p>
        </p:txBody>
      </p:sp>
      <p:sp>
        <p:nvSpPr>
          <p:cNvPr id="127" name="Google Shape;127;p13"/>
          <p:cNvSpPr/>
          <p:nvPr/>
        </p:nvSpPr>
        <p:spPr>
          <a:xfrm>
            <a:off x="609600" y="2571750"/>
            <a:ext cx="5143500" cy="261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Нормированная цитируемость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Доля высокоцитируемых работ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Средний импакт-фактор журналов</a:t>
            </a: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6477000" y="1809750"/>
            <a:ext cx="504825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Impulse</a:t>
            </a:r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6477000" y="2571750"/>
            <a:ext cx="5048250" cy="261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Динамика совокупного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журнального показателя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Изменение разнообразия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авторов и стран</a:t>
            </a: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609600" y="5695950"/>
            <a:ext cx="10858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Сопоставление тем внутри одного анализируемого массива</a:t>
            </a:r>
            <a:endParaRPr/>
          </a:p>
        </p:txBody>
      </p:sp>
      <p:sp>
        <p:nvSpPr>
          <p:cNvPr id="131" name="Google Shape;131;p13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ИИ в сервисе «Цифровое детство»</a:t>
            </a:r>
            <a:endParaRPr sz="3450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" name="Google Shape;139;p14"/>
          <p:cNvSpPr/>
          <p:nvPr/>
        </p:nvSpPr>
        <p:spPr>
          <a:xfrm>
            <a:off x="609600" y="1790700"/>
            <a:ext cx="9525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4"/>
          <p:cNvSpPr/>
          <p:nvPr/>
        </p:nvSpPr>
        <p:spPr>
          <a:xfrm>
            <a:off x="1838325" y="1790700"/>
            <a:ext cx="942975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5"/>
              <a:buFont typeface="Arial"/>
              <a:buNone/>
            </a:pPr>
            <a:r>
              <a:rPr lang="en-US" sz="2325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Заголовки и аннотации из OpenAlex</a:t>
            </a:r>
            <a:endParaRPr sz="2325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1" name="Google Shape;141;p14"/>
          <p:cNvSpPr/>
          <p:nvPr/>
        </p:nvSpPr>
        <p:spPr>
          <a:xfrm>
            <a:off x="1838325" y="2247900"/>
            <a:ext cx="94297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Метаданные научных публикаций — исходный материал</a:t>
            </a:r>
            <a:endParaRPr sz="1800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609600" y="2857500"/>
            <a:ext cx="9525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4"/>
          <p:cNvSpPr/>
          <p:nvPr/>
        </p:nvSpPr>
        <p:spPr>
          <a:xfrm>
            <a:off x="1838325" y="2857500"/>
            <a:ext cx="942975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5"/>
              <a:buFont typeface="Arial"/>
              <a:buNone/>
            </a:pPr>
            <a:r>
              <a:rPr lang="en-US" sz="2325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SciRus-tiny 3.5</a:t>
            </a:r>
            <a:endParaRPr sz="2325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1838325" y="3314700"/>
            <a:ext cx="94297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Преобразует тексты в смысловые векторы</a:t>
            </a:r>
            <a:endParaRPr sz="1800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609600" y="3924300"/>
            <a:ext cx="9525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4"/>
          <p:cNvSpPr/>
          <p:nvPr/>
        </p:nvSpPr>
        <p:spPr>
          <a:xfrm>
            <a:off x="1838325" y="3924300"/>
            <a:ext cx="942975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5"/>
              <a:buFont typeface="Arial"/>
              <a:buNone/>
            </a:pPr>
            <a:r>
              <a:rPr lang="en-US" sz="2325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BERTopic: UMAP и HDBSCAN</a:t>
            </a:r>
            <a:endParaRPr sz="2325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1838325" y="4381500"/>
            <a:ext cx="94297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Выделяют тематические группы по близости векторов</a:t>
            </a:r>
            <a:endParaRPr sz="1800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8" name="Google Shape;148;p14"/>
          <p:cNvSpPr/>
          <p:nvPr/>
        </p:nvSpPr>
        <p:spPr>
          <a:xfrm>
            <a:off x="609600" y="4991100"/>
            <a:ext cx="9525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4"/>
          <p:cNvSpPr/>
          <p:nvPr/>
        </p:nvSpPr>
        <p:spPr>
          <a:xfrm>
            <a:off x="1838325" y="4991100"/>
            <a:ext cx="942975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5"/>
              <a:buFont typeface="Arial"/>
              <a:buNone/>
            </a:pPr>
            <a:r>
              <a:rPr lang="en-US" sz="2325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Локальная Gemma 3 27B</a:t>
            </a:r>
            <a:endParaRPr sz="2325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0" name="Google Shape;150;p14"/>
          <p:cNvSpPr/>
          <p:nvPr/>
        </p:nvSpPr>
        <p:spPr>
          <a:xfrm>
            <a:off x="1838325" y="5448300"/>
            <a:ext cx="94297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На сервере МГППУ формирует названия, описания и коды APA</a:t>
            </a:r>
            <a:endParaRPr sz="1725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1" name="Google Shape;151;p14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«Цифровое детство»</a:t>
            </a:r>
            <a:endParaRPr sz="3450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Источник данных: OpenAlex</a:t>
            </a:r>
            <a:endParaRPr sz="3450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11049000" y="6372225"/>
            <a:ext cx="571500" cy="247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609600" y="1924050"/>
            <a:ext cx="3238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5 303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609600" y="3114675"/>
            <a:ext cx="3143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статьи в исходной выборке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5"/>
          <p:cNvSpPr/>
          <p:nvPr/>
        </p:nvSpPr>
        <p:spPr>
          <a:xfrm>
            <a:off x="4533900" y="1924050"/>
            <a:ext cx="3238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4 583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4533900" y="3114675"/>
            <a:ext cx="3143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публикации в тематических группах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8591550" y="1924050"/>
            <a:ext cx="3238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19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8591550" y="3114675"/>
            <a:ext cx="3143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тематических групп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609600" y="4429125"/>
            <a:ext cx="10763400" cy="5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Цифровое детство · 2020–2025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5"/>
          <p:cNvSpPr/>
          <p:nvPr/>
        </p:nvSpPr>
        <p:spPr>
          <a:xfrm>
            <a:off x="609600" y="5162550"/>
            <a:ext cx="107634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Детское развитие и цифровые технологии, образовательные игры и геймификация.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Дополнительный отбор по словам digital и child / childhood / adolescent / adolescence.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5"/>
          <p:cNvSpPr/>
          <p:nvPr/>
        </p:nvSpPr>
        <p:spPr>
          <a:xfrm>
            <a:off x="609600" y="6076950"/>
            <a:ext cx="107634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Выгрузка 13.08.2025. Данные за 2025 год охватывают только часть года.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5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Каталог тем: сравнение направлений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9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6" name="Google Shape;17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442794"/>
            <a:ext cx="7810501" cy="474393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6"/>
          <p:cNvSpPr/>
          <p:nvPr/>
        </p:nvSpPr>
        <p:spPr>
          <a:xfrm>
            <a:off x="8743950" y="19526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Impact / Impulse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6"/>
          <p:cNvSpPr/>
          <p:nvPr/>
        </p:nvSpPr>
        <p:spPr>
          <a:xfrm>
            <a:off x="8743950" y="2476500"/>
            <a:ext cx="28575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Значимость темы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динамика развития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6"/>
          <p:cNvSpPr/>
          <p:nvPr/>
        </p:nvSpPr>
        <p:spPr>
          <a:xfrm>
            <a:off x="8743950" y="3914775"/>
            <a:ext cx="2857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Core / Всего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8743950" y="4448175"/>
            <a:ext cx="2857500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Ядро темы /</a:t>
            </a:r>
            <a:endParaRPr sz="17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ядро и близкие</a:t>
            </a:r>
            <a:endParaRPr sz="17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периферические работы</a:t>
            </a:r>
            <a:endParaRPr sz="17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1" name="Google Shape;181;p16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Карта тематического пространства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7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10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8620125" y="1788500"/>
            <a:ext cx="2857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x / 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7"/>
          <p:cNvSpPr/>
          <p:nvPr/>
        </p:nvSpPr>
        <p:spPr>
          <a:xfrm>
            <a:off x="8620125" y="2257425"/>
            <a:ext cx="285750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Смысловая близость тем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/>
          <p:nvPr/>
        </p:nvSpPr>
        <p:spPr>
          <a:xfrm>
            <a:off x="8620125" y="3181350"/>
            <a:ext cx="29051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Impact / Impulse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/>
          <p:nvPr/>
        </p:nvSpPr>
        <p:spPr>
          <a:xfrm>
            <a:off x="8620125" y="3648075"/>
            <a:ext cx="2905125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Сопоставление значимости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динамики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7"/>
          <p:cNvSpPr/>
          <p:nvPr/>
        </p:nvSpPr>
        <p:spPr>
          <a:xfrm>
            <a:off x="8620125" y="4810125"/>
            <a:ext cx="28575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Гравитация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7"/>
          <p:cNvSpPr/>
          <p:nvPr/>
        </p:nvSpPr>
        <p:spPr>
          <a:xfrm>
            <a:off x="8620125" y="5276850"/>
            <a:ext cx="2905125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Расположение тем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по близости их векторов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7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  <p:pic>
        <p:nvPicPr>
          <p:cNvPr id="196" name="Google Shape;1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131" y="1365958"/>
            <a:ext cx="6838657" cy="488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Impact и Impulse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11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609600" y="1838325"/>
            <a:ext cx="4905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Impact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609600" y="2486025"/>
            <a:ext cx="4905375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Научная значимость темы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Цитируемость публикаций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показатели журналов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" name="Google Shape;206;p18"/>
          <p:cNvSpPr/>
          <p:nvPr/>
        </p:nvSpPr>
        <p:spPr>
          <a:xfrm>
            <a:off x="6477000" y="1838325"/>
            <a:ext cx="50482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Impulse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8"/>
          <p:cNvSpPr/>
          <p:nvPr/>
        </p:nvSpPr>
        <p:spPr>
          <a:xfrm>
            <a:off x="6477000" y="2486025"/>
            <a:ext cx="504825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Динамика развития темы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Изменения показателей по годам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разнообразия участников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8" name="Google Shape;208;p18"/>
          <p:cNvSpPr/>
          <p:nvPr/>
        </p:nvSpPr>
        <p:spPr>
          <a:xfrm>
            <a:off x="609600" y="4810125"/>
            <a:ext cx="109537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 = средний уровень среди тем этого массива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8"/>
          <p:cNvSpPr/>
          <p:nvPr/>
        </p:nvSpPr>
        <p:spPr>
          <a:xfrm>
            <a:off x="609600" y="5581650"/>
            <a:ext cx="1085850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Значения выше и ниже нуля сопоставляются со средним по массиву.</a:t>
            </a:r>
            <a:endParaRPr sz="1725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Отрицательный Impulse сам по себе не означает спад публикаций.</a:t>
            </a:r>
            <a:endParaRPr sz="1725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ИМПУЛЬС: Анализ тематики и динамики научных исследований с использованием ИИ-технологий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Раннее детство и экранное время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8" name="Google Shape;21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1439" y="1704975"/>
            <a:ext cx="4400747" cy="45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9"/>
          <p:cNvSpPr/>
          <p:nvPr/>
        </p:nvSpPr>
        <p:spPr>
          <a:xfrm>
            <a:off x="6191250" y="1790700"/>
            <a:ext cx="4762500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545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6191250" y="2943225"/>
            <a:ext cx="523875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публикаций в теме, из них 350 в ядре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6191250" y="3790950"/>
            <a:ext cx="523875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Impact  1,72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Impulse  0,66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6191250" y="5295900"/>
            <a:ext cx="52387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lang="en-US" sz="195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Оба показателя выше среднего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lang="en-US" sz="195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в анализируемом массиве тем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9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Как работать с результатами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0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13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609600" y="1914525"/>
            <a:ext cx="933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0"/>
          <p:cNvSpPr/>
          <p:nvPr/>
        </p:nvSpPr>
        <p:spPr>
          <a:xfrm>
            <a:off x="1819275" y="1895475"/>
            <a:ext cx="9525000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Выбрать тему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0"/>
          <p:cNvSpPr/>
          <p:nvPr/>
        </p:nvSpPr>
        <p:spPr>
          <a:xfrm>
            <a:off x="1819275" y="2419350"/>
            <a:ext cx="952500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lang="en-US" sz="195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Сопоставить содержание и показатели направлений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0"/>
          <p:cNvSpPr/>
          <p:nvPr/>
        </p:nvSpPr>
        <p:spPr>
          <a:xfrm>
            <a:off x="609600" y="3238500"/>
            <a:ext cx="933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0"/>
          <p:cNvSpPr/>
          <p:nvPr/>
        </p:nvSpPr>
        <p:spPr>
          <a:xfrm>
            <a:off x="1819275" y="3219450"/>
            <a:ext cx="9525000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Посмотреть динамику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0"/>
          <p:cNvSpPr/>
          <p:nvPr/>
        </p:nvSpPr>
        <p:spPr>
          <a:xfrm>
            <a:off x="1819275" y="3743325"/>
            <a:ext cx="952500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lang="en-US" sz="195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Сравнить ядро и всю тему по годам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0"/>
          <p:cNvSpPr/>
          <p:nvPr/>
        </p:nvSpPr>
        <p:spPr>
          <a:xfrm>
            <a:off x="609600" y="4562475"/>
            <a:ext cx="9334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3900" b="1" i="0" u="none" strike="noStrike" cap="non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0"/>
          <p:cNvSpPr/>
          <p:nvPr/>
        </p:nvSpPr>
        <p:spPr>
          <a:xfrm>
            <a:off x="1819275" y="4543425"/>
            <a:ext cx="95250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Перейти к публикациям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0"/>
          <p:cNvSpPr/>
          <p:nvPr/>
        </p:nvSpPr>
        <p:spPr>
          <a:xfrm>
            <a:off x="1819275" y="5067300"/>
            <a:ext cx="952500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lang="en-US" sz="195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Прочитать работы и уточнить вопрос исследования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0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43E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Исследователь задаёт границы анализа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A9B8D1"/>
                </a:solidFill>
                <a:latin typeface="Verdana"/>
                <a:ea typeface="Verdana"/>
                <a:cs typeface="Verdana"/>
                <a:sym typeface="Verdana"/>
              </a:rPr>
              <a:t>14</a:t>
            </a:r>
            <a:endParaRPr sz="900" i="0" u="none" strike="noStrike" cap="none">
              <a:solidFill>
                <a:srgbClr val="A9B8D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8" name="Google Shape;248;p21"/>
          <p:cNvSpPr/>
          <p:nvPr/>
        </p:nvSpPr>
        <p:spPr>
          <a:xfrm>
            <a:off x="609600" y="1885950"/>
            <a:ext cx="4762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5"/>
              <a:buFont typeface="Arial"/>
              <a:buNone/>
            </a:pPr>
            <a:r>
              <a:rPr lang="en-US" sz="2625" b="1" i="0" u="none" strike="noStrike" cap="none">
                <a:solidFill>
                  <a:srgbClr val="8DB6FF"/>
                </a:solidFill>
                <a:latin typeface="Verdana"/>
                <a:ea typeface="Verdana"/>
                <a:cs typeface="Verdana"/>
                <a:sym typeface="Verdana"/>
              </a:rPr>
              <a:t>Алгоритм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1"/>
          <p:cNvSpPr/>
          <p:nvPr/>
        </p:nvSpPr>
        <p:spPr>
          <a:xfrm>
            <a:off x="609600" y="2695575"/>
            <a:ext cx="5095875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Группирует тексты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endParaRPr sz="225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Формирует описания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endParaRPr sz="225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Рассчитывает показатели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1"/>
          <p:cNvSpPr/>
          <p:nvPr/>
        </p:nvSpPr>
        <p:spPr>
          <a:xfrm>
            <a:off x="6524625" y="1885950"/>
            <a:ext cx="50006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5"/>
              <a:buFont typeface="Arial"/>
              <a:buNone/>
            </a:pPr>
            <a:r>
              <a:rPr lang="en-US" sz="2625" b="1" i="0" u="none" strike="noStrike" cap="none">
                <a:solidFill>
                  <a:srgbClr val="83D7DD"/>
                </a:solidFill>
                <a:latin typeface="Verdana"/>
                <a:ea typeface="Verdana"/>
                <a:cs typeface="Verdana"/>
                <a:sym typeface="Verdana"/>
              </a:rPr>
              <a:t>Исследователь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1"/>
          <p:cNvSpPr/>
          <p:nvPr/>
        </p:nvSpPr>
        <p:spPr>
          <a:xfrm>
            <a:off x="6524625" y="2695575"/>
            <a:ext cx="5095875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Учитывает границы корпуса</a:t>
            </a:r>
            <a:endParaRPr sz="225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endParaRPr sz="225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Проверяет смысл групп</a:t>
            </a:r>
            <a:endParaRPr sz="225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endParaRPr sz="225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Обосновывает выводы</a:t>
            </a:r>
            <a:endParaRPr sz="225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2" name="Google Shape;252;p21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solidFill>
                  <a:srgbClr val="A9B8D1"/>
                </a:solidFill>
                <a:latin typeface="Verdana"/>
                <a:ea typeface="Verdana"/>
                <a:cs typeface="Verdana"/>
                <a:sym typeface="Verdana"/>
              </a:rPr>
              <a:t>ИМПУЛЬС: Анализ тематики и динамики научных исследований с использованием ИИ-технологий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Что даёт «Импульс»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2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15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0" name="Google Shape;260;p22"/>
          <p:cNvSpPr/>
          <p:nvPr/>
        </p:nvSpPr>
        <p:spPr>
          <a:xfrm>
            <a:off x="609600" y="1752600"/>
            <a:ext cx="106680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Arial"/>
              <a:buNone/>
            </a:pPr>
            <a:r>
              <a:rPr lang="en-US" sz="37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Быстрее перейти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0"/>
              <a:buFont typeface="Arial"/>
              <a:buNone/>
            </a:pPr>
            <a:r>
              <a:rPr lang="en-US" sz="37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к содержательному чтению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2"/>
          <p:cNvSpPr/>
          <p:nvPr/>
        </p:nvSpPr>
        <p:spPr>
          <a:xfrm>
            <a:off x="609600" y="3638550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Исследователю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2"/>
          <p:cNvSpPr/>
          <p:nvPr/>
        </p:nvSpPr>
        <p:spPr>
          <a:xfrm>
            <a:off x="609600" y="4286250"/>
            <a:ext cx="4762500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Ориентир при выборе темы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подготовке обзора литературы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6477000" y="3638550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Научному руководителю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2"/>
          <p:cNvSpPr/>
          <p:nvPr/>
        </p:nvSpPr>
        <p:spPr>
          <a:xfrm>
            <a:off x="6477000" y="4286250"/>
            <a:ext cx="47625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Основа для обсуждения актуальности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 границ исследовательского вопроса</a:t>
            </a:r>
            <a:endParaRPr sz="2025" b="0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" name="Google Shape;265;p22"/>
          <p:cNvSpPr/>
          <p:nvPr/>
        </p:nvSpPr>
        <p:spPr>
          <a:xfrm>
            <a:off x="609600" y="5772150"/>
            <a:ext cx="1085850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Далее — применение уточнённой методики</a:t>
            </a:r>
            <a:endParaRPr sz="1800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к другим направлениям психологии и образования.</a:t>
            </a:r>
            <a:endParaRPr sz="1800" b="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ИМПУЛЬС: Анализ тематики и динамики научных исследований с использованием ИИ-технологий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«Импульс»: цифровое детство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3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16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4" name="Google Shape;274;p23"/>
          <p:cNvSpPr/>
          <p:nvPr/>
        </p:nvSpPr>
        <p:spPr>
          <a:xfrm>
            <a:off x="609600" y="2076450"/>
            <a:ext cx="1095375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50"/>
              <a:buFont typeface="Arial"/>
              <a:buNone/>
            </a:pPr>
            <a:r>
              <a:rPr lang="en-US" sz="4950" b="1" i="0" u="sng" strike="noStrike" cap="non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dctrends.mgppu.ru</a:t>
            </a:r>
            <a:endParaRPr/>
          </a:p>
        </p:txBody>
      </p:sp>
      <p:sp>
        <p:nvSpPr>
          <p:cNvPr id="275" name="Google Shape;275;p23"/>
          <p:cNvSpPr/>
          <p:nvPr/>
        </p:nvSpPr>
        <p:spPr>
          <a:xfrm>
            <a:off x="609600" y="3305175"/>
            <a:ext cx="10953900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sng" strike="noStrike" cap="non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psyjournals.ru/analytics</a:t>
            </a:r>
            <a:endParaRPr/>
          </a:p>
        </p:txBody>
      </p:sp>
      <p:sp>
        <p:nvSpPr>
          <p:cNvPr id="276" name="Google Shape;276;p23"/>
          <p:cNvSpPr/>
          <p:nvPr/>
        </p:nvSpPr>
        <p:spPr>
          <a:xfrm>
            <a:off x="609600" y="3971925"/>
            <a:ext cx="107632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Научная аналитика: публикации и тренды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3"/>
          <p:cNvSpPr/>
          <p:nvPr/>
        </p:nvSpPr>
        <p:spPr>
          <a:xfrm>
            <a:off x="609600" y="4552950"/>
            <a:ext cx="1076325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r>
              <a:rPr lang="en-US" sz="315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Какие проверки должны оставаться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r>
              <a:rPr lang="en-US" sz="3150" b="0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за исследователем?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3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ИМПУЛЬС: Анализ тематики и динамики научных исследований с использованием ИИ-технологий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4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Справочно: показатели темы по годам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17</a:t>
            </a:r>
            <a:endParaRPr sz="900" i="0" u="none" strike="noStrike" cap="none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286" name="Google Shape;286;p24"/>
          <p:cNvGraphicFramePr/>
          <p:nvPr/>
        </p:nvGraphicFramePr>
        <p:xfrm>
          <a:off x="609600" y="1752600"/>
          <a:ext cx="10972800" cy="3733800"/>
        </p:xfrm>
        <a:graphic>
          <a:graphicData uri="http://schemas.openxmlformats.org/drawingml/2006/table">
            <a:tbl>
              <a:tblPr>
                <a:noFill/>
                <a:tableStyleId>{95B2B9EF-7ED7-444F-86FB-E3FBBB7DED44}</a:tableStyleId>
              </a:tblPr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Показатель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008B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Что показывает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008B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Публикации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Число работ по теме за год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Цитируемость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Цитирования относительно фона работ того же года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Импакт-фактор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Средний двухлетний импакт-фактор журналов темы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Разнообразие авторов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Равномерность распределения работ между авторами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Разнообразие стран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15243E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Равномерность представленности стран организаций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7" name="Google Shape;287;p24"/>
          <p:cNvSpPr/>
          <p:nvPr/>
        </p:nvSpPr>
        <p:spPr>
          <a:xfrm>
            <a:off x="609600" y="5838825"/>
            <a:ext cx="108585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lang="en-US" sz="1875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Графики сопоставляют ядро темы и полную совокупность публикаций.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4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5"/>
          <p:cNvSpPr/>
          <p:nvPr/>
        </p:nvSpPr>
        <p:spPr>
          <a:xfrm>
            <a:off x="609600" y="495300"/>
            <a:ext cx="109728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Arial"/>
              <a:buNone/>
            </a:pPr>
            <a:r>
              <a:rPr lang="en-US" sz="3450" b="1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Научные журналы + портал = экосистема издательства МГППУ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5"/>
          <p:cNvSpPr/>
          <p:nvPr/>
        </p:nvSpPr>
        <p:spPr>
          <a:xfrm>
            <a:off x="11049000" y="6372225"/>
            <a:ext cx="571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 dirty="0" smtClean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ru-RU" sz="900" i="0" u="none" strike="noStrike" cap="none" dirty="0" smtClean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endParaRPr sz="900" i="0" u="none" strike="noStrike" cap="none" dirty="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  <p:pic>
        <p:nvPicPr>
          <p:cNvPr id="297" name="Google Shape;297;p25" title="Журналы в презентацию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275" y="1714000"/>
            <a:ext cx="7717126" cy="43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07013" y="4037699"/>
            <a:ext cx="1683700" cy="1683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5"/>
          <p:cNvSpPr txBox="1"/>
          <p:nvPr/>
        </p:nvSpPr>
        <p:spPr>
          <a:xfrm>
            <a:off x="8931900" y="1759799"/>
            <a:ext cx="2688600" cy="22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008B98"/>
              </a:buClr>
              <a:buSzPts val="1700"/>
              <a:buFont typeface="Verdana"/>
              <a:buChar char="●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ЖУРНАЛЫ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008B98"/>
              </a:buClr>
              <a:buSzPts val="1700"/>
              <a:buFont typeface="Verdana"/>
              <a:buChar char="●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КНИГИ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008B98"/>
              </a:buClr>
              <a:buSzPts val="1700"/>
              <a:buFont typeface="Verdana"/>
              <a:buChar char="●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НОВОСТИ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008B98"/>
              </a:buClr>
              <a:buSzPts val="1700"/>
              <a:buFont typeface="Verdana"/>
              <a:buChar char="●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ПОДКАСТЫ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008B98"/>
              </a:buClr>
              <a:buSzPts val="1700"/>
              <a:buFont typeface="Verdana"/>
              <a:buChar char="●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СЕРВИСЫ для читателей, авторов и редакций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0" name="Google Shape;300;p25"/>
          <p:cNvSpPr txBox="1"/>
          <p:nvPr/>
        </p:nvSpPr>
        <p:spPr>
          <a:xfrm>
            <a:off x="9234249" y="5666794"/>
            <a:ext cx="200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PsyJournals.ru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6"/>
          <p:cNvSpPr/>
          <p:nvPr/>
        </p:nvSpPr>
        <p:spPr>
          <a:xfrm>
            <a:off x="609600" y="495300"/>
            <a:ext cx="109728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Arial"/>
              <a:buNone/>
            </a:pPr>
            <a:r>
              <a:rPr lang="en-US" sz="3450" b="1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Статусы научных журналов МГППУ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6"/>
          <p:cNvSpPr/>
          <p:nvPr/>
        </p:nvSpPr>
        <p:spPr>
          <a:xfrm>
            <a:off x="11049000" y="6372225"/>
            <a:ext cx="571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 dirty="0" smtClean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r>
              <a:rPr lang="ru-RU" sz="900" i="0" u="none" strike="noStrike" cap="none" dirty="0" smtClean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9</a:t>
            </a:r>
            <a:endParaRPr sz="900" i="0" u="none" strike="noStrike" cap="none" dirty="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8" name="Google Shape;308;p26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200"/>
            </a:pP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 dirty="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  <p:pic>
        <p:nvPicPr>
          <p:cNvPr id="309" name="Google Shape;309;p26" title="Постер журналы 2026 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178" y="1178710"/>
            <a:ext cx="10096502" cy="5166564"/>
          </a:xfrm>
          <a:prstGeom prst="rect">
            <a:avLst/>
          </a:prstGeom>
          <a:noFill/>
          <a:ln w="9525" cap="flat" cmpd="sng">
            <a:solidFill>
              <a:srgbClr val="008B9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7"/>
          <p:cNvSpPr/>
          <p:nvPr/>
        </p:nvSpPr>
        <p:spPr>
          <a:xfrm>
            <a:off x="609600" y="495300"/>
            <a:ext cx="10972800" cy="1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Как используются темы OpenAlex для смысловой навигации в публикациях?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7"/>
          <p:cNvSpPr/>
          <p:nvPr/>
        </p:nvSpPr>
        <p:spPr>
          <a:xfrm>
            <a:off x="11049000" y="6372225"/>
            <a:ext cx="571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900" i="0" u="none" strike="noStrike" cap="none" dirty="0" smtClean="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20</a:t>
            </a:r>
            <a:endParaRPr sz="900" i="0" u="none" strike="noStrike" cap="none" dirty="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7" name="Google Shape;317;p27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200"/>
            </a:pPr>
            <a:r>
              <a:rPr lang="ru-RU" sz="900">
                <a:latin typeface="Verdana" panose="020B0604030504040204" pitchFamily="34" charset="0"/>
                <a:ea typeface="Verdana" panose="020B0604030504040204" pitchFamily="34" charset="0"/>
              </a:rPr>
              <a:t>ИМПУЛЬС: Анализ тематики и динамики научных исследований с использованием ИИ-технологий</a:t>
            </a:r>
            <a:endParaRPr lang="ru-RU" sz="800">
              <a:solidFill>
                <a:srgbClr val="637088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900" i="0" u="none" strike="noStrike" cap="none" dirty="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18" name="Google Shape;31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6833" y="5366509"/>
            <a:ext cx="1171575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4804" y="1852578"/>
            <a:ext cx="7192699" cy="2044575"/>
          </a:xfrm>
          <a:prstGeom prst="rect">
            <a:avLst/>
          </a:prstGeom>
          <a:noFill/>
          <a:ln w="9525" cap="flat" cmpd="sng">
            <a:solidFill>
              <a:srgbClr val="008B9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0" name="Google Shape;32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4054" y="4049553"/>
            <a:ext cx="5802583" cy="1954412"/>
          </a:xfrm>
          <a:prstGeom prst="rect">
            <a:avLst/>
          </a:prstGeom>
          <a:noFill/>
          <a:ln w="9525" cap="flat" cmpd="sng">
            <a:solidFill>
              <a:srgbClr val="008B9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1" name="Google Shape;32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09700" y="4049650"/>
            <a:ext cx="4791099" cy="1171575"/>
          </a:xfrm>
          <a:prstGeom prst="rect">
            <a:avLst/>
          </a:prstGeom>
          <a:noFill/>
          <a:ln w="9525" cap="flat" cmpd="sng">
            <a:solidFill>
              <a:srgbClr val="008B9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2" name="Google Shape;322;p27"/>
          <p:cNvSpPr txBox="1"/>
          <p:nvPr/>
        </p:nvSpPr>
        <p:spPr>
          <a:xfrm>
            <a:off x="8636825" y="2439300"/>
            <a:ext cx="35550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Пример метрик статьи на </a:t>
            </a:r>
            <a:endParaRPr sz="16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Портале психологических изданий PsyJournals.ru</a:t>
            </a:r>
            <a:endParaRPr sz="16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7"/>
          <p:cNvSpPr/>
          <p:nvPr/>
        </p:nvSpPr>
        <p:spPr>
          <a:xfrm>
            <a:off x="418389" y="2655875"/>
            <a:ext cx="347400" cy="342000"/>
          </a:xfrm>
          <a:prstGeom prst="ellipse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7"/>
          <p:cNvSpPr/>
          <p:nvPr/>
        </p:nvSpPr>
        <p:spPr>
          <a:xfrm>
            <a:off x="425275" y="4736525"/>
            <a:ext cx="347400" cy="342000"/>
          </a:xfrm>
          <a:prstGeom prst="ellipse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7"/>
          <p:cNvSpPr/>
          <p:nvPr/>
        </p:nvSpPr>
        <p:spPr>
          <a:xfrm>
            <a:off x="6777653" y="4391674"/>
            <a:ext cx="347400" cy="342000"/>
          </a:xfrm>
          <a:prstGeom prst="ellipse">
            <a:avLst/>
          </a:prstGeom>
          <a:solidFill>
            <a:srgbClr val="008B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8"/>
          <p:cNvSpPr/>
          <p:nvPr/>
        </p:nvSpPr>
        <p:spPr>
          <a:xfrm>
            <a:off x="609600" y="4953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Контакты</a:t>
            </a:r>
            <a:endParaRPr sz="3450" b="1" i="0" u="none" strike="noStrike" cap="non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2" name="Google Shape;332;p28"/>
          <p:cNvSpPr/>
          <p:nvPr/>
        </p:nvSpPr>
        <p:spPr>
          <a:xfrm>
            <a:off x="609600" y="1685925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US" sz="2025" b="1" i="0" u="none" strike="noStrike" cap="none">
                <a:solidFill>
                  <a:srgbClr val="4E6AA9"/>
                </a:solidFill>
                <a:latin typeface="Verdana"/>
                <a:ea typeface="Verdana"/>
                <a:cs typeface="Verdana"/>
                <a:sym typeface="Verdana"/>
              </a:rPr>
              <a:t>Московский государственный психолого-педагогический университет</a:t>
            </a:r>
            <a:endParaRPr sz="2025" b="1" i="0" u="none" strike="noStrike" cap="none">
              <a:solidFill>
                <a:srgbClr val="4E6AA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3" name="Google Shape;333;p28"/>
          <p:cNvSpPr/>
          <p:nvPr/>
        </p:nvSpPr>
        <p:spPr>
          <a:xfrm>
            <a:off x="609600" y="2619375"/>
            <a:ext cx="51435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Пономарева</a:t>
            </a:r>
            <a:endParaRPr sz="1500" b="1" i="0" u="none" strike="noStrike" cap="none">
              <a:solidFill>
                <a:srgbClr val="15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Виктория Викторовна</a:t>
            </a:r>
            <a:endParaRPr sz="2125" b="1" i="0" u="none" strike="noStrike" cap="none">
              <a:solidFill>
                <a:srgbClr val="15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4" name="Google Shape;334;p28"/>
          <p:cNvSpPr/>
          <p:nvPr/>
        </p:nvSpPr>
        <p:spPr>
          <a:xfrm>
            <a:off x="6477000" y="2619375"/>
            <a:ext cx="51435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Шведовская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Анна Александровна</a:t>
            </a:r>
            <a:endParaRPr/>
          </a:p>
        </p:txBody>
      </p:sp>
      <p:sp>
        <p:nvSpPr>
          <p:cNvPr id="335" name="Google Shape;335;p28"/>
          <p:cNvSpPr/>
          <p:nvPr/>
        </p:nvSpPr>
        <p:spPr>
          <a:xfrm>
            <a:off x="609600" y="3762375"/>
            <a:ext cx="50958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Директор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Фундаментальной библиотеки</a:t>
            </a:r>
            <a:endParaRPr/>
          </a:p>
        </p:txBody>
      </p:sp>
      <p:sp>
        <p:nvSpPr>
          <p:cNvPr id="336" name="Google Shape;336;p28"/>
          <p:cNvSpPr/>
          <p:nvPr/>
        </p:nvSpPr>
        <p:spPr>
          <a:xfrm>
            <a:off x="6477000" y="3762375"/>
            <a:ext cx="50958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к</a:t>
            </a:r>
            <a:r>
              <a:rPr lang="en-US" sz="165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. психол. н., доцент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Начальник управления информационными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 издательскими проектами</a:t>
            </a:r>
            <a:endParaRPr/>
          </a:p>
        </p:txBody>
      </p:sp>
      <p:sp>
        <p:nvSpPr>
          <p:cNvPr id="337" name="Google Shape;337;p28"/>
          <p:cNvSpPr/>
          <p:nvPr/>
        </p:nvSpPr>
        <p:spPr>
          <a:xfrm>
            <a:off x="609600" y="5143500"/>
            <a:ext cx="5143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sng" strike="noStrike" cap="non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ponomarevavv@mgppu.ru</a:t>
            </a:r>
            <a:endParaRPr/>
          </a:p>
        </p:txBody>
      </p:sp>
      <p:sp>
        <p:nvSpPr>
          <p:cNvPr id="338" name="Google Shape;338;p28"/>
          <p:cNvSpPr/>
          <p:nvPr/>
        </p:nvSpPr>
        <p:spPr>
          <a:xfrm>
            <a:off x="6477000" y="5143500"/>
            <a:ext cx="5143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sng" strike="noStrike" cap="non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anna.shvedovskaya@mgppu.ru</a:t>
            </a:r>
            <a:endParaRPr/>
          </a:p>
        </p:txBody>
      </p:sp>
      <p:sp>
        <p:nvSpPr>
          <p:cNvPr id="339" name="Google Shape;339;p28"/>
          <p:cNvSpPr/>
          <p:nvPr/>
        </p:nvSpPr>
        <p:spPr>
          <a:xfrm>
            <a:off x="11049000" y="6372225"/>
            <a:ext cx="5715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 i="0" u="none" strike="noStrike" cap="non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18</a:t>
            </a:r>
            <a:endParaRPr sz="90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0" name="Google Shape;340;p28"/>
          <p:cNvSpPr/>
          <p:nvPr/>
        </p:nvSpPr>
        <p:spPr>
          <a:xfrm>
            <a:off x="609600" y="6372225"/>
            <a:ext cx="10096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900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ИМПУЛЬС: Научная аналитика для исследований в образовании</a:t>
            </a:r>
            <a:endParaRPr sz="900">
              <a:solidFill>
                <a:srgbClr val="6370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1002</Words>
  <Application>Microsoft Office PowerPoint</Application>
  <PresentationFormat>Широкоэкранный</PresentationFormat>
  <Paragraphs>253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Play</vt:lpstr>
      <vt:lpstr>Times New Roman</vt:lpstr>
      <vt:lpstr>Verdana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Пономарева Виктория Викторовна</cp:lastModifiedBy>
  <cp:revision>2</cp:revision>
  <dcterms:modified xsi:type="dcterms:W3CDTF">2026-10-22T07:28:44Z</dcterms:modified>
</cp:coreProperties>
</file>