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11309350" cx="20105675"/>
  <p:notesSz cx="9874250" cy="6797675"/>
  <p:embeddedFontLst>
    <p:embeddedFont>
      <p:font typeface="Arial Black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86">
          <p15:clr>
            <a:srgbClr val="A4A3A4"/>
          </p15:clr>
        </p15:guide>
        <p15:guide id="2" pos="1053">
          <p15:clr>
            <a:srgbClr val="A4A3A4"/>
          </p15:clr>
        </p15:guide>
        <p15:guide id="3" pos="12090">
          <p15:clr>
            <a:srgbClr val="A4A3A4"/>
          </p15:clr>
        </p15:guide>
        <p15:guide id="4" orient="horz" pos="6298">
          <p15:clr>
            <a:srgbClr val="A4A3A4"/>
          </p15:clr>
        </p15:guide>
        <p15:guide id="5" orient="horz" pos="6058">
          <p15:clr>
            <a:srgbClr val="A4A3A4"/>
          </p15:clr>
        </p15:guide>
        <p15:guide id="6" orient="horz" pos="2154">
          <p15:clr>
            <a:srgbClr val="A4A3A4"/>
          </p15:clr>
        </p15:guide>
        <p15:guide id="7" orient="horz" pos="1258">
          <p15:clr>
            <a:srgbClr val="A4A3A4"/>
          </p15:clr>
        </p15:guide>
        <p15:guide id="8" pos="1581">
          <p15:clr>
            <a:srgbClr val="A4A3A4"/>
          </p15:clr>
        </p15:guide>
        <p15:guide id="9" pos="2157">
          <p15:clr>
            <a:srgbClr val="A4A3A4"/>
          </p15:clr>
        </p15:guide>
        <p15:guide id="10" pos="2159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hfo1VpGLf4JQ5RhOV0QxfYtnZe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264469D-9EED-4EF1-8AA8-12A7A915CC2D}">
  <a:tblStyle styleId="{8264469D-9EED-4EF1-8AA8-12A7A915CC2D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</a:tcStyle>
    </a:band1H>
    <a:band2H>
      <a:tcTxStyle/>
    </a:band2H>
    <a:band1V>
      <a:tcTxStyle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1V>
    <a:band2V>
      <a:tcTxStyle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</a:tcBdr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86" orient="horz"/>
        <p:guide pos="1053"/>
        <p:guide pos="12090"/>
        <p:guide pos="6298" orient="horz"/>
        <p:guide pos="6058" orient="horz"/>
        <p:guide pos="2154" orient="horz"/>
        <p:guide pos="1258" orient="horz"/>
        <p:guide pos="1581"/>
        <p:guide pos="2157"/>
        <p:guide pos="215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Black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279050" cy="340647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592861" y="0"/>
            <a:ext cx="4279050" cy="340647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87113" y="3270976"/>
            <a:ext cx="7900024" cy="2677467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57028"/>
            <a:ext cx="4279050" cy="340647"/>
          </a:xfrm>
          <a:prstGeom prst="rect">
            <a:avLst/>
          </a:prstGeom>
          <a:noFill/>
          <a:ln>
            <a:noFill/>
          </a:ln>
        </p:spPr>
        <p:txBody>
          <a:bodyPr anchorCtr="0" anchor="b" bIns="24250" lIns="48500" spcFirstLastPara="1" rIns="48500" wrap="square" tIns="242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592861" y="6457028"/>
            <a:ext cx="4279050" cy="340647"/>
          </a:xfrm>
          <a:prstGeom prst="rect">
            <a:avLst/>
          </a:prstGeom>
          <a:noFill/>
          <a:ln>
            <a:noFill/>
          </a:ln>
        </p:spPr>
        <p:txBody>
          <a:bodyPr anchorCtr="0" anchor="b" bIns="24250" lIns="48500" spcFirstLastPara="1" rIns="48500" wrap="square" tIns="242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p1:notes"/>
          <p:cNvSpPr txBox="1"/>
          <p:nvPr>
            <p:ph idx="1" type="body"/>
          </p:nvPr>
        </p:nvSpPr>
        <p:spPr>
          <a:xfrm>
            <a:off x="987113" y="3270976"/>
            <a:ext cx="7900024" cy="2677467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" name="Google Shape;46;p1:notes"/>
          <p:cNvSpPr txBox="1"/>
          <p:nvPr>
            <p:ph idx="12" type="sldNum"/>
          </p:nvPr>
        </p:nvSpPr>
        <p:spPr>
          <a:xfrm>
            <a:off x="5592861" y="6457028"/>
            <a:ext cx="4279050" cy="340647"/>
          </a:xfrm>
          <a:prstGeom prst="rect">
            <a:avLst/>
          </a:prstGeom>
          <a:noFill/>
          <a:ln>
            <a:noFill/>
          </a:ln>
        </p:spPr>
        <p:txBody>
          <a:bodyPr anchorCtr="0" anchor="b" bIns="24250" lIns="48500" spcFirstLastPara="1" rIns="48500" wrap="square" tIns="242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 txBox="1"/>
          <p:nvPr>
            <p:ph idx="1" type="body"/>
          </p:nvPr>
        </p:nvSpPr>
        <p:spPr>
          <a:xfrm>
            <a:off x="987113" y="3270976"/>
            <a:ext cx="7900024" cy="2677467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" name="Google Shape;53;p2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 txBox="1"/>
          <p:nvPr>
            <p:ph idx="1" type="body"/>
          </p:nvPr>
        </p:nvSpPr>
        <p:spPr>
          <a:xfrm>
            <a:off x="987113" y="3270976"/>
            <a:ext cx="7900024" cy="2677467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" name="Google Shape;77;p3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987113" y="3270976"/>
            <a:ext cx="7900024" cy="2677467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9:notes"/>
          <p:cNvSpPr txBox="1"/>
          <p:nvPr>
            <p:ph idx="12" type="sldNum"/>
          </p:nvPr>
        </p:nvSpPr>
        <p:spPr>
          <a:xfrm>
            <a:off x="5592861" y="6457028"/>
            <a:ext cx="4279050" cy="340647"/>
          </a:xfrm>
          <a:prstGeom prst="rect">
            <a:avLst/>
          </a:prstGeom>
          <a:noFill/>
          <a:ln>
            <a:noFill/>
          </a:ln>
        </p:spPr>
        <p:txBody>
          <a:bodyPr anchorCtr="0" anchor="b" bIns="24250" lIns="48500" spcFirstLastPara="1" rIns="48500" wrap="square" tIns="242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h2e238f0fae5961cb_0_59:notes"/>
          <p:cNvSpPr txBox="1"/>
          <p:nvPr>
            <p:ph idx="1" type="body"/>
          </p:nvPr>
        </p:nvSpPr>
        <p:spPr>
          <a:xfrm>
            <a:off x="987113" y="3270976"/>
            <a:ext cx="7899999" cy="2677392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h2e238f0fae5961cb_0_59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h2e238f0fae5961cb_0_83:notes"/>
          <p:cNvSpPr txBox="1"/>
          <p:nvPr>
            <p:ph idx="1" type="body"/>
          </p:nvPr>
        </p:nvSpPr>
        <p:spPr>
          <a:xfrm>
            <a:off x="987113" y="3270976"/>
            <a:ext cx="7899999" cy="2677392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h2e238f0fae5961cb_0_83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h2e238f0fae5961cb_0_33:notes"/>
          <p:cNvSpPr txBox="1"/>
          <p:nvPr>
            <p:ph idx="1" type="body"/>
          </p:nvPr>
        </p:nvSpPr>
        <p:spPr>
          <a:xfrm>
            <a:off x="987113" y="3270976"/>
            <a:ext cx="7899999" cy="2677392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h2e238f0fae5961cb_0_33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4:notes"/>
          <p:cNvSpPr txBox="1"/>
          <p:nvPr>
            <p:ph idx="1" type="body"/>
          </p:nvPr>
        </p:nvSpPr>
        <p:spPr>
          <a:xfrm>
            <a:off x="987113" y="3270976"/>
            <a:ext cx="7900024" cy="2677467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" name="Google Shape;216;p4:notes"/>
          <p:cNvSpPr txBox="1"/>
          <p:nvPr>
            <p:ph idx="12" type="sldNum"/>
          </p:nvPr>
        </p:nvSpPr>
        <p:spPr>
          <a:xfrm>
            <a:off x="5592861" y="6457028"/>
            <a:ext cx="4279050" cy="340647"/>
          </a:xfrm>
          <a:prstGeom prst="rect">
            <a:avLst/>
          </a:prstGeom>
          <a:noFill/>
          <a:ln>
            <a:noFill/>
          </a:ln>
        </p:spPr>
        <p:txBody>
          <a:bodyPr anchorCtr="0" anchor="b" bIns="24250" lIns="48500" spcFirstLastPara="1" rIns="48500" wrap="square" tIns="242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h2e238f0fae5961cb_0_254:notes"/>
          <p:cNvSpPr txBox="1"/>
          <p:nvPr>
            <p:ph idx="1" type="body"/>
          </p:nvPr>
        </p:nvSpPr>
        <p:spPr>
          <a:xfrm>
            <a:off x="987113" y="3270976"/>
            <a:ext cx="7899999" cy="2677392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h2e238f0fae5961cb_0_254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h2e238f0fae5961cb_0_147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h2e238f0fae5961cb_0_147:notes"/>
          <p:cNvSpPr txBox="1"/>
          <p:nvPr>
            <p:ph idx="1" type="body"/>
          </p:nvPr>
        </p:nvSpPr>
        <p:spPr>
          <a:xfrm>
            <a:off x="987113" y="3270976"/>
            <a:ext cx="7899999" cy="2677392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000"/>
              <a:t>Выбрать тему</a:t>
            </a:r>
            <a:endParaRPr b="1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/>
              <a:t>Сопоставить содержание и показатели направлений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000"/>
              <a:t>Посмотреть динамику</a:t>
            </a:r>
            <a:endParaRPr b="1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/>
              <a:t>Сравнить ядро и всю тему по годам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000">
                <a:solidFill>
                  <a:srgbClr val="15243E"/>
                </a:solidFill>
              </a:rPr>
              <a:t>Перейти к публикациям</a:t>
            </a:r>
            <a:endParaRPr b="1" sz="2000">
              <a:solidFill>
                <a:srgbClr val="15243E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/>
              <a:t>Прочитать работы и уточнить вопрос исследования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h2e238f0fae5961cb_0_147:notes"/>
          <p:cNvSpPr txBox="1"/>
          <p:nvPr>
            <p:ph idx="12" type="sldNum"/>
          </p:nvPr>
        </p:nvSpPr>
        <p:spPr>
          <a:xfrm>
            <a:off x="5592861" y="6457028"/>
            <a:ext cx="4279099" cy="340625"/>
          </a:xfrm>
          <a:prstGeom prst="rect">
            <a:avLst/>
          </a:prstGeom>
          <a:noFill/>
          <a:ln>
            <a:noFill/>
          </a:ln>
        </p:spPr>
        <p:txBody>
          <a:bodyPr anchorCtr="0" anchor="b" bIns="24250" lIns="48500" spcFirstLastPara="1" rIns="48500" wrap="square" tIns="242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h2e238f0fae5961cb_0_115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h2e238f0fae5961cb_0_115:notes"/>
          <p:cNvSpPr txBox="1"/>
          <p:nvPr>
            <p:ph idx="1" type="body"/>
          </p:nvPr>
        </p:nvSpPr>
        <p:spPr>
          <a:xfrm>
            <a:off x="987113" y="3270976"/>
            <a:ext cx="7899999" cy="2677392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6" name="Google Shape;286;h2e238f0fae5961cb_0_115:notes"/>
          <p:cNvSpPr txBox="1"/>
          <p:nvPr>
            <p:ph idx="12" type="sldNum"/>
          </p:nvPr>
        </p:nvSpPr>
        <p:spPr>
          <a:xfrm>
            <a:off x="5592861" y="6457028"/>
            <a:ext cx="4279099" cy="340625"/>
          </a:xfrm>
          <a:prstGeom prst="rect">
            <a:avLst/>
          </a:prstGeom>
          <a:noFill/>
          <a:ln>
            <a:noFill/>
          </a:ln>
        </p:spPr>
        <p:txBody>
          <a:bodyPr anchorCtr="0" anchor="b" bIns="24250" lIns="48500" spcFirstLastPara="1" rIns="48500" wrap="square" tIns="242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h2e238f0fae5961cb_0_215:notes"/>
          <p:cNvSpPr txBox="1"/>
          <p:nvPr>
            <p:ph idx="1" type="body"/>
          </p:nvPr>
        </p:nvSpPr>
        <p:spPr>
          <a:xfrm>
            <a:off x="987113" y="3270976"/>
            <a:ext cx="7899999" cy="2677392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3" name="Google Shape;313;h2e238f0fae5961cb_0_215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h2e238f0fae5961cb_0_274:notes"/>
          <p:cNvSpPr txBox="1"/>
          <p:nvPr>
            <p:ph idx="1" type="body"/>
          </p:nvPr>
        </p:nvSpPr>
        <p:spPr>
          <a:xfrm>
            <a:off x="987113" y="3270976"/>
            <a:ext cx="7899999" cy="2677392"/>
          </a:xfrm>
          <a:prstGeom prst="rect">
            <a:avLst/>
          </a:prstGeom>
          <a:noFill/>
          <a:ln>
            <a:noFill/>
          </a:ln>
        </p:spPr>
        <p:txBody>
          <a:bodyPr anchorCtr="0" anchor="t" bIns="24250" lIns="48500" spcFirstLastPara="1" rIns="48500" wrap="square" tIns="242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5" name="Google Shape;335;h2e238f0fae5961cb_0_274:notes"/>
          <p:cNvSpPr/>
          <p:nvPr>
            <p:ph idx="2" type="sldImg"/>
          </p:nvPr>
        </p:nvSpPr>
        <p:spPr>
          <a:xfrm>
            <a:off x="2898775" y="850900"/>
            <a:ext cx="4076700" cy="2293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title"/>
          </p:nvPr>
        </p:nvSpPr>
        <p:spPr>
          <a:xfrm>
            <a:off x="1768314" y="2879320"/>
            <a:ext cx="5229003" cy="9002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85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body"/>
          </p:nvPr>
        </p:nvSpPr>
        <p:spPr>
          <a:xfrm>
            <a:off x="1005285" y="2601151"/>
            <a:ext cx="180951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1" type="ftr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0" type="dt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ctrTitle"/>
          </p:nvPr>
        </p:nvSpPr>
        <p:spPr>
          <a:xfrm>
            <a:off x="1507926" y="3505899"/>
            <a:ext cx="17089836" cy="900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85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subTitle"/>
          </p:nvPr>
        </p:nvSpPr>
        <p:spPr>
          <a:xfrm>
            <a:off x="3015853" y="6333237"/>
            <a:ext cx="1407398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1" type="ftr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0" type="dt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1768314" y="2879320"/>
            <a:ext cx="5229003" cy="9002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85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1005284" y="2601151"/>
            <a:ext cx="874597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2" type="body"/>
          </p:nvPr>
        </p:nvSpPr>
        <p:spPr>
          <a:xfrm>
            <a:off x="10354429" y="2601151"/>
            <a:ext cx="874597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0" type="dt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2" type="sldNum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/>
          <p:nvPr>
            <p:ph type="title"/>
          </p:nvPr>
        </p:nvSpPr>
        <p:spPr>
          <a:xfrm>
            <a:off x="1768314" y="2879320"/>
            <a:ext cx="5229003" cy="9002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585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1" type="ftr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2" type="sldNum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5"/>
          <p:cNvSpPr txBox="1"/>
          <p:nvPr>
            <p:ph idx="11" type="ftr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0" type="dt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2" type="sldNum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1768314" y="2879320"/>
            <a:ext cx="5229003" cy="9002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5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1005285" y="2601151"/>
            <a:ext cx="180951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1" type="ftr"/>
          </p:nvPr>
        </p:nvSpPr>
        <p:spPr>
          <a:xfrm>
            <a:off x="6835934" y="10517697"/>
            <a:ext cx="643382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0" type="dt"/>
          </p:nvPr>
        </p:nvSpPr>
        <p:spPr>
          <a:xfrm>
            <a:off x="1005285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14476097" y="10517697"/>
            <a:ext cx="46243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текст, снимок экрана, Графика, графический дизайн&#10;&#10;Содержимое, созданное искусственным интеллектом, может быть неверным." id="48" name="Google Shape;48;p1"/>
          <p:cNvPicPr preferRelativeResize="0"/>
          <p:nvPr/>
        </p:nvPicPr>
        <p:blipFill rotWithShape="1">
          <a:blip r:embed="rId3">
            <a:alphaModFix/>
          </a:blip>
          <a:srcRect b="1299" l="0" r="446" t="620"/>
          <a:stretch/>
        </p:blipFill>
        <p:spPr>
          <a:xfrm>
            <a:off x="-118268" y="0"/>
            <a:ext cx="20248880" cy="11309351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"/>
          <p:cNvSpPr txBox="1"/>
          <p:nvPr>
            <p:ph type="title"/>
          </p:nvPr>
        </p:nvSpPr>
        <p:spPr>
          <a:xfrm>
            <a:off x="3424251" y="4435475"/>
            <a:ext cx="14127300" cy="58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8800">
                <a:solidFill>
                  <a:schemeClr val="lt1"/>
                </a:solidFill>
              </a:rPr>
              <a:t>ИМПУЛЬС: ИИ в анализе</a:t>
            </a:r>
            <a:endParaRPr sz="8800">
              <a:solidFill>
                <a:schemeClr val="lt1"/>
              </a:solidFill>
            </a:endParaRPr>
          </a:p>
          <a:p>
            <a:pPr indent="0" lvl="0" marL="127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8800">
                <a:solidFill>
                  <a:schemeClr val="lt1"/>
                </a:solidFill>
              </a:rPr>
              <a:t>научных направлений</a:t>
            </a:r>
            <a:endParaRPr sz="8800">
              <a:solidFill>
                <a:schemeClr val="lt1"/>
              </a:solidFill>
            </a:endParaRPr>
          </a:p>
          <a:p>
            <a:pPr indent="0" lvl="0" marL="12701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1400"/>
              <a:buNone/>
            </a:pPr>
            <a:r>
              <a:rPr lang="ru-RU" sz="1800">
                <a:solidFill>
                  <a:schemeClr val="lt1"/>
                </a:solidFill>
              </a:rPr>
              <a:t>ПОНОМАРЕВА	</a:t>
            </a:r>
            <a:endParaRPr sz="1800">
              <a:solidFill>
                <a:schemeClr val="lt1"/>
              </a:solidFill>
            </a:endParaRPr>
          </a:p>
          <a:p>
            <a:pPr indent="0" lvl="0" marL="12701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1400"/>
              <a:buNone/>
            </a:pPr>
            <a:r>
              <a:rPr lang="ru-RU" sz="1800">
                <a:solidFill>
                  <a:schemeClr val="lt1"/>
                </a:solidFill>
              </a:rPr>
              <a:t>Виктория Викторовна</a:t>
            </a:r>
            <a:endParaRPr sz="1800">
              <a:solidFill>
                <a:schemeClr val="lt1"/>
              </a:solidFill>
            </a:endParaRPr>
          </a:p>
          <a:p>
            <a:pPr indent="0" lvl="0" marL="12701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  <a:p>
            <a:pPr indent="0" lvl="0" marL="12701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1400"/>
              <a:buNone/>
            </a:pPr>
            <a:r>
              <a:rPr b="0" i="1" lang="ru-RU" sz="1800">
                <a:solidFill>
                  <a:schemeClr val="lt1"/>
                </a:solidFill>
              </a:rPr>
              <a:t>Д</a:t>
            </a:r>
            <a:r>
              <a:rPr b="0" i="1" lang="ru-RU" sz="1800">
                <a:solidFill>
                  <a:schemeClr val="lt1"/>
                </a:solidFill>
              </a:rPr>
              <a:t>иректор фундаментальной библиотеки ФГБОУ ВО МГППУ</a:t>
            </a:r>
            <a:br>
              <a:rPr lang="ru-RU" sz="1800">
                <a:solidFill>
                  <a:schemeClr val="lt1"/>
                </a:solidFill>
              </a:rPr>
            </a:br>
            <a:endParaRPr sz="1800">
              <a:solidFill>
                <a:schemeClr val="lt1"/>
              </a:solidFill>
            </a:endParaRPr>
          </a:p>
          <a:p>
            <a:pPr indent="0" lvl="0" marL="12701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1400"/>
              <a:buNone/>
            </a:pPr>
            <a:r>
              <a:rPr b="0" lang="ru-RU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ШВЕДОВСКАЯ</a:t>
            </a:r>
            <a:r>
              <a:rPr b="0" lang="ru-RU" sz="21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br>
              <a:rPr lang="ru-RU" sz="1800">
                <a:solidFill>
                  <a:schemeClr val="lt1"/>
                </a:solidFill>
              </a:rPr>
            </a:br>
            <a:r>
              <a:rPr lang="ru-RU" sz="1800">
                <a:solidFill>
                  <a:schemeClr val="lt1"/>
                </a:solidFill>
              </a:rPr>
              <a:t>Анна Александровна</a:t>
            </a:r>
            <a:br>
              <a:rPr lang="ru-RU" sz="1800">
                <a:solidFill>
                  <a:schemeClr val="lt1"/>
                </a:solidFill>
              </a:rPr>
            </a:br>
            <a:br>
              <a:rPr lang="ru-RU" sz="1800">
                <a:solidFill>
                  <a:schemeClr val="lt1"/>
                </a:solidFill>
              </a:rPr>
            </a:br>
            <a:r>
              <a:rPr b="0" i="1" lang="ru-RU" sz="1800">
                <a:solidFill>
                  <a:schemeClr val="lt1"/>
                </a:solidFill>
              </a:rPr>
              <a:t>Кандидат психологических наук, доцент</a:t>
            </a:r>
            <a:endParaRPr b="0" i="1" sz="1800">
              <a:solidFill>
                <a:schemeClr val="lt1"/>
              </a:solidFill>
            </a:endParaRPr>
          </a:p>
          <a:p>
            <a:pPr indent="0" lvl="0" marL="12701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1400"/>
              <a:buNone/>
            </a:pPr>
            <a:r>
              <a:rPr b="0" i="1" lang="ru-RU" sz="1800">
                <a:solidFill>
                  <a:schemeClr val="lt1"/>
                </a:solidFill>
              </a:rPr>
              <a:t>Начальник управления информационными и издательскими проектами</a:t>
            </a:r>
            <a:endParaRPr b="0" i="1" sz="1800">
              <a:solidFill>
                <a:schemeClr val="lt1"/>
              </a:solidFill>
            </a:endParaRPr>
          </a:p>
          <a:p>
            <a:pPr indent="0" lvl="0" marL="12701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1400"/>
              <a:buNone/>
            </a:pPr>
            <a:r>
              <a:rPr b="0" i="1" lang="ru-RU" sz="1800">
                <a:solidFill>
                  <a:schemeClr val="lt1"/>
                </a:solidFill>
              </a:rPr>
              <a:t>ФГБОУ ВО МГППУ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50" name="Google Shape;5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84421" y="935523"/>
            <a:ext cx="3913229" cy="104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"/>
          <p:cNvSpPr/>
          <p:nvPr/>
        </p:nvSpPr>
        <p:spPr>
          <a:xfrm>
            <a:off x="0" y="189"/>
            <a:ext cx="20105688" cy="11309608"/>
          </a:xfrm>
          <a:custGeom>
            <a:rect b="b" l="l" r="r" t="t"/>
            <a:pathLst>
              <a:path extrusionOk="0" h="11308715" w="2010410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2"/>
          <p:cNvSpPr txBox="1"/>
          <p:nvPr>
            <p:ph type="title"/>
          </p:nvPr>
        </p:nvSpPr>
        <p:spPr>
          <a:xfrm>
            <a:off x="11426510" y="1853500"/>
            <a:ext cx="7813800" cy="18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6000"/>
              <a:t>Задача</a:t>
            </a:r>
            <a:endParaRPr sz="6000"/>
          </a:p>
          <a:p>
            <a:pPr indent="0" lvl="0" marL="12701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6000"/>
              <a:t>исследователя</a:t>
            </a:r>
            <a:endParaRPr sz="6000"/>
          </a:p>
        </p:txBody>
      </p:sp>
      <p:sp>
        <p:nvSpPr>
          <p:cNvPr id="57" name="Google Shape;57;p2"/>
          <p:cNvSpPr txBox="1"/>
          <p:nvPr/>
        </p:nvSpPr>
        <p:spPr>
          <a:xfrm>
            <a:off x="11501946" y="3911800"/>
            <a:ext cx="3628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1" marR="480743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Как увидеть научное поле</a:t>
            </a:r>
            <a:endParaRPr b="0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480743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за тысячами публикаций?</a:t>
            </a:r>
            <a:endParaRPr b="0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"/>
          <p:cNvSpPr/>
          <p:nvPr/>
        </p:nvSpPr>
        <p:spPr>
          <a:xfrm>
            <a:off x="18845321" y="10043357"/>
            <a:ext cx="370234" cy="375315"/>
          </a:xfrm>
          <a:custGeom>
            <a:rect b="b" l="l" r="r" t="t"/>
            <a:pathLst>
              <a:path extrusionOk="0" h="375284" w="370205">
                <a:moveTo>
                  <a:pt x="184915" y="0"/>
                </a:moveTo>
                <a:lnTo>
                  <a:pt x="135759" y="6699"/>
                </a:lnTo>
                <a:lnTo>
                  <a:pt x="91586" y="25605"/>
                </a:lnTo>
                <a:lnTo>
                  <a:pt x="54161" y="54931"/>
                </a:lnTo>
                <a:lnTo>
                  <a:pt x="25247" y="92889"/>
                </a:lnTo>
                <a:lnTo>
                  <a:pt x="6605" y="137693"/>
                </a:lnTo>
                <a:lnTo>
                  <a:pt x="0" y="187554"/>
                </a:lnTo>
                <a:lnTo>
                  <a:pt x="6605" y="237412"/>
                </a:lnTo>
                <a:lnTo>
                  <a:pt x="25247" y="282214"/>
                </a:lnTo>
                <a:lnTo>
                  <a:pt x="54161" y="320173"/>
                </a:lnTo>
                <a:lnTo>
                  <a:pt x="91586" y="349501"/>
                </a:lnTo>
                <a:lnTo>
                  <a:pt x="135759" y="368408"/>
                </a:lnTo>
                <a:lnTo>
                  <a:pt x="184915" y="375108"/>
                </a:lnTo>
                <a:lnTo>
                  <a:pt x="234072" y="368408"/>
                </a:lnTo>
                <a:lnTo>
                  <a:pt x="278244" y="349501"/>
                </a:lnTo>
                <a:lnTo>
                  <a:pt x="315669" y="320173"/>
                </a:lnTo>
                <a:lnTo>
                  <a:pt x="344584" y="282214"/>
                </a:lnTo>
                <a:lnTo>
                  <a:pt x="363226" y="237412"/>
                </a:lnTo>
                <a:lnTo>
                  <a:pt x="369831" y="187554"/>
                </a:lnTo>
                <a:lnTo>
                  <a:pt x="363226" y="137693"/>
                </a:lnTo>
                <a:lnTo>
                  <a:pt x="344584" y="92889"/>
                </a:lnTo>
                <a:lnTo>
                  <a:pt x="315669" y="54931"/>
                </a:lnTo>
                <a:lnTo>
                  <a:pt x="278244" y="25605"/>
                </a:lnTo>
                <a:lnTo>
                  <a:pt x="234072" y="6699"/>
                </a:lnTo>
                <a:lnTo>
                  <a:pt x="184915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2"/>
          <p:cNvSpPr txBox="1"/>
          <p:nvPr/>
        </p:nvSpPr>
        <p:spPr>
          <a:xfrm>
            <a:off x="18963311" y="10093373"/>
            <a:ext cx="133996" cy="2379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ru-RU" sz="14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"/>
          <p:cNvSpPr txBox="1"/>
          <p:nvPr/>
        </p:nvSpPr>
        <p:spPr>
          <a:xfrm>
            <a:off x="12099624" y="5155658"/>
            <a:ext cx="5847600" cy="12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ВЫБОР ТЕМЫ</a:t>
            </a:r>
            <a:endParaRPr b="1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Какие направления представлены</a:t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и что требует углубленного изучения?</a:t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11546972" y="5322944"/>
            <a:ext cx="317500" cy="317500"/>
          </a:xfrm>
          <a:custGeom>
            <a:rect b="b" l="l" r="r" t="t"/>
            <a:pathLst>
              <a:path extrusionOk="0" h="317500" w="317500">
                <a:moveTo>
                  <a:pt x="158497" y="0"/>
                </a:moveTo>
                <a:lnTo>
                  <a:pt x="108399" y="8080"/>
                </a:lnTo>
                <a:lnTo>
                  <a:pt x="64890" y="30580"/>
                </a:lnTo>
                <a:lnTo>
                  <a:pt x="30580" y="64890"/>
                </a:lnTo>
                <a:lnTo>
                  <a:pt x="8080" y="108399"/>
                </a:lnTo>
                <a:lnTo>
                  <a:pt x="0" y="158497"/>
                </a:lnTo>
                <a:lnTo>
                  <a:pt x="8080" y="208595"/>
                </a:lnTo>
                <a:lnTo>
                  <a:pt x="30580" y="252104"/>
                </a:lnTo>
                <a:lnTo>
                  <a:pt x="64890" y="286414"/>
                </a:lnTo>
                <a:lnTo>
                  <a:pt x="108399" y="308915"/>
                </a:lnTo>
                <a:lnTo>
                  <a:pt x="158497" y="316995"/>
                </a:lnTo>
                <a:lnTo>
                  <a:pt x="208595" y="308915"/>
                </a:lnTo>
                <a:lnTo>
                  <a:pt x="252104" y="286414"/>
                </a:lnTo>
                <a:lnTo>
                  <a:pt x="286414" y="252104"/>
                </a:lnTo>
                <a:lnTo>
                  <a:pt x="308915" y="208595"/>
                </a:lnTo>
                <a:lnTo>
                  <a:pt x="316995" y="158497"/>
                </a:lnTo>
                <a:lnTo>
                  <a:pt x="308915" y="108399"/>
                </a:lnTo>
                <a:lnTo>
                  <a:pt x="286414" y="64890"/>
                </a:lnTo>
                <a:lnTo>
                  <a:pt x="252104" y="30580"/>
                </a:lnTo>
                <a:lnTo>
                  <a:pt x="208595" y="8080"/>
                </a:lnTo>
                <a:lnTo>
                  <a:pt x="158497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17799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12092599" y="6542893"/>
            <a:ext cx="5715600" cy="12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ОБЗОР ЛИТЕРАТУРЫ</a:t>
            </a:r>
            <a:endParaRPr b="1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С каких работ начать</a:t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и как уточнить границы обзора?</a:t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11539946" y="6717828"/>
            <a:ext cx="317500" cy="317500"/>
          </a:xfrm>
          <a:custGeom>
            <a:rect b="b" l="l" r="r" t="t"/>
            <a:pathLst>
              <a:path extrusionOk="0" h="317500" w="317500">
                <a:moveTo>
                  <a:pt x="158497" y="0"/>
                </a:moveTo>
                <a:lnTo>
                  <a:pt x="108399" y="8080"/>
                </a:lnTo>
                <a:lnTo>
                  <a:pt x="64890" y="30580"/>
                </a:lnTo>
                <a:lnTo>
                  <a:pt x="30580" y="64890"/>
                </a:lnTo>
                <a:lnTo>
                  <a:pt x="8080" y="108399"/>
                </a:lnTo>
                <a:lnTo>
                  <a:pt x="0" y="158497"/>
                </a:lnTo>
                <a:lnTo>
                  <a:pt x="8080" y="208595"/>
                </a:lnTo>
                <a:lnTo>
                  <a:pt x="30580" y="252104"/>
                </a:lnTo>
                <a:lnTo>
                  <a:pt x="64890" y="286414"/>
                </a:lnTo>
                <a:lnTo>
                  <a:pt x="108399" y="308915"/>
                </a:lnTo>
                <a:lnTo>
                  <a:pt x="158497" y="316995"/>
                </a:lnTo>
                <a:lnTo>
                  <a:pt x="208595" y="308915"/>
                </a:lnTo>
                <a:lnTo>
                  <a:pt x="252104" y="286414"/>
                </a:lnTo>
                <a:lnTo>
                  <a:pt x="286414" y="252104"/>
                </a:lnTo>
                <a:lnTo>
                  <a:pt x="308915" y="208595"/>
                </a:lnTo>
                <a:lnTo>
                  <a:pt x="316995" y="158497"/>
                </a:lnTo>
                <a:lnTo>
                  <a:pt x="308915" y="108399"/>
                </a:lnTo>
                <a:lnTo>
                  <a:pt x="286414" y="64890"/>
                </a:lnTo>
                <a:lnTo>
                  <a:pt x="252104" y="30580"/>
                </a:lnTo>
                <a:lnTo>
                  <a:pt x="208595" y="8080"/>
                </a:lnTo>
                <a:lnTo>
                  <a:pt x="158497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1670844" y="1293135"/>
            <a:ext cx="2175348" cy="45723"/>
          </a:xfrm>
          <a:custGeom>
            <a:rect b="b" l="l" r="r" t="t"/>
            <a:pathLst>
              <a:path extrusionOk="0" h="120000" w="1902460">
                <a:moveTo>
                  <a:pt x="0" y="0"/>
                </a:moveTo>
                <a:lnTo>
                  <a:pt x="1901973" y="0"/>
                </a:lnTo>
              </a:path>
            </a:pathLst>
          </a:custGeom>
          <a:noFill/>
          <a:ln cap="flat" cmpd="sng" w="93175">
            <a:solidFill>
              <a:srgbClr val="1779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"/>
          <p:cNvSpPr txBox="1"/>
          <p:nvPr/>
        </p:nvSpPr>
        <p:spPr>
          <a:xfrm>
            <a:off x="1670844" y="1082314"/>
            <a:ext cx="2721490" cy="147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Импульс: ИИ в анализе научных направлений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3839" y="411120"/>
            <a:ext cx="7741711" cy="10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9865" y="4604501"/>
            <a:ext cx="3286126" cy="328612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2"/>
          <p:cNvSpPr/>
          <p:nvPr/>
        </p:nvSpPr>
        <p:spPr>
          <a:xfrm>
            <a:off x="1750325" y="9451237"/>
            <a:ext cx="10810800" cy="10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МГППУ · 2025</a:t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Приоритет 2030 ·Проект «Развитие сервисов по обеспечению доступности результатов научных</a:t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исследований на базе информационных и издательских ресурсов МГППУ»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"/>
          <p:cNvSpPr txBox="1"/>
          <p:nvPr>
            <p:ph type="title"/>
          </p:nvPr>
        </p:nvSpPr>
        <p:spPr>
          <a:xfrm>
            <a:off x="1594238" y="1969606"/>
            <a:ext cx="78138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6000">
                <a:solidFill>
                  <a:srgbClr val="15243E"/>
                </a:solidFill>
              </a:rPr>
              <a:t>Что представляет собой «Импульс»</a:t>
            </a:r>
            <a:endParaRPr sz="6000">
              <a:solidFill>
                <a:srgbClr val="15243E"/>
              </a:solidFill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1750325" y="3911800"/>
            <a:ext cx="60093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1" marR="480743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Веб-приложение для анализа тематической</a:t>
            </a:r>
            <a:r>
              <a:rPr lang="ru-RU" sz="2000">
                <a:solidFill>
                  <a:srgbClr val="3F3F3F"/>
                </a:solidFill>
              </a:rPr>
              <a:t> </a:t>
            </a:r>
            <a:r>
              <a:rPr b="0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структуры и динамики исследований</a:t>
            </a:r>
            <a:endParaRPr b="0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"/>
          <p:cNvSpPr txBox="1"/>
          <p:nvPr/>
        </p:nvSpPr>
        <p:spPr>
          <a:xfrm>
            <a:off x="2310002" y="5039525"/>
            <a:ext cx="4548900" cy="12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КАРТА НАУЧНЫХ ТЕМ</a:t>
            </a:r>
            <a:endParaRPr b="1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Смысловая близость направлений</a:t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и их положение по показателям</a:t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1757358" y="5260819"/>
            <a:ext cx="317500" cy="317500"/>
          </a:xfrm>
          <a:custGeom>
            <a:rect b="b" l="l" r="r" t="t"/>
            <a:pathLst>
              <a:path extrusionOk="0" h="317500" w="317500">
                <a:moveTo>
                  <a:pt x="158497" y="0"/>
                </a:moveTo>
                <a:lnTo>
                  <a:pt x="108399" y="8080"/>
                </a:lnTo>
                <a:lnTo>
                  <a:pt x="64890" y="30580"/>
                </a:lnTo>
                <a:lnTo>
                  <a:pt x="30580" y="64890"/>
                </a:lnTo>
                <a:lnTo>
                  <a:pt x="8080" y="108399"/>
                </a:lnTo>
                <a:lnTo>
                  <a:pt x="0" y="158497"/>
                </a:lnTo>
                <a:lnTo>
                  <a:pt x="8080" y="208595"/>
                </a:lnTo>
                <a:lnTo>
                  <a:pt x="30580" y="252104"/>
                </a:lnTo>
                <a:lnTo>
                  <a:pt x="64890" y="286414"/>
                </a:lnTo>
                <a:lnTo>
                  <a:pt x="108399" y="308915"/>
                </a:lnTo>
                <a:lnTo>
                  <a:pt x="158497" y="316995"/>
                </a:lnTo>
                <a:lnTo>
                  <a:pt x="208595" y="308915"/>
                </a:lnTo>
                <a:lnTo>
                  <a:pt x="252104" y="286414"/>
                </a:lnTo>
                <a:lnTo>
                  <a:pt x="286414" y="252104"/>
                </a:lnTo>
                <a:lnTo>
                  <a:pt x="308915" y="208595"/>
                </a:lnTo>
                <a:lnTo>
                  <a:pt x="316995" y="158497"/>
                </a:lnTo>
                <a:lnTo>
                  <a:pt x="308915" y="108399"/>
                </a:lnTo>
                <a:lnTo>
                  <a:pt x="286414" y="64890"/>
                </a:lnTo>
                <a:lnTo>
                  <a:pt x="252104" y="30580"/>
                </a:lnTo>
                <a:lnTo>
                  <a:pt x="208595" y="8080"/>
                </a:lnTo>
                <a:lnTo>
                  <a:pt x="158497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17799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2302985" y="6484823"/>
            <a:ext cx="57156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КАТАЛОГ И ПУБЛИКАЦИИ</a:t>
            </a:r>
            <a:endParaRPr b="1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Описание каждой темы, динамика</a:t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по годам и документы её ядра</a:t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1750332" y="6706108"/>
            <a:ext cx="317500" cy="317500"/>
          </a:xfrm>
          <a:custGeom>
            <a:rect b="b" l="l" r="r" t="t"/>
            <a:pathLst>
              <a:path extrusionOk="0" h="317500" w="317500">
                <a:moveTo>
                  <a:pt x="158497" y="0"/>
                </a:moveTo>
                <a:lnTo>
                  <a:pt x="108399" y="8080"/>
                </a:lnTo>
                <a:lnTo>
                  <a:pt x="64890" y="30580"/>
                </a:lnTo>
                <a:lnTo>
                  <a:pt x="30580" y="64890"/>
                </a:lnTo>
                <a:lnTo>
                  <a:pt x="8080" y="108399"/>
                </a:lnTo>
                <a:lnTo>
                  <a:pt x="0" y="158497"/>
                </a:lnTo>
                <a:lnTo>
                  <a:pt x="8080" y="208595"/>
                </a:lnTo>
                <a:lnTo>
                  <a:pt x="30580" y="252104"/>
                </a:lnTo>
                <a:lnTo>
                  <a:pt x="64890" y="286414"/>
                </a:lnTo>
                <a:lnTo>
                  <a:pt x="108399" y="308915"/>
                </a:lnTo>
                <a:lnTo>
                  <a:pt x="158497" y="316995"/>
                </a:lnTo>
                <a:lnTo>
                  <a:pt x="208595" y="308915"/>
                </a:lnTo>
                <a:lnTo>
                  <a:pt x="252104" y="286414"/>
                </a:lnTo>
                <a:lnTo>
                  <a:pt x="286414" y="252104"/>
                </a:lnTo>
                <a:lnTo>
                  <a:pt x="308915" y="208595"/>
                </a:lnTo>
                <a:lnTo>
                  <a:pt x="316995" y="158497"/>
                </a:lnTo>
                <a:lnTo>
                  <a:pt x="308915" y="108399"/>
                </a:lnTo>
                <a:lnTo>
                  <a:pt x="286414" y="64890"/>
                </a:lnTo>
                <a:lnTo>
                  <a:pt x="252104" y="30580"/>
                </a:lnTo>
                <a:lnTo>
                  <a:pt x="208595" y="8080"/>
                </a:lnTo>
                <a:lnTo>
                  <a:pt x="158497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/>
          <p:nvPr/>
        </p:nvSpPr>
        <p:spPr>
          <a:xfrm>
            <a:off x="0" y="189"/>
            <a:ext cx="20105688" cy="11309608"/>
          </a:xfrm>
          <a:custGeom>
            <a:rect b="b" l="l" r="r" t="t"/>
            <a:pathLst>
              <a:path extrusionOk="0" h="11308715" w="2010410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23040" y="7088417"/>
            <a:ext cx="20088999" cy="4256750"/>
          </a:xfrm>
          <a:prstGeom prst="rect">
            <a:avLst/>
          </a:prstGeom>
          <a:gradFill>
            <a:gsLst>
              <a:gs pos="0">
                <a:srgbClr val="005E75"/>
              </a:gs>
              <a:gs pos="1000">
                <a:srgbClr val="005E75"/>
              </a:gs>
              <a:gs pos="51000">
                <a:srgbClr val="01A7CE"/>
              </a:gs>
              <a:gs pos="100000">
                <a:srgbClr val="1B374B"/>
              </a:gs>
            </a:gsLst>
            <a:lin ang="0" scaled="0"/>
          </a:gra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18845321" y="10043357"/>
            <a:ext cx="370234" cy="375315"/>
          </a:xfrm>
          <a:custGeom>
            <a:rect b="b" l="l" r="r" t="t"/>
            <a:pathLst>
              <a:path extrusionOk="0" h="375284" w="370205">
                <a:moveTo>
                  <a:pt x="184915" y="0"/>
                </a:moveTo>
                <a:lnTo>
                  <a:pt x="135759" y="6699"/>
                </a:lnTo>
                <a:lnTo>
                  <a:pt x="91586" y="25605"/>
                </a:lnTo>
                <a:lnTo>
                  <a:pt x="54161" y="54931"/>
                </a:lnTo>
                <a:lnTo>
                  <a:pt x="25247" y="92889"/>
                </a:lnTo>
                <a:lnTo>
                  <a:pt x="6605" y="137693"/>
                </a:lnTo>
                <a:lnTo>
                  <a:pt x="0" y="187554"/>
                </a:lnTo>
                <a:lnTo>
                  <a:pt x="6605" y="237412"/>
                </a:lnTo>
                <a:lnTo>
                  <a:pt x="25247" y="282214"/>
                </a:lnTo>
                <a:lnTo>
                  <a:pt x="54161" y="320173"/>
                </a:lnTo>
                <a:lnTo>
                  <a:pt x="91586" y="349501"/>
                </a:lnTo>
                <a:lnTo>
                  <a:pt x="135759" y="368408"/>
                </a:lnTo>
                <a:lnTo>
                  <a:pt x="184915" y="375108"/>
                </a:lnTo>
                <a:lnTo>
                  <a:pt x="234072" y="368408"/>
                </a:lnTo>
                <a:lnTo>
                  <a:pt x="278244" y="349501"/>
                </a:lnTo>
                <a:lnTo>
                  <a:pt x="315669" y="320173"/>
                </a:lnTo>
                <a:lnTo>
                  <a:pt x="344584" y="282214"/>
                </a:lnTo>
                <a:lnTo>
                  <a:pt x="363226" y="237412"/>
                </a:lnTo>
                <a:lnTo>
                  <a:pt x="369831" y="187554"/>
                </a:lnTo>
                <a:lnTo>
                  <a:pt x="363226" y="137693"/>
                </a:lnTo>
                <a:lnTo>
                  <a:pt x="344584" y="92889"/>
                </a:lnTo>
                <a:lnTo>
                  <a:pt x="315669" y="54931"/>
                </a:lnTo>
                <a:lnTo>
                  <a:pt x="278244" y="25605"/>
                </a:lnTo>
                <a:lnTo>
                  <a:pt x="234072" y="6699"/>
                </a:lnTo>
                <a:lnTo>
                  <a:pt x="184915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18963311" y="10093373"/>
            <a:ext cx="133996" cy="2379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lang="ru-RU" sz="1450">
                <a:solidFill>
                  <a:srgbClr val="FFFFFF"/>
                </a:solidFill>
              </a:rPr>
              <a:t>3</a:t>
            </a:r>
            <a:endParaRPr b="0" i="0" sz="14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1746389" y="2037621"/>
            <a:ext cx="16263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rgbClr val="15243E"/>
                </a:solidFill>
              </a:rPr>
              <a:t>Прототип веб-сервиса</a:t>
            </a:r>
            <a:endParaRPr b="1" i="0" sz="6000" u="none" cap="none" strike="noStrike">
              <a:solidFill>
                <a:srgbClr val="15243E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rgbClr val="15243E"/>
                </a:solidFill>
              </a:rPr>
              <a:t>Источник данных: Scopus</a:t>
            </a:r>
            <a:endParaRPr b="1" i="0" sz="6000" u="none" cap="none" strike="noStrike">
              <a:solidFill>
                <a:schemeClr val="dk1"/>
              </a:solidFill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1670844" y="1293135"/>
            <a:ext cx="2175348" cy="45723"/>
          </a:xfrm>
          <a:custGeom>
            <a:rect b="b" l="l" r="r" t="t"/>
            <a:pathLst>
              <a:path extrusionOk="0" h="120000" w="1902460">
                <a:moveTo>
                  <a:pt x="0" y="0"/>
                </a:moveTo>
                <a:lnTo>
                  <a:pt x="1901973" y="0"/>
                </a:lnTo>
              </a:path>
            </a:pathLst>
          </a:custGeom>
          <a:noFill/>
          <a:ln cap="flat" cmpd="sng" w="93175">
            <a:solidFill>
              <a:srgbClr val="1779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1670844" y="1082314"/>
            <a:ext cx="27216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Импульс: ИИ в анализе научных направлений</a:t>
            </a:r>
            <a:endParaRPr b="0" i="0" sz="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3839" y="411120"/>
            <a:ext cx="7741711" cy="10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"/>
          <p:cNvSpPr/>
          <p:nvPr/>
        </p:nvSpPr>
        <p:spPr>
          <a:xfrm>
            <a:off x="1898820" y="4719475"/>
            <a:ext cx="37065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rgbClr val="17799A"/>
                </a:solidFill>
              </a:rPr>
              <a:t>929 119</a:t>
            </a:r>
            <a:endParaRPr i="0" sz="1400" u="none" cap="none" strike="noStrike">
              <a:solidFill>
                <a:srgbClr val="17799A"/>
              </a:solidFill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8626163" y="4740275"/>
            <a:ext cx="37065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rgbClr val="17799A"/>
                </a:solidFill>
              </a:rPr>
              <a:t>811 028</a:t>
            </a:r>
            <a:endParaRPr i="0" sz="1400" u="none" cap="none" strike="noStrike">
              <a:solidFill>
                <a:srgbClr val="17799A"/>
              </a:solidFill>
            </a:endParaRPr>
          </a:p>
        </p:txBody>
      </p:sp>
      <p:sp>
        <p:nvSpPr>
          <p:cNvPr id="89" name="Google Shape;89;p3"/>
          <p:cNvSpPr/>
          <p:nvPr/>
        </p:nvSpPr>
        <p:spPr>
          <a:xfrm>
            <a:off x="15491434" y="4740275"/>
            <a:ext cx="3238500" cy="1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rgbClr val="17799A"/>
                </a:solidFill>
              </a:rPr>
              <a:t>531</a:t>
            </a:r>
            <a:endParaRPr i="0" sz="1400" u="none" cap="none" strike="noStrike">
              <a:solidFill>
                <a:srgbClr val="17799A"/>
              </a:solidFill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1794883" y="5786286"/>
            <a:ext cx="41925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статей в исходной выборке (из нее исключались записи с типами Erratum и Retracted, а также публикации без аннотаций)</a:t>
            </a:r>
            <a:r>
              <a:rPr b="0" i="0" lang="ru-RU" sz="16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8626175" y="5804736"/>
            <a:ext cx="3706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публикаций в тематических группах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15491425" y="5797118"/>
            <a:ext cx="3238500" cy="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тематическая группа (34% документов в ядрах)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4974503" y="7447725"/>
            <a:ext cx="10763400" cy="5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ru-RU" sz="3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Психология · 2014–2025</a:t>
            </a:r>
            <a:endParaRPr b="0" i="0" sz="3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4974503" y="8181150"/>
            <a:ext cx="1076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Использовалась модель GPT-5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62 топика не были отнесены к области психологии, так как принадлежат к смежным дисциплинам, а часть из них — отраслям наук,  далеким от психологии 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"/>
          <p:cNvSpPr/>
          <p:nvPr/>
        </p:nvSpPr>
        <p:spPr>
          <a:xfrm>
            <a:off x="-12" y="-136"/>
            <a:ext cx="20104100" cy="11308715"/>
          </a:xfrm>
          <a:custGeom>
            <a:rect b="b" l="l" r="r" t="t"/>
            <a:pathLst>
              <a:path extrusionOk="0" h="11308715" w="2010410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9"/>
          <p:cNvSpPr/>
          <p:nvPr/>
        </p:nvSpPr>
        <p:spPr>
          <a:xfrm>
            <a:off x="18845321" y="10043357"/>
            <a:ext cx="370234" cy="375315"/>
          </a:xfrm>
          <a:custGeom>
            <a:rect b="b" l="l" r="r" t="t"/>
            <a:pathLst>
              <a:path extrusionOk="0" h="375284" w="370205">
                <a:moveTo>
                  <a:pt x="184915" y="0"/>
                </a:moveTo>
                <a:lnTo>
                  <a:pt x="135759" y="6699"/>
                </a:lnTo>
                <a:lnTo>
                  <a:pt x="91586" y="25605"/>
                </a:lnTo>
                <a:lnTo>
                  <a:pt x="54161" y="54931"/>
                </a:lnTo>
                <a:lnTo>
                  <a:pt x="25247" y="92889"/>
                </a:lnTo>
                <a:lnTo>
                  <a:pt x="6605" y="137693"/>
                </a:lnTo>
                <a:lnTo>
                  <a:pt x="0" y="187554"/>
                </a:lnTo>
                <a:lnTo>
                  <a:pt x="6605" y="237412"/>
                </a:lnTo>
                <a:lnTo>
                  <a:pt x="25247" y="282214"/>
                </a:lnTo>
                <a:lnTo>
                  <a:pt x="54161" y="320173"/>
                </a:lnTo>
                <a:lnTo>
                  <a:pt x="91586" y="349501"/>
                </a:lnTo>
                <a:lnTo>
                  <a:pt x="135759" y="368408"/>
                </a:lnTo>
                <a:lnTo>
                  <a:pt x="184915" y="375108"/>
                </a:lnTo>
                <a:lnTo>
                  <a:pt x="234072" y="368408"/>
                </a:lnTo>
                <a:lnTo>
                  <a:pt x="278244" y="349501"/>
                </a:lnTo>
                <a:lnTo>
                  <a:pt x="315669" y="320173"/>
                </a:lnTo>
                <a:lnTo>
                  <a:pt x="344584" y="282214"/>
                </a:lnTo>
                <a:lnTo>
                  <a:pt x="363226" y="237412"/>
                </a:lnTo>
                <a:lnTo>
                  <a:pt x="369831" y="187554"/>
                </a:lnTo>
                <a:lnTo>
                  <a:pt x="363226" y="137693"/>
                </a:lnTo>
                <a:lnTo>
                  <a:pt x="344584" y="92889"/>
                </a:lnTo>
                <a:lnTo>
                  <a:pt x="315669" y="54931"/>
                </a:lnTo>
                <a:lnTo>
                  <a:pt x="278244" y="25605"/>
                </a:lnTo>
                <a:lnTo>
                  <a:pt x="234072" y="6699"/>
                </a:lnTo>
                <a:lnTo>
                  <a:pt x="184915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9"/>
          <p:cNvSpPr txBox="1"/>
          <p:nvPr/>
        </p:nvSpPr>
        <p:spPr>
          <a:xfrm>
            <a:off x="18963311" y="10093373"/>
            <a:ext cx="134100" cy="2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lang="ru-RU" sz="1450">
                <a:solidFill>
                  <a:srgbClr val="FFFFFF"/>
                </a:solidFill>
              </a:rPr>
              <a:t>4</a:t>
            </a:r>
            <a:endParaRPr b="0" i="0" sz="14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9"/>
          <p:cNvSpPr/>
          <p:nvPr/>
        </p:nvSpPr>
        <p:spPr>
          <a:xfrm>
            <a:off x="1670844" y="1293135"/>
            <a:ext cx="2175348" cy="45723"/>
          </a:xfrm>
          <a:custGeom>
            <a:rect b="b" l="l" r="r" t="t"/>
            <a:pathLst>
              <a:path extrusionOk="0" h="120000" w="1902460">
                <a:moveTo>
                  <a:pt x="0" y="0"/>
                </a:moveTo>
                <a:lnTo>
                  <a:pt x="1901973" y="0"/>
                </a:lnTo>
              </a:path>
            </a:pathLst>
          </a:custGeom>
          <a:noFill/>
          <a:ln cap="flat" cmpd="sng" w="93175">
            <a:solidFill>
              <a:srgbClr val="1779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9"/>
          <p:cNvSpPr txBox="1"/>
          <p:nvPr/>
        </p:nvSpPr>
        <p:spPr>
          <a:xfrm>
            <a:off x="1670850" y="1082322"/>
            <a:ext cx="27216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Импульс: ИИ в анализе научных направлений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9"/>
          <p:cNvSpPr txBox="1"/>
          <p:nvPr/>
        </p:nvSpPr>
        <p:spPr>
          <a:xfrm>
            <a:off x="1671638" y="2073276"/>
            <a:ext cx="17526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1"/>
              <a:buFont typeface="Arial"/>
              <a:buNone/>
            </a:pPr>
            <a:r>
              <a:rPr b="1" i="0" lang="ru-RU" sz="600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Последовательность операций</a:t>
            </a:r>
            <a:endParaRPr b="1" i="0" sz="6001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1"/>
              <a:buFont typeface="Arial"/>
              <a:buNone/>
            </a:pPr>
            <a:r>
              <a:t/>
            </a:r>
            <a:endParaRPr b="1" i="0" sz="6001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9"/>
          <p:cNvSpPr txBox="1"/>
          <p:nvPr/>
        </p:nvSpPr>
        <p:spPr>
          <a:xfrm>
            <a:off x="1671638" y="3063875"/>
            <a:ext cx="17526000" cy="22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Кластеризация графов цитирования</a:t>
            </a:r>
            <a:endParaRPr b="1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Waltman, L. and van Eck, N.J. (2012), A New Methodology for Constructing a Publication-Level Classification System of Science. J Am Soc Inf Sci Tec, 63: 2378-2392. https://doi.org/10.1002/asi.22748</a:t>
            </a:r>
            <a:endParaRPr b="0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Тематическое моделирование</a:t>
            </a:r>
            <a:endParaRPr b="1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Suominen, A. and Toivanen, H. (2016), Map of science with topic modeling: Comparison of unsupervised learning and human-assigned subject classification. J Assn Inf Sci Tec, 67: 2464-2476. https://doi.org/10.1002/asi.23596</a:t>
            </a:r>
            <a:endParaRPr b="0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9"/>
          <p:cNvGrpSpPr/>
          <p:nvPr/>
        </p:nvGrpSpPr>
        <p:grpSpPr>
          <a:xfrm>
            <a:off x="1671578" y="5433203"/>
            <a:ext cx="17525048" cy="3773854"/>
            <a:chOff x="1369218" y="5976730"/>
            <a:chExt cx="21585230" cy="4707315"/>
          </a:xfrm>
        </p:grpSpPr>
        <p:grpSp>
          <p:nvGrpSpPr>
            <p:cNvPr id="108" name="Google Shape;108;p9"/>
            <p:cNvGrpSpPr/>
            <p:nvPr/>
          </p:nvGrpSpPr>
          <p:grpSpPr>
            <a:xfrm>
              <a:off x="1369218" y="6279910"/>
              <a:ext cx="21585230" cy="1070373"/>
              <a:chOff x="1369217" y="6279908"/>
              <a:chExt cx="21585231" cy="1070372"/>
            </a:xfrm>
          </p:grpSpPr>
          <p:sp>
            <p:nvSpPr>
              <p:cNvPr id="109" name="Google Shape;109;p9"/>
              <p:cNvSpPr/>
              <p:nvPr/>
            </p:nvSpPr>
            <p:spPr>
              <a:xfrm>
                <a:off x="1369217" y="6279908"/>
                <a:ext cx="21585231" cy="1070372"/>
              </a:xfrm>
              <a:prstGeom prst="roundRect">
                <a:avLst>
                  <a:gd fmla="val 18887" name="adj"/>
                </a:avLst>
              </a:prstGeom>
              <a:solidFill>
                <a:srgbClr val="17799A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 typeface="Arial"/>
                  <a:buNone/>
                </a:pPr>
                <a:r>
                  <a:t/>
                </a:r>
                <a:endParaRPr b="0" i="0" sz="32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10" name="Google Shape;110;p9"/>
              <p:cNvSpPr/>
              <p:nvPr/>
            </p:nvSpPr>
            <p:spPr>
              <a:xfrm>
                <a:off x="8335032" y="6283479"/>
                <a:ext cx="9579203" cy="1066801"/>
              </a:xfrm>
              <a:prstGeom prst="rect">
                <a:avLst/>
              </a:prstGeom>
              <a:solidFill>
                <a:srgbClr val="01A7C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 typeface="Arial"/>
                  <a:buNone/>
                </a:pPr>
                <a:r>
                  <a:t/>
                </a:r>
                <a:endParaRPr b="0" i="0" sz="32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11" name="Google Shape;111;p9"/>
              <p:cNvSpPr txBox="1"/>
              <p:nvPr/>
            </p:nvSpPr>
            <p:spPr>
              <a:xfrm>
                <a:off x="1544665" y="6538914"/>
                <a:ext cx="2076000" cy="55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sp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1"/>
                  <a:buFont typeface="Arial"/>
                  <a:buNone/>
                </a:pPr>
                <a:r>
                  <a:rPr b="0" i="0" lang="ru-RU" sz="2201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Начало</a:t>
                </a:r>
                <a:endParaRPr b="0" i="0" sz="2201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9"/>
              <p:cNvSpPr txBox="1"/>
              <p:nvPr/>
            </p:nvSpPr>
            <p:spPr>
              <a:xfrm>
                <a:off x="20334277" y="6564849"/>
                <a:ext cx="2578500" cy="55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spAutoFit/>
              </a:bodyPr>
              <a:lstStyle/>
              <a:p>
                <a:pPr indent="0" lvl="0" marL="0" marR="0" rtl="0" algn="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1"/>
                  <a:buFont typeface="Arial"/>
                  <a:buNone/>
                </a:pPr>
                <a:r>
                  <a:rPr b="0" i="0" lang="ru-RU" sz="2201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Визуализация</a:t>
                </a:r>
                <a:endParaRPr b="0" i="0" sz="2201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3" name="Google Shape;113;p9"/>
            <p:cNvGrpSpPr/>
            <p:nvPr/>
          </p:nvGrpSpPr>
          <p:grpSpPr>
            <a:xfrm>
              <a:off x="3085838" y="7280501"/>
              <a:ext cx="2578499" cy="1706378"/>
              <a:chOff x="3085837" y="7280500"/>
              <a:chExt cx="2578500" cy="1706378"/>
            </a:xfrm>
          </p:grpSpPr>
          <p:sp>
            <p:nvSpPr>
              <p:cNvPr id="114" name="Google Shape;114;p9"/>
              <p:cNvSpPr txBox="1"/>
              <p:nvPr/>
            </p:nvSpPr>
            <p:spPr>
              <a:xfrm>
                <a:off x="3085837" y="7783278"/>
                <a:ext cx="2578500" cy="120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1"/>
                  <a:buFont typeface="Arial"/>
                  <a:buNone/>
                </a:pPr>
                <a:r>
                  <a:rPr b="1" i="0" lang="ru-RU" sz="2801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Выгрузка данных </a:t>
                </a:r>
                <a:endParaRPr b="1" i="0" sz="2801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15" name="Google Shape;115;p9"/>
              <p:cNvCxnSpPr/>
              <p:nvPr/>
            </p:nvCxnSpPr>
            <p:spPr>
              <a:xfrm rot="10800000">
                <a:off x="3187146" y="7280500"/>
                <a:ext cx="0" cy="493393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2"/>
                </a:solidFill>
                <a:prstDash val="solid"/>
                <a:miter lim="40"/>
                <a:headEnd len="sm" w="sm" type="none"/>
                <a:tailEnd len="sm" w="sm" type="none"/>
              </a:ln>
            </p:spPr>
          </p:cxnSp>
        </p:grpSp>
        <p:grpSp>
          <p:nvGrpSpPr>
            <p:cNvPr id="116" name="Google Shape;116;p9"/>
            <p:cNvGrpSpPr/>
            <p:nvPr/>
          </p:nvGrpSpPr>
          <p:grpSpPr>
            <a:xfrm>
              <a:off x="6396435" y="7280500"/>
              <a:ext cx="2578500" cy="2865945"/>
              <a:chOff x="6396436" y="7280500"/>
              <a:chExt cx="2578500" cy="2865944"/>
            </a:xfrm>
          </p:grpSpPr>
          <p:sp>
            <p:nvSpPr>
              <p:cNvPr id="117" name="Google Shape;117;p9"/>
              <p:cNvSpPr txBox="1"/>
              <p:nvPr/>
            </p:nvSpPr>
            <p:spPr>
              <a:xfrm>
                <a:off x="6396436" y="8942844"/>
                <a:ext cx="2578500" cy="120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1"/>
                  <a:buFont typeface="Arial"/>
                  <a:buNone/>
                </a:pPr>
                <a:r>
                  <a:rPr b="1" i="0" lang="ru-RU" sz="2801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Импорт данных</a:t>
                </a:r>
                <a:endParaRPr b="1" i="0" sz="2801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18" name="Google Shape;118;p9"/>
              <p:cNvCxnSpPr/>
              <p:nvPr/>
            </p:nvCxnSpPr>
            <p:spPr>
              <a:xfrm rot="10800000">
                <a:off x="6497747" y="7280500"/>
                <a:ext cx="0" cy="1648482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2"/>
                </a:solidFill>
                <a:prstDash val="solid"/>
                <a:miter lim="40"/>
                <a:headEnd len="sm" w="sm" type="none"/>
                <a:tailEnd len="sm" w="sm" type="none"/>
              </a:ln>
            </p:spPr>
          </p:cxnSp>
        </p:grpSp>
        <p:grpSp>
          <p:nvGrpSpPr>
            <p:cNvPr id="119" name="Google Shape;119;p9"/>
            <p:cNvGrpSpPr/>
            <p:nvPr/>
          </p:nvGrpSpPr>
          <p:grpSpPr>
            <a:xfrm>
              <a:off x="9707033" y="7280501"/>
              <a:ext cx="3352199" cy="2781893"/>
              <a:chOff x="9707030" y="7280500"/>
              <a:chExt cx="3352200" cy="2781892"/>
            </a:xfrm>
          </p:grpSpPr>
          <p:sp>
            <p:nvSpPr>
              <p:cNvPr id="120" name="Google Shape;120;p9"/>
              <p:cNvSpPr txBox="1"/>
              <p:nvPr/>
            </p:nvSpPr>
            <p:spPr>
              <a:xfrm>
                <a:off x="9707030" y="7783292"/>
                <a:ext cx="3352200" cy="227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1"/>
                  <a:buFont typeface="Arial"/>
                  <a:buNone/>
                </a:pPr>
                <a:r>
                  <a:rPr b="1" i="0" lang="ru-RU" sz="2801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Расчет эмбеддингов</a:t>
                </a:r>
                <a:endParaRPr b="1" i="0" sz="2801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1"/>
                  <a:buFont typeface="Arial"/>
                  <a:buNone/>
                </a:pPr>
                <a:r>
                  <a:rPr b="1" i="0" lang="ru-RU" sz="2801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(семантичес-</a:t>
                </a:r>
                <a:endParaRPr b="1" i="0" sz="2801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1"/>
                  <a:buFont typeface="Arial"/>
                  <a:buNone/>
                </a:pPr>
                <a:r>
                  <a:rPr b="1" i="0" lang="ru-RU" sz="2801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ких векторов)</a:t>
                </a:r>
                <a:endParaRPr b="1" i="0" sz="2801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21" name="Google Shape;121;p9"/>
              <p:cNvCxnSpPr/>
              <p:nvPr/>
            </p:nvCxnSpPr>
            <p:spPr>
              <a:xfrm rot="10800000">
                <a:off x="9808345" y="7280500"/>
                <a:ext cx="0" cy="493393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2"/>
                </a:solidFill>
                <a:prstDash val="solid"/>
                <a:miter lim="40"/>
                <a:headEnd len="sm" w="sm" type="none"/>
                <a:tailEnd len="sm" w="sm" type="none"/>
              </a:ln>
            </p:spPr>
          </p:cxnSp>
        </p:grpSp>
        <p:grpSp>
          <p:nvGrpSpPr>
            <p:cNvPr id="122" name="Google Shape;122;p9"/>
            <p:cNvGrpSpPr/>
            <p:nvPr/>
          </p:nvGrpSpPr>
          <p:grpSpPr>
            <a:xfrm>
              <a:off x="13005500" y="7280501"/>
              <a:ext cx="3588900" cy="2838331"/>
              <a:chOff x="13005501" y="7280501"/>
              <a:chExt cx="3588900" cy="2838331"/>
            </a:xfrm>
          </p:grpSpPr>
          <p:sp>
            <p:nvSpPr>
              <p:cNvPr id="123" name="Google Shape;123;p9"/>
              <p:cNvSpPr txBox="1"/>
              <p:nvPr/>
            </p:nvSpPr>
            <p:spPr>
              <a:xfrm>
                <a:off x="13005501" y="8915232"/>
                <a:ext cx="3588900" cy="120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1"/>
                  <a:buFont typeface="Arial"/>
                  <a:buNone/>
                </a:pPr>
                <a:r>
                  <a:rPr b="1" i="0" lang="ru-RU" sz="2801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Кластериза-</a:t>
                </a:r>
                <a:endParaRPr b="1" i="0" sz="2801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1"/>
                  <a:buFont typeface="Arial"/>
                  <a:buNone/>
                </a:pPr>
                <a:r>
                  <a:rPr b="1" i="0" lang="ru-RU" sz="2801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ция</a:t>
                </a:r>
                <a:endParaRPr b="1" i="0" sz="2801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24" name="Google Shape;124;p9"/>
              <p:cNvCxnSpPr/>
              <p:nvPr/>
            </p:nvCxnSpPr>
            <p:spPr>
              <a:xfrm rot="10800000">
                <a:off x="13118945" y="7280501"/>
                <a:ext cx="0" cy="1659455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2"/>
                </a:solidFill>
                <a:prstDash val="solid"/>
                <a:miter lim="40"/>
                <a:headEnd len="sm" w="sm" type="none"/>
                <a:tailEnd len="sm" w="sm" type="none"/>
              </a:ln>
            </p:spPr>
          </p:cxnSp>
        </p:grpSp>
        <p:grpSp>
          <p:nvGrpSpPr>
            <p:cNvPr id="125" name="Google Shape;125;p9"/>
            <p:cNvGrpSpPr/>
            <p:nvPr/>
          </p:nvGrpSpPr>
          <p:grpSpPr>
            <a:xfrm>
              <a:off x="16328231" y="7280501"/>
              <a:ext cx="3352199" cy="2243993"/>
              <a:chOff x="16328229" y="7280500"/>
              <a:chExt cx="3352200" cy="2243992"/>
            </a:xfrm>
          </p:grpSpPr>
          <p:sp>
            <p:nvSpPr>
              <p:cNvPr id="126" name="Google Shape;126;p9"/>
              <p:cNvSpPr txBox="1"/>
              <p:nvPr/>
            </p:nvSpPr>
            <p:spPr>
              <a:xfrm>
                <a:off x="16328229" y="7783292"/>
                <a:ext cx="3352200" cy="174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1"/>
                  <a:buFont typeface="Arial"/>
                  <a:buNone/>
                </a:pPr>
                <a:r>
                  <a:rPr b="1" i="0" lang="ru-RU" sz="2801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Именование </a:t>
                </a:r>
                <a:endParaRPr b="1" i="0" sz="2801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1"/>
                  <a:buFont typeface="Arial"/>
                  <a:buNone/>
                </a:pPr>
                <a:r>
                  <a:rPr b="1" i="0" lang="ru-RU" sz="2801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и описание топиков</a:t>
                </a:r>
                <a:endParaRPr b="1" i="0" sz="2801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27" name="Google Shape;127;p9"/>
              <p:cNvCxnSpPr/>
              <p:nvPr/>
            </p:nvCxnSpPr>
            <p:spPr>
              <a:xfrm rot="10800000">
                <a:off x="16429543" y="7280500"/>
                <a:ext cx="0" cy="493393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2"/>
                </a:solidFill>
                <a:prstDash val="solid"/>
                <a:miter lim="40"/>
                <a:headEnd len="sm" w="sm" type="none"/>
                <a:tailEnd len="sm" w="sm" type="none"/>
              </a:ln>
            </p:spPr>
          </p:cxnSp>
        </p:grpSp>
        <p:grpSp>
          <p:nvGrpSpPr>
            <p:cNvPr id="128" name="Google Shape;128;p9"/>
            <p:cNvGrpSpPr/>
            <p:nvPr/>
          </p:nvGrpSpPr>
          <p:grpSpPr>
            <a:xfrm>
              <a:off x="19638836" y="7280500"/>
              <a:ext cx="2578500" cy="3403545"/>
              <a:chOff x="19638836" y="7280500"/>
              <a:chExt cx="2578500" cy="3403544"/>
            </a:xfrm>
          </p:grpSpPr>
          <p:sp>
            <p:nvSpPr>
              <p:cNvPr id="129" name="Google Shape;129;p9"/>
              <p:cNvSpPr txBox="1"/>
              <p:nvPr/>
            </p:nvSpPr>
            <p:spPr>
              <a:xfrm>
                <a:off x="19638836" y="8942844"/>
                <a:ext cx="2578500" cy="174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50800" lIns="50800" spcFirstLastPara="1" rIns="50800" wrap="square" tIns="508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1"/>
                  <a:buFont typeface="Arial"/>
                  <a:buNone/>
                </a:pPr>
                <a:r>
                  <a:rPr b="1" i="0" lang="ru-RU" sz="2801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Расчет</a:t>
                </a:r>
                <a:endParaRPr b="1" i="0" sz="2801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1"/>
                  <a:buFont typeface="Arial"/>
                  <a:buNone/>
                </a:pPr>
                <a:r>
                  <a:rPr b="1" i="0" lang="ru-RU" sz="2801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метрик</a:t>
                </a:r>
                <a:endParaRPr b="1" i="0" sz="2801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1"/>
                  <a:buFont typeface="Arial"/>
                  <a:buNone/>
                </a:pPr>
                <a:r>
                  <a:t/>
                </a:r>
                <a:endParaRPr b="1" i="0" sz="2801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30" name="Google Shape;130;p9"/>
              <p:cNvCxnSpPr/>
              <p:nvPr/>
            </p:nvCxnSpPr>
            <p:spPr>
              <a:xfrm rot="10800000">
                <a:off x="19740144" y="7280500"/>
                <a:ext cx="0" cy="1619352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2"/>
                </a:solidFill>
                <a:prstDash val="solid"/>
                <a:miter lim="40"/>
                <a:headEnd len="sm" w="sm" type="none"/>
                <a:tailEnd len="sm" w="sm" type="none"/>
              </a:ln>
            </p:spPr>
          </p:cxnSp>
        </p:grpSp>
        <p:grpSp>
          <p:nvGrpSpPr>
            <p:cNvPr id="131" name="Google Shape;131;p9"/>
            <p:cNvGrpSpPr/>
            <p:nvPr/>
          </p:nvGrpSpPr>
          <p:grpSpPr>
            <a:xfrm>
              <a:off x="8227391" y="5976730"/>
              <a:ext cx="9782383" cy="216724"/>
              <a:chOff x="8227390" y="5976730"/>
              <a:chExt cx="9782383" cy="216723"/>
            </a:xfrm>
          </p:grpSpPr>
          <p:sp>
            <p:nvSpPr>
              <p:cNvPr id="132" name="Google Shape;132;p9"/>
              <p:cNvSpPr/>
              <p:nvPr/>
            </p:nvSpPr>
            <p:spPr>
              <a:xfrm rot="10800000">
                <a:off x="8227390" y="5976730"/>
                <a:ext cx="216724" cy="216723"/>
              </a:xfrm>
              <a:custGeom>
                <a:rect b="b" l="l" r="r" t="t"/>
                <a:pathLst>
                  <a:path extrusionOk="0" h="21600" w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 typeface="Arial"/>
                  <a:buNone/>
                </a:pPr>
                <a:r>
                  <a:t/>
                </a:r>
                <a:endParaRPr b="0" i="0" sz="32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  <p:sp>
            <p:nvSpPr>
              <p:cNvPr id="133" name="Google Shape;133;p9"/>
              <p:cNvSpPr/>
              <p:nvPr/>
            </p:nvSpPr>
            <p:spPr>
              <a:xfrm rot="10800000">
                <a:off x="17793050" y="5976730"/>
                <a:ext cx="216723" cy="216723"/>
              </a:xfrm>
              <a:custGeom>
                <a:rect b="b" l="l" r="r" t="t"/>
                <a:pathLst>
                  <a:path extrusionOk="0" h="21600" w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 typeface="Arial"/>
                  <a:buNone/>
                </a:pPr>
                <a:r>
                  <a:t/>
                </a:r>
                <a:endParaRPr b="0" i="0" sz="3200" u="none" cap="none" strike="noStrike">
                  <a:solidFill>
                    <a:srgbClr val="000000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</p:grpSp>
      <p:grpSp>
        <p:nvGrpSpPr>
          <p:cNvPr id="134" name="Google Shape;134;p9"/>
          <p:cNvGrpSpPr/>
          <p:nvPr/>
        </p:nvGrpSpPr>
        <p:grpSpPr>
          <a:xfrm>
            <a:off x="2966244" y="5836942"/>
            <a:ext cx="426395" cy="555106"/>
            <a:chOff x="2966244" y="4610376"/>
            <a:chExt cx="426395" cy="555106"/>
          </a:xfrm>
        </p:grpSpPr>
        <p:sp>
          <p:nvSpPr>
            <p:cNvPr id="135" name="Google Shape;135;p9"/>
            <p:cNvSpPr/>
            <p:nvPr/>
          </p:nvSpPr>
          <p:spPr>
            <a:xfrm>
              <a:off x="2966244" y="4610376"/>
              <a:ext cx="426395" cy="555106"/>
            </a:xfrm>
            <a:custGeom>
              <a:rect b="b" l="l" r="r" t="t"/>
              <a:pathLst>
                <a:path extrusionOk="0" h="20547" w="19668">
                  <a:moveTo>
                    <a:pt x="9834" y="20547"/>
                  </a:moveTo>
                  <a:cubicBezTo>
                    <a:pt x="9440" y="20547"/>
                    <a:pt x="9071" y="20396"/>
                    <a:pt x="8843" y="20141"/>
                  </a:cubicBezTo>
                  <a:lnTo>
                    <a:pt x="1811" y="12297"/>
                  </a:lnTo>
                  <a:cubicBezTo>
                    <a:pt x="-1329" y="8786"/>
                    <a:pt x="-283" y="3923"/>
                    <a:pt x="4148" y="1435"/>
                  </a:cubicBezTo>
                  <a:cubicBezTo>
                    <a:pt x="8579" y="-1053"/>
                    <a:pt x="14717" y="-224"/>
                    <a:pt x="17857" y="3287"/>
                  </a:cubicBezTo>
                  <a:cubicBezTo>
                    <a:pt x="20271" y="5986"/>
                    <a:pt x="20271" y="9598"/>
                    <a:pt x="17857" y="12297"/>
                  </a:cubicBezTo>
                  <a:lnTo>
                    <a:pt x="10825" y="20141"/>
                  </a:lnTo>
                  <a:cubicBezTo>
                    <a:pt x="10597" y="20396"/>
                    <a:pt x="10228" y="20547"/>
                    <a:pt x="9834" y="20547"/>
                  </a:cubicBezTo>
                  <a:close/>
                </a:path>
              </a:pathLst>
            </a:custGeom>
            <a:gradFill>
              <a:gsLst>
                <a:gs pos="0">
                  <a:srgbClr val="C80D3F"/>
                </a:gs>
                <a:gs pos="1000">
                  <a:srgbClr val="C80D3F"/>
                </a:gs>
                <a:gs pos="51000">
                  <a:srgbClr val="DF2935"/>
                </a:gs>
                <a:gs pos="100000">
                  <a:srgbClr val="FF5E6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136" name="Google Shape;136;p9"/>
            <p:cNvSpPr txBox="1"/>
            <p:nvPr/>
          </p:nvSpPr>
          <p:spPr>
            <a:xfrm>
              <a:off x="2966244" y="4631408"/>
              <a:ext cx="426300" cy="31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1"/>
                <a:buFont typeface="Arial"/>
                <a:buNone/>
              </a:pPr>
              <a:r>
                <a:rPr b="1" i="0" lang="ru-RU" sz="1401" u="none" cap="none" strike="noStrike">
                  <a:solidFill>
                    <a:schemeClr val="lt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01</a:t>
              </a:r>
              <a:endParaRPr b="1" i="0" sz="1401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137" name="Google Shape;137;p9"/>
          <p:cNvGrpSpPr/>
          <p:nvPr/>
        </p:nvGrpSpPr>
        <p:grpSpPr>
          <a:xfrm>
            <a:off x="5633244" y="5836942"/>
            <a:ext cx="426395" cy="555106"/>
            <a:chOff x="2966244" y="4610376"/>
            <a:chExt cx="426395" cy="555106"/>
          </a:xfrm>
        </p:grpSpPr>
        <p:sp>
          <p:nvSpPr>
            <p:cNvPr id="138" name="Google Shape;138;p9"/>
            <p:cNvSpPr/>
            <p:nvPr/>
          </p:nvSpPr>
          <p:spPr>
            <a:xfrm>
              <a:off x="2966244" y="4610376"/>
              <a:ext cx="426395" cy="555106"/>
            </a:xfrm>
            <a:custGeom>
              <a:rect b="b" l="l" r="r" t="t"/>
              <a:pathLst>
                <a:path extrusionOk="0" h="20547" w="19668">
                  <a:moveTo>
                    <a:pt x="9834" y="20547"/>
                  </a:moveTo>
                  <a:cubicBezTo>
                    <a:pt x="9440" y="20547"/>
                    <a:pt x="9071" y="20396"/>
                    <a:pt x="8843" y="20141"/>
                  </a:cubicBezTo>
                  <a:lnTo>
                    <a:pt x="1811" y="12297"/>
                  </a:lnTo>
                  <a:cubicBezTo>
                    <a:pt x="-1329" y="8786"/>
                    <a:pt x="-283" y="3923"/>
                    <a:pt x="4148" y="1435"/>
                  </a:cubicBezTo>
                  <a:cubicBezTo>
                    <a:pt x="8579" y="-1053"/>
                    <a:pt x="14717" y="-224"/>
                    <a:pt x="17857" y="3287"/>
                  </a:cubicBezTo>
                  <a:cubicBezTo>
                    <a:pt x="20271" y="5986"/>
                    <a:pt x="20271" y="9598"/>
                    <a:pt x="17857" y="12297"/>
                  </a:cubicBezTo>
                  <a:lnTo>
                    <a:pt x="10825" y="20141"/>
                  </a:lnTo>
                  <a:cubicBezTo>
                    <a:pt x="10597" y="20396"/>
                    <a:pt x="10228" y="20547"/>
                    <a:pt x="9834" y="20547"/>
                  </a:cubicBezTo>
                  <a:close/>
                </a:path>
              </a:pathLst>
            </a:custGeom>
            <a:gradFill>
              <a:gsLst>
                <a:gs pos="0">
                  <a:srgbClr val="C80D3F"/>
                </a:gs>
                <a:gs pos="1000">
                  <a:srgbClr val="C80D3F"/>
                </a:gs>
                <a:gs pos="51000">
                  <a:srgbClr val="DF2935"/>
                </a:gs>
                <a:gs pos="100000">
                  <a:srgbClr val="FF5E6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139" name="Google Shape;139;p9"/>
            <p:cNvSpPr txBox="1"/>
            <p:nvPr/>
          </p:nvSpPr>
          <p:spPr>
            <a:xfrm>
              <a:off x="2966244" y="4631408"/>
              <a:ext cx="426300" cy="31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1"/>
                <a:buFont typeface="Arial"/>
                <a:buNone/>
              </a:pPr>
              <a:r>
                <a:rPr b="1" i="0" lang="ru-RU" sz="1401" u="none" cap="none" strike="noStrike">
                  <a:solidFill>
                    <a:schemeClr val="lt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02</a:t>
              </a:r>
              <a:endParaRPr b="1" i="0" sz="1401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140" name="Google Shape;140;p9"/>
          <p:cNvGrpSpPr/>
          <p:nvPr/>
        </p:nvGrpSpPr>
        <p:grpSpPr>
          <a:xfrm>
            <a:off x="8300244" y="5814441"/>
            <a:ext cx="426395" cy="555106"/>
            <a:chOff x="2966244" y="4610376"/>
            <a:chExt cx="426395" cy="555106"/>
          </a:xfrm>
        </p:grpSpPr>
        <p:sp>
          <p:nvSpPr>
            <p:cNvPr id="141" name="Google Shape;141;p9"/>
            <p:cNvSpPr/>
            <p:nvPr/>
          </p:nvSpPr>
          <p:spPr>
            <a:xfrm>
              <a:off x="2966244" y="4610376"/>
              <a:ext cx="426395" cy="555106"/>
            </a:xfrm>
            <a:custGeom>
              <a:rect b="b" l="l" r="r" t="t"/>
              <a:pathLst>
                <a:path extrusionOk="0" h="20547" w="19668">
                  <a:moveTo>
                    <a:pt x="9834" y="20547"/>
                  </a:moveTo>
                  <a:cubicBezTo>
                    <a:pt x="9440" y="20547"/>
                    <a:pt x="9071" y="20396"/>
                    <a:pt x="8843" y="20141"/>
                  </a:cubicBezTo>
                  <a:lnTo>
                    <a:pt x="1811" y="12297"/>
                  </a:lnTo>
                  <a:cubicBezTo>
                    <a:pt x="-1329" y="8786"/>
                    <a:pt x="-283" y="3923"/>
                    <a:pt x="4148" y="1435"/>
                  </a:cubicBezTo>
                  <a:cubicBezTo>
                    <a:pt x="8579" y="-1053"/>
                    <a:pt x="14717" y="-224"/>
                    <a:pt x="17857" y="3287"/>
                  </a:cubicBezTo>
                  <a:cubicBezTo>
                    <a:pt x="20271" y="5986"/>
                    <a:pt x="20271" y="9598"/>
                    <a:pt x="17857" y="12297"/>
                  </a:cubicBezTo>
                  <a:lnTo>
                    <a:pt x="10825" y="20141"/>
                  </a:lnTo>
                  <a:cubicBezTo>
                    <a:pt x="10597" y="20396"/>
                    <a:pt x="10228" y="20547"/>
                    <a:pt x="9834" y="20547"/>
                  </a:cubicBezTo>
                  <a:close/>
                </a:path>
              </a:pathLst>
            </a:custGeom>
            <a:gradFill>
              <a:gsLst>
                <a:gs pos="0">
                  <a:srgbClr val="C80D3F"/>
                </a:gs>
                <a:gs pos="1000">
                  <a:srgbClr val="C80D3F"/>
                </a:gs>
                <a:gs pos="51000">
                  <a:srgbClr val="DF2935"/>
                </a:gs>
                <a:gs pos="100000">
                  <a:srgbClr val="FF5E6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142" name="Google Shape;142;p9"/>
            <p:cNvSpPr txBox="1"/>
            <p:nvPr/>
          </p:nvSpPr>
          <p:spPr>
            <a:xfrm>
              <a:off x="2966244" y="4631408"/>
              <a:ext cx="426300" cy="31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1"/>
                <a:buFont typeface="Arial"/>
                <a:buNone/>
              </a:pPr>
              <a:r>
                <a:rPr b="1" i="0" lang="ru-RU" sz="1401" u="none" cap="none" strike="noStrike">
                  <a:solidFill>
                    <a:schemeClr val="lt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03</a:t>
              </a:r>
              <a:endParaRPr b="1" i="0" sz="1401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143" name="Google Shape;143;p9"/>
          <p:cNvGrpSpPr/>
          <p:nvPr/>
        </p:nvGrpSpPr>
        <p:grpSpPr>
          <a:xfrm>
            <a:off x="10967244" y="5814441"/>
            <a:ext cx="426395" cy="555106"/>
            <a:chOff x="2966244" y="4610376"/>
            <a:chExt cx="426395" cy="555106"/>
          </a:xfrm>
        </p:grpSpPr>
        <p:sp>
          <p:nvSpPr>
            <p:cNvPr id="144" name="Google Shape;144;p9"/>
            <p:cNvSpPr/>
            <p:nvPr/>
          </p:nvSpPr>
          <p:spPr>
            <a:xfrm>
              <a:off x="2966244" y="4610376"/>
              <a:ext cx="426395" cy="555106"/>
            </a:xfrm>
            <a:custGeom>
              <a:rect b="b" l="l" r="r" t="t"/>
              <a:pathLst>
                <a:path extrusionOk="0" h="20547" w="19668">
                  <a:moveTo>
                    <a:pt x="9834" y="20547"/>
                  </a:moveTo>
                  <a:cubicBezTo>
                    <a:pt x="9440" y="20547"/>
                    <a:pt x="9071" y="20396"/>
                    <a:pt x="8843" y="20141"/>
                  </a:cubicBezTo>
                  <a:lnTo>
                    <a:pt x="1811" y="12297"/>
                  </a:lnTo>
                  <a:cubicBezTo>
                    <a:pt x="-1329" y="8786"/>
                    <a:pt x="-283" y="3923"/>
                    <a:pt x="4148" y="1435"/>
                  </a:cubicBezTo>
                  <a:cubicBezTo>
                    <a:pt x="8579" y="-1053"/>
                    <a:pt x="14717" y="-224"/>
                    <a:pt x="17857" y="3287"/>
                  </a:cubicBezTo>
                  <a:cubicBezTo>
                    <a:pt x="20271" y="5986"/>
                    <a:pt x="20271" y="9598"/>
                    <a:pt x="17857" y="12297"/>
                  </a:cubicBezTo>
                  <a:lnTo>
                    <a:pt x="10825" y="20141"/>
                  </a:lnTo>
                  <a:cubicBezTo>
                    <a:pt x="10597" y="20396"/>
                    <a:pt x="10228" y="20547"/>
                    <a:pt x="9834" y="20547"/>
                  </a:cubicBezTo>
                  <a:close/>
                </a:path>
              </a:pathLst>
            </a:custGeom>
            <a:gradFill>
              <a:gsLst>
                <a:gs pos="0">
                  <a:srgbClr val="C80D3F"/>
                </a:gs>
                <a:gs pos="1000">
                  <a:srgbClr val="C80D3F"/>
                </a:gs>
                <a:gs pos="51000">
                  <a:srgbClr val="DF2935"/>
                </a:gs>
                <a:gs pos="100000">
                  <a:srgbClr val="FF5E6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145" name="Google Shape;145;p9"/>
            <p:cNvSpPr txBox="1"/>
            <p:nvPr/>
          </p:nvSpPr>
          <p:spPr>
            <a:xfrm>
              <a:off x="2966244" y="4631408"/>
              <a:ext cx="426300" cy="31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1"/>
                <a:buFont typeface="Arial"/>
                <a:buNone/>
              </a:pPr>
              <a:r>
                <a:rPr b="1" i="0" lang="ru-RU" sz="1401" u="none" cap="none" strike="noStrike">
                  <a:solidFill>
                    <a:schemeClr val="lt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04</a:t>
              </a:r>
              <a:endParaRPr b="1" i="0" sz="1401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146" name="Google Shape;146;p9"/>
          <p:cNvGrpSpPr/>
          <p:nvPr/>
        </p:nvGrpSpPr>
        <p:grpSpPr>
          <a:xfrm>
            <a:off x="13710444" y="5814441"/>
            <a:ext cx="426395" cy="555106"/>
            <a:chOff x="2966244" y="4610376"/>
            <a:chExt cx="426395" cy="555106"/>
          </a:xfrm>
        </p:grpSpPr>
        <p:sp>
          <p:nvSpPr>
            <p:cNvPr id="147" name="Google Shape;147;p9"/>
            <p:cNvSpPr/>
            <p:nvPr/>
          </p:nvSpPr>
          <p:spPr>
            <a:xfrm>
              <a:off x="2966244" y="4610376"/>
              <a:ext cx="426395" cy="555106"/>
            </a:xfrm>
            <a:custGeom>
              <a:rect b="b" l="l" r="r" t="t"/>
              <a:pathLst>
                <a:path extrusionOk="0" h="20547" w="19668">
                  <a:moveTo>
                    <a:pt x="9834" y="20547"/>
                  </a:moveTo>
                  <a:cubicBezTo>
                    <a:pt x="9440" y="20547"/>
                    <a:pt x="9071" y="20396"/>
                    <a:pt x="8843" y="20141"/>
                  </a:cubicBezTo>
                  <a:lnTo>
                    <a:pt x="1811" y="12297"/>
                  </a:lnTo>
                  <a:cubicBezTo>
                    <a:pt x="-1329" y="8786"/>
                    <a:pt x="-283" y="3923"/>
                    <a:pt x="4148" y="1435"/>
                  </a:cubicBezTo>
                  <a:cubicBezTo>
                    <a:pt x="8579" y="-1053"/>
                    <a:pt x="14717" y="-224"/>
                    <a:pt x="17857" y="3287"/>
                  </a:cubicBezTo>
                  <a:cubicBezTo>
                    <a:pt x="20271" y="5986"/>
                    <a:pt x="20271" y="9598"/>
                    <a:pt x="17857" y="12297"/>
                  </a:cubicBezTo>
                  <a:lnTo>
                    <a:pt x="10825" y="20141"/>
                  </a:lnTo>
                  <a:cubicBezTo>
                    <a:pt x="10597" y="20396"/>
                    <a:pt x="10228" y="20547"/>
                    <a:pt x="9834" y="20547"/>
                  </a:cubicBezTo>
                  <a:close/>
                </a:path>
              </a:pathLst>
            </a:custGeom>
            <a:gradFill>
              <a:gsLst>
                <a:gs pos="0">
                  <a:srgbClr val="C80D3F"/>
                </a:gs>
                <a:gs pos="1000">
                  <a:srgbClr val="C80D3F"/>
                </a:gs>
                <a:gs pos="51000">
                  <a:srgbClr val="DF2935"/>
                </a:gs>
                <a:gs pos="100000">
                  <a:srgbClr val="FF5E6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148" name="Google Shape;148;p9"/>
            <p:cNvSpPr txBox="1"/>
            <p:nvPr/>
          </p:nvSpPr>
          <p:spPr>
            <a:xfrm>
              <a:off x="2966244" y="4631408"/>
              <a:ext cx="426300" cy="31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1"/>
                <a:buFont typeface="Arial"/>
                <a:buNone/>
              </a:pPr>
              <a:r>
                <a:rPr b="1" i="0" lang="ru-RU" sz="1401" u="none" cap="none" strike="noStrike">
                  <a:solidFill>
                    <a:schemeClr val="lt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05</a:t>
              </a:r>
              <a:endParaRPr b="1" i="0" sz="1401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149" name="Google Shape;149;p9"/>
          <p:cNvGrpSpPr/>
          <p:nvPr/>
        </p:nvGrpSpPr>
        <p:grpSpPr>
          <a:xfrm>
            <a:off x="16377444" y="5814441"/>
            <a:ext cx="426395" cy="555106"/>
            <a:chOff x="2966244" y="4610376"/>
            <a:chExt cx="426395" cy="555106"/>
          </a:xfrm>
        </p:grpSpPr>
        <p:sp>
          <p:nvSpPr>
            <p:cNvPr id="150" name="Google Shape;150;p9"/>
            <p:cNvSpPr/>
            <p:nvPr/>
          </p:nvSpPr>
          <p:spPr>
            <a:xfrm>
              <a:off x="2966244" y="4610376"/>
              <a:ext cx="426395" cy="555106"/>
            </a:xfrm>
            <a:custGeom>
              <a:rect b="b" l="l" r="r" t="t"/>
              <a:pathLst>
                <a:path extrusionOk="0" h="20547" w="19668">
                  <a:moveTo>
                    <a:pt x="9834" y="20547"/>
                  </a:moveTo>
                  <a:cubicBezTo>
                    <a:pt x="9440" y="20547"/>
                    <a:pt x="9071" y="20396"/>
                    <a:pt x="8843" y="20141"/>
                  </a:cubicBezTo>
                  <a:lnTo>
                    <a:pt x="1811" y="12297"/>
                  </a:lnTo>
                  <a:cubicBezTo>
                    <a:pt x="-1329" y="8786"/>
                    <a:pt x="-283" y="3923"/>
                    <a:pt x="4148" y="1435"/>
                  </a:cubicBezTo>
                  <a:cubicBezTo>
                    <a:pt x="8579" y="-1053"/>
                    <a:pt x="14717" y="-224"/>
                    <a:pt x="17857" y="3287"/>
                  </a:cubicBezTo>
                  <a:cubicBezTo>
                    <a:pt x="20271" y="5986"/>
                    <a:pt x="20271" y="9598"/>
                    <a:pt x="17857" y="12297"/>
                  </a:cubicBezTo>
                  <a:lnTo>
                    <a:pt x="10825" y="20141"/>
                  </a:lnTo>
                  <a:cubicBezTo>
                    <a:pt x="10597" y="20396"/>
                    <a:pt x="10228" y="20547"/>
                    <a:pt x="9834" y="20547"/>
                  </a:cubicBezTo>
                  <a:close/>
                </a:path>
              </a:pathLst>
            </a:custGeom>
            <a:gradFill>
              <a:gsLst>
                <a:gs pos="0">
                  <a:srgbClr val="C80D3F"/>
                </a:gs>
                <a:gs pos="1000">
                  <a:srgbClr val="C80D3F"/>
                </a:gs>
                <a:gs pos="51000">
                  <a:srgbClr val="DF2935"/>
                </a:gs>
                <a:gs pos="100000">
                  <a:srgbClr val="FF5E6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151" name="Google Shape;151;p9"/>
            <p:cNvSpPr txBox="1"/>
            <p:nvPr/>
          </p:nvSpPr>
          <p:spPr>
            <a:xfrm>
              <a:off x="2966244" y="4631408"/>
              <a:ext cx="426300" cy="31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0800" lIns="50800" spcFirstLastPara="1" rIns="50800" wrap="square" tIns="5080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1"/>
                <a:buFont typeface="Arial"/>
                <a:buNone/>
              </a:pPr>
              <a:r>
                <a:rPr b="1" i="0" lang="ru-RU" sz="1401" u="none" cap="none" strike="noStrike">
                  <a:solidFill>
                    <a:schemeClr val="lt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06</a:t>
              </a:r>
              <a:endParaRPr b="1" i="0" sz="1401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152" name="Google Shape;15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3839" y="411120"/>
            <a:ext cx="7741711" cy="10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h2e238f0fae5961cb_0_59"/>
          <p:cNvSpPr/>
          <p:nvPr/>
        </p:nvSpPr>
        <p:spPr>
          <a:xfrm>
            <a:off x="0" y="189"/>
            <a:ext cx="20104100" cy="11308715"/>
          </a:xfrm>
          <a:custGeom>
            <a:rect b="b" l="l" r="r" t="t"/>
            <a:pathLst>
              <a:path extrusionOk="0" h="11308715" w="2010410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h2e238f0fae5961cb_0_59"/>
          <p:cNvSpPr/>
          <p:nvPr/>
        </p:nvSpPr>
        <p:spPr>
          <a:xfrm>
            <a:off x="23040" y="7088417"/>
            <a:ext cx="20088900" cy="4256700"/>
          </a:xfrm>
          <a:prstGeom prst="rect">
            <a:avLst/>
          </a:prstGeom>
          <a:gradFill>
            <a:gsLst>
              <a:gs pos="0">
                <a:srgbClr val="005E75"/>
              </a:gs>
              <a:gs pos="1000">
                <a:srgbClr val="005E75"/>
              </a:gs>
              <a:gs pos="51000">
                <a:srgbClr val="01A7CE"/>
              </a:gs>
              <a:gs pos="100000">
                <a:srgbClr val="1B374B"/>
              </a:gs>
            </a:gsLst>
            <a:lin ang="0" scaled="0"/>
          </a:gra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59" name="Google Shape;159;h2e238f0fae5961cb_0_59"/>
          <p:cNvSpPr/>
          <p:nvPr/>
        </p:nvSpPr>
        <p:spPr>
          <a:xfrm>
            <a:off x="18845321" y="10043357"/>
            <a:ext cx="370205" cy="375284"/>
          </a:xfrm>
          <a:custGeom>
            <a:rect b="b" l="l" r="r" t="t"/>
            <a:pathLst>
              <a:path extrusionOk="0" h="375284" w="370205">
                <a:moveTo>
                  <a:pt x="184915" y="0"/>
                </a:moveTo>
                <a:lnTo>
                  <a:pt x="135759" y="6699"/>
                </a:lnTo>
                <a:lnTo>
                  <a:pt x="91586" y="25605"/>
                </a:lnTo>
                <a:lnTo>
                  <a:pt x="54161" y="54931"/>
                </a:lnTo>
                <a:lnTo>
                  <a:pt x="25247" y="92889"/>
                </a:lnTo>
                <a:lnTo>
                  <a:pt x="6605" y="137693"/>
                </a:lnTo>
                <a:lnTo>
                  <a:pt x="0" y="187554"/>
                </a:lnTo>
                <a:lnTo>
                  <a:pt x="6605" y="237412"/>
                </a:lnTo>
                <a:lnTo>
                  <a:pt x="25247" y="282214"/>
                </a:lnTo>
                <a:lnTo>
                  <a:pt x="54161" y="320173"/>
                </a:lnTo>
                <a:lnTo>
                  <a:pt x="91586" y="349501"/>
                </a:lnTo>
                <a:lnTo>
                  <a:pt x="135759" y="368408"/>
                </a:lnTo>
                <a:lnTo>
                  <a:pt x="184915" y="375108"/>
                </a:lnTo>
                <a:lnTo>
                  <a:pt x="234072" y="368408"/>
                </a:lnTo>
                <a:lnTo>
                  <a:pt x="278244" y="349501"/>
                </a:lnTo>
                <a:lnTo>
                  <a:pt x="315669" y="320173"/>
                </a:lnTo>
                <a:lnTo>
                  <a:pt x="344584" y="282214"/>
                </a:lnTo>
                <a:lnTo>
                  <a:pt x="363226" y="237412"/>
                </a:lnTo>
                <a:lnTo>
                  <a:pt x="369831" y="187554"/>
                </a:lnTo>
                <a:lnTo>
                  <a:pt x="363226" y="137693"/>
                </a:lnTo>
                <a:lnTo>
                  <a:pt x="344584" y="92889"/>
                </a:lnTo>
                <a:lnTo>
                  <a:pt x="315669" y="54931"/>
                </a:lnTo>
                <a:lnTo>
                  <a:pt x="278244" y="25605"/>
                </a:lnTo>
                <a:lnTo>
                  <a:pt x="234072" y="6699"/>
                </a:lnTo>
                <a:lnTo>
                  <a:pt x="184915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h2e238f0fae5961cb_0_59"/>
          <p:cNvSpPr txBox="1"/>
          <p:nvPr/>
        </p:nvSpPr>
        <p:spPr>
          <a:xfrm>
            <a:off x="18951650" y="10098049"/>
            <a:ext cx="134100" cy="2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lang="ru-RU" sz="1450">
                <a:solidFill>
                  <a:srgbClr val="FFFFFF"/>
                </a:solidFill>
              </a:rPr>
              <a:t>5</a:t>
            </a:r>
            <a:endParaRPr b="1" i="0" sz="14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h2e238f0fae5961cb_0_59"/>
          <p:cNvSpPr txBox="1"/>
          <p:nvPr/>
        </p:nvSpPr>
        <p:spPr>
          <a:xfrm>
            <a:off x="1746389" y="2037621"/>
            <a:ext cx="1626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Метрики</a:t>
            </a:r>
            <a:endParaRPr b="1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h2e238f0fae5961cb_0_59"/>
          <p:cNvSpPr/>
          <p:nvPr/>
        </p:nvSpPr>
        <p:spPr>
          <a:xfrm>
            <a:off x="1670844" y="1293135"/>
            <a:ext cx="2173561" cy="45600"/>
          </a:xfrm>
          <a:custGeom>
            <a:rect b="b" l="l" r="r" t="t"/>
            <a:pathLst>
              <a:path extrusionOk="0" h="120000" w="1902460">
                <a:moveTo>
                  <a:pt x="0" y="0"/>
                </a:moveTo>
                <a:lnTo>
                  <a:pt x="1901973" y="0"/>
                </a:lnTo>
              </a:path>
            </a:pathLst>
          </a:custGeom>
          <a:noFill/>
          <a:ln cap="flat" cmpd="sng" w="93175">
            <a:solidFill>
              <a:srgbClr val="1779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h2e238f0fae5961cb_0_59"/>
          <p:cNvSpPr txBox="1"/>
          <p:nvPr/>
        </p:nvSpPr>
        <p:spPr>
          <a:xfrm>
            <a:off x="1670844" y="1082314"/>
            <a:ext cx="27216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Импульс: ИИ в анализе научных направлений</a:t>
            </a:r>
            <a:endParaRPr b="0" i="0" sz="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h2e238f0fae5961cb_0_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3839" y="411120"/>
            <a:ext cx="7741711" cy="10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h2e238f0fae5961cb_0_59"/>
          <p:cNvPicPr preferRelativeResize="0"/>
          <p:nvPr/>
        </p:nvPicPr>
        <p:blipFill rotWithShape="1">
          <a:blip r:embed="rId4">
            <a:alphaModFix/>
          </a:blip>
          <a:srcRect b="47486" l="0" r="0" t="0"/>
          <a:stretch/>
        </p:blipFill>
        <p:spPr>
          <a:xfrm>
            <a:off x="1722825" y="3932901"/>
            <a:ext cx="6906185" cy="3134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h2e238f0fae5961cb_0_59"/>
          <p:cNvPicPr preferRelativeResize="0"/>
          <p:nvPr/>
        </p:nvPicPr>
        <p:blipFill rotWithShape="1">
          <a:blip r:embed="rId5">
            <a:alphaModFix/>
          </a:blip>
          <a:srcRect b="46789" l="0" r="0" t="0"/>
          <a:stretch/>
        </p:blipFill>
        <p:spPr>
          <a:xfrm>
            <a:off x="11594668" y="3914306"/>
            <a:ext cx="6814700" cy="313419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h2e238f0fae5961cb_0_59"/>
          <p:cNvSpPr txBox="1"/>
          <p:nvPr/>
        </p:nvSpPr>
        <p:spPr>
          <a:xfrm>
            <a:off x="2079160" y="7067550"/>
            <a:ext cx="6572890" cy="1881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Нормированные значения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средняя цитируемость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доля высокоцитируемых статей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средний CiteScore журналов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h2e238f0fae5961cb_0_59"/>
          <p:cNvSpPr txBox="1"/>
          <p:nvPr/>
        </p:nvSpPr>
        <p:spPr>
          <a:xfrm>
            <a:off x="11836478" y="7113086"/>
            <a:ext cx="657289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Нормированные значения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тренд по CiteScore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тренд по разнообразию авторов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тренд по разнообразию стран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h2e238f0fae5961cb_0_83"/>
          <p:cNvSpPr/>
          <p:nvPr/>
        </p:nvSpPr>
        <p:spPr>
          <a:xfrm>
            <a:off x="0" y="189"/>
            <a:ext cx="20104100" cy="11308715"/>
          </a:xfrm>
          <a:custGeom>
            <a:rect b="b" l="l" r="r" t="t"/>
            <a:pathLst>
              <a:path extrusionOk="0" h="11308715" w="2010410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h2e238f0fae5961cb_0_83"/>
          <p:cNvSpPr txBox="1"/>
          <p:nvPr>
            <p:ph type="title"/>
          </p:nvPr>
        </p:nvSpPr>
        <p:spPr>
          <a:xfrm>
            <a:off x="1797054" y="2231200"/>
            <a:ext cx="127899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6000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Как ИИ формирует тематические группы</a:t>
            </a:r>
            <a:endParaRPr sz="6000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5" name="Google Shape;175;h2e238f0fae5961cb_0_83"/>
          <p:cNvSpPr/>
          <p:nvPr/>
        </p:nvSpPr>
        <p:spPr>
          <a:xfrm>
            <a:off x="18845321" y="10043357"/>
            <a:ext cx="370205" cy="375284"/>
          </a:xfrm>
          <a:custGeom>
            <a:rect b="b" l="l" r="r" t="t"/>
            <a:pathLst>
              <a:path extrusionOk="0" h="375284" w="370205">
                <a:moveTo>
                  <a:pt x="184915" y="0"/>
                </a:moveTo>
                <a:lnTo>
                  <a:pt x="135759" y="6699"/>
                </a:lnTo>
                <a:lnTo>
                  <a:pt x="91586" y="25605"/>
                </a:lnTo>
                <a:lnTo>
                  <a:pt x="54161" y="54931"/>
                </a:lnTo>
                <a:lnTo>
                  <a:pt x="25247" y="92889"/>
                </a:lnTo>
                <a:lnTo>
                  <a:pt x="6605" y="137693"/>
                </a:lnTo>
                <a:lnTo>
                  <a:pt x="0" y="187554"/>
                </a:lnTo>
                <a:lnTo>
                  <a:pt x="6605" y="237412"/>
                </a:lnTo>
                <a:lnTo>
                  <a:pt x="25247" y="282214"/>
                </a:lnTo>
                <a:lnTo>
                  <a:pt x="54161" y="320173"/>
                </a:lnTo>
                <a:lnTo>
                  <a:pt x="91586" y="349501"/>
                </a:lnTo>
                <a:lnTo>
                  <a:pt x="135759" y="368408"/>
                </a:lnTo>
                <a:lnTo>
                  <a:pt x="184915" y="375108"/>
                </a:lnTo>
                <a:lnTo>
                  <a:pt x="234072" y="368408"/>
                </a:lnTo>
                <a:lnTo>
                  <a:pt x="278244" y="349501"/>
                </a:lnTo>
                <a:lnTo>
                  <a:pt x="315669" y="320173"/>
                </a:lnTo>
                <a:lnTo>
                  <a:pt x="344584" y="282214"/>
                </a:lnTo>
                <a:lnTo>
                  <a:pt x="363226" y="237412"/>
                </a:lnTo>
                <a:lnTo>
                  <a:pt x="369831" y="187554"/>
                </a:lnTo>
                <a:lnTo>
                  <a:pt x="363226" y="137693"/>
                </a:lnTo>
                <a:lnTo>
                  <a:pt x="344584" y="92889"/>
                </a:lnTo>
                <a:lnTo>
                  <a:pt x="315669" y="54931"/>
                </a:lnTo>
                <a:lnTo>
                  <a:pt x="278244" y="25605"/>
                </a:lnTo>
                <a:lnTo>
                  <a:pt x="234072" y="6699"/>
                </a:lnTo>
                <a:lnTo>
                  <a:pt x="184915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h2e238f0fae5961cb_0_83"/>
          <p:cNvSpPr txBox="1"/>
          <p:nvPr/>
        </p:nvSpPr>
        <p:spPr>
          <a:xfrm>
            <a:off x="18962816" y="10093373"/>
            <a:ext cx="134100" cy="2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lang="ru-RU" sz="1450">
                <a:solidFill>
                  <a:srgbClr val="FFFFFF"/>
                </a:solidFill>
              </a:rPr>
              <a:t>6</a:t>
            </a:r>
            <a:endParaRPr b="0" i="0" sz="14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h2e238f0fae5961cb_0_83"/>
          <p:cNvSpPr/>
          <p:nvPr/>
        </p:nvSpPr>
        <p:spPr>
          <a:xfrm>
            <a:off x="1670844" y="1293135"/>
            <a:ext cx="2173561" cy="45600"/>
          </a:xfrm>
          <a:custGeom>
            <a:rect b="b" l="l" r="r" t="t"/>
            <a:pathLst>
              <a:path extrusionOk="0" h="120000" w="1902460">
                <a:moveTo>
                  <a:pt x="0" y="0"/>
                </a:moveTo>
                <a:lnTo>
                  <a:pt x="1901973" y="0"/>
                </a:lnTo>
              </a:path>
            </a:pathLst>
          </a:custGeom>
          <a:noFill/>
          <a:ln cap="flat" cmpd="sng" w="93175">
            <a:solidFill>
              <a:srgbClr val="1779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h2e238f0fae5961cb_0_83"/>
          <p:cNvSpPr txBox="1"/>
          <p:nvPr/>
        </p:nvSpPr>
        <p:spPr>
          <a:xfrm>
            <a:off x="1670844" y="1082314"/>
            <a:ext cx="27216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НИмпульс: ИИ в анализе научных направлений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h2e238f0fae5961cb_0_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3839" y="411120"/>
            <a:ext cx="7741711" cy="10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h2e238f0fae5961cb_0_83"/>
          <p:cNvSpPr/>
          <p:nvPr/>
        </p:nvSpPr>
        <p:spPr>
          <a:xfrm>
            <a:off x="1671650" y="4698176"/>
            <a:ext cx="1085400" cy="7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ru-RU" sz="3400" u="none" cap="none" strike="noStrik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3400" u="none" cap="none" strike="noStrike">
              <a:solidFill>
                <a:srgbClr val="008B9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h2e238f0fae5961cb_0_83"/>
          <p:cNvSpPr/>
          <p:nvPr/>
        </p:nvSpPr>
        <p:spPr>
          <a:xfrm>
            <a:off x="3071953" y="4698176"/>
            <a:ext cx="107466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Заголовки и аннотации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h2e238f0fae5961cb_0_83"/>
          <p:cNvSpPr/>
          <p:nvPr/>
        </p:nvSpPr>
        <p:spPr>
          <a:xfrm>
            <a:off x="3071953" y="5295257"/>
            <a:ext cx="107466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Исходное содержание научных работ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h2e238f0fae5961cb_0_83"/>
          <p:cNvSpPr/>
          <p:nvPr/>
        </p:nvSpPr>
        <p:spPr>
          <a:xfrm>
            <a:off x="1671650" y="5913943"/>
            <a:ext cx="1085400" cy="7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ru-RU" sz="3400" u="none" cap="none" strike="noStrik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02</a:t>
            </a:r>
            <a:endParaRPr b="0" i="0" sz="3400" u="none" cap="none" strike="noStrike">
              <a:solidFill>
                <a:srgbClr val="008B9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h2e238f0fae5961cb_0_83"/>
          <p:cNvSpPr/>
          <p:nvPr/>
        </p:nvSpPr>
        <p:spPr>
          <a:xfrm>
            <a:off x="3071953" y="5913943"/>
            <a:ext cx="107466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Числовые представления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h2e238f0fae5961cb_0_83"/>
          <p:cNvSpPr/>
          <p:nvPr/>
        </p:nvSpPr>
        <p:spPr>
          <a:xfrm>
            <a:off x="3071953" y="6434986"/>
            <a:ext cx="107466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Модель кодирует смысловую близость текстов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h2e238f0fae5961cb_0_83"/>
          <p:cNvSpPr/>
          <p:nvPr/>
        </p:nvSpPr>
        <p:spPr>
          <a:xfrm>
            <a:off x="1671650" y="7129710"/>
            <a:ext cx="1085400" cy="7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ru-RU" sz="3400" u="none" cap="none" strike="noStrik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03</a:t>
            </a:r>
            <a:endParaRPr b="0" i="0" sz="3400" u="none" cap="none" strike="noStrike">
              <a:solidFill>
                <a:srgbClr val="008B9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h2e238f0fae5961cb_0_83"/>
          <p:cNvSpPr/>
          <p:nvPr/>
        </p:nvSpPr>
        <p:spPr>
          <a:xfrm>
            <a:off x="3071953" y="7129710"/>
            <a:ext cx="107466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Тематические группы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h2e238f0fae5961cb_0_83"/>
          <p:cNvSpPr/>
          <p:nvPr/>
        </p:nvSpPr>
        <p:spPr>
          <a:xfrm>
            <a:off x="3071953" y="7650753"/>
            <a:ext cx="107466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Алгоритм объединяет близкие публикации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h2e238f0fae5961cb_0_83"/>
          <p:cNvSpPr/>
          <p:nvPr/>
        </p:nvSpPr>
        <p:spPr>
          <a:xfrm>
            <a:off x="1671650" y="8345477"/>
            <a:ext cx="1085400" cy="7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ru-RU" sz="3400" u="none" cap="none" strike="noStrike">
                <a:solidFill>
                  <a:srgbClr val="008B98"/>
                </a:solidFill>
                <a:latin typeface="Verdana"/>
                <a:ea typeface="Verdana"/>
                <a:cs typeface="Verdana"/>
                <a:sym typeface="Verdana"/>
              </a:rPr>
              <a:t>04</a:t>
            </a:r>
            <a:endParaRPr b="0" i="0" sz="3400" u="none" cap="none" strike="noStrike">
              <a:solidFill>
                <a:srgbClr val="008B9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h2e238f0fae5961cb_0_83"/>
          <p:cNvSpPr/>
          <p:nvPr/>
        </p:nvSpPr>
        <p:spPr>
          <a:xfrm>
            <a:off x="3071953" y="8345477"/>
            <a:ext cx="107466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Названия и описания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h2e238f0fae5961cb_0_83"/>
          <p:cNvSpPr/>
          <p:nvPr/>
        </p:nvSpPr>
        <p:spPr>
          <a:xfrm>
            <a:off x="3071953" y="8866521"/>
            <a:ext cx="107466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Языковая модель описывает темы и присваивает </a:t>
            </a:r>
            <a:r>
              <a:rPr lang="ru-RU" sz="2000">
                <a:solidFill>
                  <a:schemeClr val="dk1"/>
                </a:solidFill>
              </a:rPr>
              <a:t>тематические </a:t>
            </a: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коды APA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h2e238f0fae5961cb_0_33"/>
          <p:cNvSpPr/>
          <p:nvPr/>
        </p:nvSpPr>
        <p:spPr>
          <a:xfrm>
            <a:off x="0" y="189"/>
            <a:ext cx="20104100" cy="11308715"/>
          </a:xfrm>
          <a:custGeom>
            <a:rect b="b" l="l" r="r" t="t"/>
            <a:pathLst>
              <a:path extrusionOk="0" h="11308715" w="2010410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h2e238f0fae5961cb_0_33"/>
          <p:cNvSpPr/>
          <p:nvPr/>
        </p:nvSpPr>
        <p:spPr>
          <a:xfrm>
            <a:off x="23040" y="7088417"/>
            <a:ext cx="20088900" cy="4256700"/>
          </a:xfrm>
          <a:prstGeom prst="rect">
            <a:avLst/>
          </a:prstGeom>
          <a:gradFill>
            <a:gsLst>
              <a:gs pos="0">
                <a:srgbClr val="005E75"/>
              </a:gs>
              <a:gs pos="1000">
                <a:srgbClr val="005E75"/>
              </a:gs>
              <a:gs pos="51000">
                <a:srgbClr val="01A7CE"/>
              </a:gs>
              <a:gs pos="100000">
                <a:srgbClr val="1B374B"/>
              </a:gs>
            </a:gsLst>
            <a:lin ang="0" scaled="0"/>
          </a:gra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8" name="Google Shape;198;h2e238f0fae5961cb_0_33"/>
          <p:cNvSpPr/>
          <p:nvPr/>
        </p:nvSpPr>
        <p:spPr>
          <a:xfrm>
            <a:off x="18845321" y="10043357"/>
            <a:ext cx="370205" cy="375284"/>
          </a:xfrm>
          <a:custGeom>
            <a:rect b="b" l="l" r="r" t="t"/>
            <a:pathLst>
              <a:path extrusionOk="0" h="375284" w="370205">
                <a:moveTo>
                  <a:pt x="184915" y="0"/>
                </a:moveTo>
                <a:lnTo>
                  <a:pt x="135759" y="6699"/>
                </a:lnTo>
                <a:lnTo>
                  <a:pt x="91586" y="25605"/>
                </a:lnTo>
                <a:lnTo>
                  <a:pt x="54161" y="54931"/>
                </a:lnTo>
                <a:lnTo>
                  <a:pt x="25247" y="92889"/>
                </a:lnTo>
                <a:lnTo>
                  <a:pt x="6605" y="137693"/>
                </a:lnTo>
                <a:lnTo>
                  <a:pt x="0" y="187554"/>
                </a:lnTo>
                <a:lnTo>
                  <a:pt x="6605" y="237412"/>
                </a:lnTo>
                <a:lnTo>
                  <a:pt x="25247" y="282214"/>
                </a:lnTo>
                <a:lnTo>
                  <a:pt x="54161" y="320173"/>
                </a:lnTo>
                <a:lnTo>
                  <a:pt x="91586" y="349501"/>
                </a:lnTo>
                <a:lnTo>
                  <a:pt x="135759" y="368408"/>
                </a:lnTo>
                <a:lnTo>
                  <a:pt x="184915" y="375108"/>
                </a:lnTo>
                <a:lnTo>
                  <a:pt x="234072" y="368408"/>
                </a:lnTo>
                <a:lnTo>
                  <a:pt x="278244" y="349501"/>
                </a:lnTo>
                <a:lnTo>
                  <a:pt x="315669" y="320173"/>
                </a:lnTo>
                <a:lnTo>
                  <a:pt x="344584" y="282214"/>
                </a:lnTo>
                <a:lnTo>
                  <a:pt x="363226" y="237412"/>
                </a:lnTo>
                <a:lnTo>
                  <a:pt x="369831" y="187554"/>
                </a:lnTo>
                <a:lnTo>
                  <a:pt x="363226" y="137693"/>
                </a:lnTo>
                <a:lnTo>
                  <a:pt x="344584" y="92889"/>
                </a:lnTo>
                <a:lnTo>
                  <a:pt x="315669" y="54931"/>
                </a:lnTo>
                <a:lnTo>
                  <a:pt x="278244" y="25605"/>
                </a:lnTo>
                <a:lnTo>
                  <a:pt x="234072" y="6699"/>
                </a:lnTo>
                <a:lnTo>
                  <a:pt x="184915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h2e238f0fae5961cb_0_33"/>
          <p:cNvSpPr txBox="1"/>
          <p:nvPr/>
        </p:nvSpPr>
        <p:spPr>
          <a:xfrm>
            <a:off x="18963311" y="10093373"/>
            <a:ext cx="134100" cy="2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lang="ru-RU" sz="1450">
                <a:solidFill>
                  <a:srgbClr val="FFFFFF"/>
                </a:solidFill>
              </a:rPr>
              <a:t>7</a:t>
            </a:r>
            <a:endParaRPr b="0" i="0" sz="14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h2e238f0fae5961cb_0_33"/>
          <p:cNvSpPr txBox="1"/>
          <p:nvPr/>
        </p:nvSpPr>
        <p:spPr>
          <a:xfrm>
            <a:off x="1746389" y="2037621"/>
            <a:ext cx="16263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Система веб-сервисов</a:t>
            </a:r>
            <a:endParaRPr b="1" i="0" sz="6000" u="none" cap="none" strike="noStrik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Источник данных: OpenAlex</a:t>
            </a:r>
            <a:endParaRPr b="1" i="0" sz="6000" u="none" cap="none" strike="noStrik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1" name="Google Shape;201;h2e238f0fae5961cb_0_33"/>
          <p:cNvSpPr/>
          <p:nvPr/>
        </p:nvSpPr>
        <p:spPr>
          <a:xfrm>
            <a:off x="1670844" y="1293135"/>
            <a:ext cx="2173561" cy="45600"/>
          </a:xfrm>
          <a:custGeom>
            <a:rect b="b" l="l" r="r" t="t"/>
            <a:pathLst>
              <a:path extrusionOk="0" h="120000" w="1902460">
                <a:moveTo>
                  <a:pt x="0" y="0"/>
                </a:moveTo>
                <a:lnTo>
                  <a:pt x="1901973" y="0"/>
                </a:lnTo>
              </a:path>
            </a:pathLst>
          </a:custGeom>
          <a:noFill/>
          <a:ln cap="flat" cmpd="sng" w="93175">
            <a:solidFill>
              <a:srgbClr val="1779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h2e238f0fae5961cb_0_33"/>
          <p:cNvSpPr txBox="1"/>
          <p:nvPr/>
        </p:nvSpPr>
        <p:spPr>
          <a:xfrm>
            <a:off x="1670844" y="1082314"/>
            <a:ext cx="27216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Импульс: ИИ в анализе научных направлений</a:t>
            </a:r>
            <a:endParaRPr b="0" i="0" sz="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h2e238f0fae5961cb_0_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3839" y="411120"/>
            <a:ext cx="7741711" cy="10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h2e238f0fae5961cb_0_33"/>
          <p:cNvSpPr/>
          <p:nvPr/>
        </p:nvSpPr>
        <p:spPr>
          <a:xfrm>
            <a:off x="1898820" y="4719475"/>
            <a:ext cx="37065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rgbClr val="17799A"/>
                </a:solidFill>
              </a:rPr>
              <a:t>5 303</a:t>
            </a:r>
            <a:endParaRPr i="0" sz="1400" u="none" cap="none" strike="noStrike">
              <a:solidFill>
                <a:srgbClr val="17799A"/>
              </a:solidFill>
            </a:endParaRPr>
          </a:p>
        </p:txBody>
      </p:sp>
      <p:sp>
        <p:nvSpPr>
          <p:cNvPr id="205" name="Google Shape;205;h2e238f0fae5961cb_0_33"/>
          <p:cNvSpPr/>
          <p:nvPr/>
        </p:nvSpPr>
        <p:spPr>
          <a:xfrm>
            <a:off x="8626163" y="4740275"/>
            <a:ext cx="37065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rgbClr val="17799A"/>
                </a:solidFill>
              </a:rPr>
              <a:t>4 583</a:t>
            </a:r>
            <a:endParaRPr b="1" i="0" sz="6000" u="none" cap="none" strike="noStrike">
              <a:solidFill>
                <a:srgbClr val="17799A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1779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6" name="Google Shape;206;h2e238f0fae5961cb_0_33"/>
          <p:cNvSpPr/>
          <p:nvPr/>
        </p:nvSpPr>
        <p:spPr>
          <a:xfrm>
            <a:off x="15491434" y="4740275"/>
            <a:ext cx="3238500" cy="1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rgbClr val="17799A"/>
                </a:solidFill>
              </a:rPr>
              <a:t>19</a:t>
            </a:r>
            <a:endParaRPr b="1" i="0" sz="6000" u="none" cap="none" strike="noStrike">
              <a:solidFill>
                <a:srgbClr val="17799A"/>
              </a:solidFill>
            </a:endParaRPr>
          </a:p>
        </p:txBody>
      </p:sp>
      <p:sp>
        <p:nvSpPr>
          <p:cNvPr id="207" name="Google Shape;207;h2e238f0fae5961cb_0_33"/>
          <p:cNvSpPr/>
          <p:nvPr/>
        </p:nvSpPr>
        <p:spPr>
          <a:xfrm>
            <a:off x="1794883" y="5786286"/>
            <a:ext cx="41925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5"/>
              <a:buFont typeface="Arial"/>
              <a:buNone/>
            </a:pPr>
            <a:r>
              <a:rPr i="0" lang="ru-RU" sz="1875" u="none" cap="none" strike="noStrike">
                <a:solidFill>
                  <a:srgbClr val="15243E"/>
                </a:solidFill>
              </a:rPr>
              <a:t>статьи в исходной выборке</a:t>
            </a:r>
            <a:r>
              <a:rPr i="0" lang="ru-RU" sz="1600" u="none" cap="none" strike="noStrike">
                <a:solidFill>
                  <a:srgbClr val="000000"/>
                </a:solidFill>
              </a:rPr>
              <a:t> </a:t>
            </a:r>
            <a:endParaRPr i="0" sz="1600" u="none" cap="none" strike="noStrike">
              <a:solidFill>
                <a:srgbClr val="000000"/>
              </a:solidFill>
            </a:endParaRPr>
          </a:p>
        </p:txBody>
      </p:sp>
      <p:sp>
        <p:nvSpPr>
          <p:cNvPr id="208" name="Google Shape;208;h2e238f0fae5961cb_0_33"/>
          <p:cNvSpPr/>
          <p:nvPr/>
        </p:nvSpPr>
        <p:spPr>
          <a:xfrm>
            <a:off x="8626175" y="5804736"/>
            <a:ext cx="3706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75"/>
              <a:buFont typeface="Arial"/>
              <a:buNone/>
            </a:pPr>
            <a:r>
              <a:rPr i="0" lang="ru-RU" sz="1875" u="none" cap="none" strike="noStrike">
                <a:solidFill>
                  <a:srgbClr val="15243E"/>
                </a:solidFill>
              </a:rPr>
              <a:t>публикации в тематических группах</a:t>
            </a:r>
            <a:endParaRPr i="0" sz="1600" u="none" cap="none" strike="noStrike">
              <a:solidFill>
                <a:srgbClr val="000000"/>
              </a:solidFill>
            </a:endParaRPr>
          </a:p>
        </p:txBody>
      </p:sp>
      <p:sp>
        <p:nvSpPr>
          <p:cNvPr id="209" name="Google Shape;209;h2e238f0fae5961cb_0_33"/>
          <p:cNvSpPr/>
          <p:nvPr/>
        </p:nvSpPr>
        <p:spPr>
          <a:xfrm>
            <a:off x="15491425" y="5797118"/>
            <a:ext cx="3238500" cy="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75"/>
              <a:buFont typeface="Arial"/>
              <a:buNone/>
            </a:pPr>
            <a:r>
              <a:rPr b="0" i="0" lang="ru-RU" sz="1875" u="none" cap="none" strike="noStrik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т</a:t>
            </a:r>
            <a:r>
              <a:rPr i="0" lang="ru-RU" sz="1875" u="none" cap="none" strike="noStrike">
                <a:solidFill>
                  <a:srgbClr val="15243E"/>
                </a:solidFill>
              </a:rPr>
              <a:t>ематических групп</a:t>
            </a:r>
            <a:endParaRPr i="0" sz="1600" u="none" cap="none" strike="noStrike">
              <a:solidFill>
                <a:srgbClr val="000000"/>
              </a:solidFill>
            </a:endParaRPr>
          </a:p>
        </p:txBody>
      </p:sp>
      <p:sp>
        <p:nvSpPr>
          <p:cNvPr id="210" name="Google Shape;210;h2e238f0fae5961cb_0_33"/>
          <p:cNvSpPr/>
          <p:nvPr/>
        </p:nvSpPr>
        <p:spPr>
          <a:xfrm>
            <a:off x="4974503" y="7447725"/>
            <a:ext cx="10763400" cy="5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ru-RU" sz="3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Цифровое детство · 2020–2025</a:t>
            </a:r>
            <a:endParaRPr b="0" i="0" sz="3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h2e238f0fae5961cb_0_33"/>
          <p:cNvSpPr/>
          <p:nvPr/>
        </p:nvSpPr>
        <p:spPr>
          <a:xfrm>
            <a:off x="4974503" y="8181150"/>
            <a:ext cx="10763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Детское развитие и цифровые технологии, образовательные игры и геймификация.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Дополнительный отбор по словам digital и child / childhood / adolescent / adolescence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h2e238f0fae5961cb_0_33"/>
          <p:cNvSpPr/>
          <p:nvPr/>
        </p:nvSpPr>
        <p:spPr>
          <a:xfrm>
            <a:off x="4969013" y="9097925"/>
            <a:ext cx="107634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Выгрузка 13.08.2025. Данные за 2025 год охватывают только часть года</a:t>
            </a:r>
            <a:r>
              <a:rPr b="0" i="0" lang="ru-RU" sz="1700" u="none" cap="none" strike="noStrike">
                <a:solidFill>
                  <a:srgbClr val="637088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"/>
          <p:cNvSpPr/>
          <p:nvPr/>
        </p:nvSpPr>
        <p:spPr>
          <a:xfrm>
            <a:off x="97904" y="-136"/>
            <a:ext cx="20104100" cy="11308715"/>
          </a:xfrm>
          <a:custGeom>
            <a:rect b="b" l="l" r="r" t="t"/>
            <a:pathLst>
              <a:path extrusionOk="0" h="11308715" w="2010410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"/>
          <p:cNvSpPr/>
          <p:nvPr/>
        </p:nvSpPr>
        <p:spPr>
          <a:xfrm>
            <a:off x="18845321" y="10043357"/>
            <a:ext cx="370234" cy="375315"/>
          </a:xfrm>
          <a:custGeom>
            <a:rect b="b" l="l" r="r" t="t"/>
            <a:pathLst>
              <a:path extrusionOk="0" h="375284" w="370205">
                <a:moveTo>
                  <a:pt x="184915" y="0"/>
                </a:moveTo>
                <a:lnTo>
                  <a:pt x="135759" y="6699"/>
                </a:lnTo>
                <a:lnTo>
                  <a:pt x="91586" y="25605"/>
                </a:lnTo>
                <a:lnTo>
                  <a:pt x="54161" y="54931"/>
                </a:lnTo>
                <a:lnTo>
                  <a:pt x="25247" y="92889"/>
                </a:lnTo>
                <a:lnTo>
                  <a:pt x="6605" y="137693"/>
                </a:lnTo>
                <a:lnTo>
                  <a:pt x="0" y="187554"/>
                </a:lnTo>
                <a:lnTo>
                  <a:pt x="6605" y="237412"/>
                </a:lnTo>
                <a:lnTo>
                  <a:pt x="25247" y="282214"/>
                </a:lnTo>
                <a:lnTo>
                  <a:pt x="54161" y="320173"/>
                </a:lnTo>
                <a:lnTo>
                  <a:pt x="91586" y="349501"/>
                </a:lnTo>
                <a:lnTo>
                  <a:pt x="135759" y="368408"/>
                </a:lnTo>
                <a:lnTo>
                  <a:pt x="184915" y="375108"/>
                </a:lnTo>
                <a:lnTo>
                  <a:pt x="234072" y="368408"/>
                </a:lnTo>
                <a:lnTo>
                  <a:pt x="278244" y="349501"/>
                </a:lnTo>
                <a:lnTo>
                  <a:pt x="315669" y="320173"/>
                </a:lnTo>
                <a:lnTo>
                  <a:pt x="344584" y="282214"/>
                </a:lnTo>
                <a:lnTo>
                  <a:pt x="363226" y="237412"/>
                </a:lnTo>
                <a:lnTo>
                  <a:pt x="369831" y="187554"/>
                </a:lnTo>
                <a:lnTo>
                  <a:pt x="363226" y="137693"/>
                </a:lnTo>
                <a:lnTo>
                  <a:pt x="344584" y="92889"/>
                </a:lnTo>
                <a:lnTo>
                  <a:pt x="315669" y="54931"/>
                </a:lnTo>
                <a:lnTo>
                  <a:pt x="278244" y="25605"/>
                </a:lnTo>
                <a:lnTo>
                  <a:pt x="234072" y="6699"/>
                </a:lnTo>
                <a:lnTo>
                  <a:pt x="184915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"/>
          <p:cNvSpPr txBox="1"/>
          <p:nvPr/>
        </p:nvSpPr>
        <p:spPr>
          <a:xfrm>
            <a:off x="18963311" y="10093373"/>
            <a:ext cx="133996" cy="2379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lang="ru-RU" sz="1450">
                <a:solidFill>
                  <a:srgbClr val="FFFFFF"/>
                </a:solidFill>
              </a:rPr>
              <a:t>8</a:t>
            </a:r>
            <a:endParaRPr b="0" i="0" sz="14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4"/>
          <p:cNvSpPr/>
          <p:nvPr/>
        </p:nvSpPr>
        <p:spPr>
          <a:xfrm>
            <a:off x="1670844" y="1293135"/>
            <a:ext cx="2175348" cy="45723"/>
          </a:xfrm>
          <a:custGeom>
            <a:rect b="b" l="l" r="r" t="t"/>
            <a:pathLst>
              <a:path extrusionOk="0" h="120000" w="1902460">
                <a:moveTo>
                  <a:pt x="0" y="0"/>
                </a:moveTo>
                <a:lnTo>
                  <a:pt x="1901973" y="0"/>
                </a:lnTo>
              </a:path>
            </a:pathLst>
          </a:custGeom>
          <a:noFill/>
          <a:ln cap="flat" cmpd="sng" w="93175">
            <a:solidFill>
              <a:srgbClr val="1779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"/>
          <p:cNvSpPr txBox="1"/>
          <p:nvPr/>
        </p:nvSpPr>
        <p:spPr>
          <a:xfrm>
            <a:off x="1670844" y="1082314"/>
            <a:ext cx="27216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Импульс: ИИ в анализе научных направлений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"/>
          <p:cNvSpPr txBox="1"/>
          <p:nvPr/>
        </p:nvSpPr>
        <p:spPr>
          <a:xfrm>
            <a:off x="10299850" y="2232538"/>
            <a:ext cx="90876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Каталог тем: сравнение направлений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4"/>
          <p:cNvSpPr/>
          <p:nvPr/>
        </p:nvSpPr>
        <p:spPr>
          <a:xfrm>
            <a:off x="11272731" y="4398350"/>
            <a:ext cx="8704530" cy="8073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008B98"/>
                </a:solidFill>
              </a:rPr>
              <a:t>Impact / Impulse</a:t>
            </a:r>
            <a:endParaRPr i="0" sz="2000" u="none" cap="none" strike="noStrike">
              <a:solidFill>
                <a:srgbClr val="008B98"/>
              </a:solidFill>
            </a:endParaRPr>
          </a:p>
        </p:txBody>
      </p:sp>
      <p:sp>
        <p:nvSpPr>
          <p:cNvPr id="225" name="Google Shape;225;p4"/>
          <p:cNvSpPr/>
          <p:nvPr/>
        </p:nvSpPr>
        <p:spPr>
          <a:xfrm>
            <a:off x="11276952" y="5035450"/>
            <a:ext cx="7474626" cy="8073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Значимость темы</a:t>
            </a:r>
            <a:endParaRPr b="0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и динамика развития</a:t>
            </a:r>
            <a:endParaRPr b="0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4"/>
          <p:cNvSpPr/>
          <p:nvPr/>
        </p:nvSpPr>
        <p:spPr>
          <a:xfrm>
            <a:off x="11247814" y="6006487"/>
            <a:ext cx="7191666" cy="8073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008B98"/>
                </a:solidFill>
              </a:rPr>
              <a:t>Core / Всего</a:t>
            </a:r>
            <a:endParaRPr i="0" sz="1400" u="none" cap="none" strike="noStrike">
              <a:solidFill>
                <a:srgbClr val="008B98"/>
              </a:solidFill>
            </a:endParaRPr>
          </a:p>
        </p:txBody>
      </p:sp>
      <p:sp>
        <p:nvSpPr>
          <p:cNvPr id="227" name="Google Shape;227;p4"/>
          <p:cNvSpPr/>
          <p:nvPr/>
        </p:nvSpPr>
        <p:spPr>
          <a:xfrm>
            <a:off x="11272725" y="6874945"/>
            <a:ext cx="7474626" cy="12162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ru-RU" sz="1800" u="none" cap="none" strike="noStrike">
                <a:solidFill>
                  <a:srgbClr val="15243E"/>
                </a:solidFill>
              </a:rPr>
              <a:t>Публикации ядра /</a:t>
            </a:r>
            <a:r>
              <a:rPr i="0" lang="ru-RU" sz="1400" u="none" cap="none" strike="noStrike">
                <a:solidFill>
                  <a:schemeClr val="dk1"/>
                </a:solidFill>
              </a:rPr>
              <a:t> </a:t>
            </a:r>
            <a:r>
              <a:rPr i="0" lang="ru-RU" sz="1800" u="none" cap="none" strike="noStrike">
                <a:solidFill>
                  <a:srgbClr val="15243E"/>
                </a:solidFill>
              </a:rPr>
              <a:t>ядро и близкие</a:t>
            </a:r>
            <a:r>
              <a:rPr i="0" lang="ru-RU" sz="1400" u="none" cap="none" strike="noStrike">
                <a:solidFill>
                  <a:schemeClr val="dk1"/>
                </a:solidFill>
              </a:rPr>
              <a:t> </a:t>
            </a:r>
            <a:endParaRPr i="0" sz="14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ru-RU" sz="1800" u="none" cap="none" strike="noStrike">
                <a:solidFill>
                  <a:srgbClr val="15243E"/>
                </a:solidFill>
              </a:rPr>
              <a:t>периферические работы</a:t>
            </a:r>
            <a:endParaRPr i="0" sz="2000" u="none" cap="none" strike="noStrike">
              <a:solidFill>
                <a:srgbClr val="3F3F3F"/>
              </a:solidFill>
            </a:endParaRPr>
          </a:p>
        </p:txBody>
      </p:sp>
      <p:grpSp>
        <p:nvGrpSpPr>
          <p:cNvPr id="228" name="Google Shape;228;p4"/>
          <p:cNvGrpSpPr/>
          <p:nvPr/>
        </p:nvGrpSpPr>
        <p:grpSpPr>
          <a:xfrm>
            <a:off x="10353979" y="4474550"/>
            <a:ext cx="560887" cy="560889"/>
            <a:chOff x="9566495" y="6570532"/>
            <a:chExt cx="560887" cy="560889"/>
          </a:xfrm>
        </p:grpSpPr>
        <p:sp>
          <p:nvSpPr>
            <p:cNvPr id="229" name="Google Shape;229;p4"/>
            <p:cNvSpPr/>
            <p:nvPr/>
          </p:nvSpPr>
          <p:spPr>
            <a:xfrm>
              <a:off x="9566495" y="6570532"/>
              <a:ext cx="560887" cy="560889"/>
            </a:xfrm>
            <a:prstGeom prst="ellipse">
              <a:avLst/>
            </a:prstGeom>
            <a:gradFill>
              <a:gsLst>
                <a:gs pos="0">
                  <a:srgbClr val="005E75"/>
                </a:gs>
                <a:gs pos="1000">
                  <a:srgbClr val="005E75"/>
                </a:gs>
                <a:gs pos="51000">
                  <a:srgbClr val="01A7CE"/>
                </a:gs>
                <a:gs pos="100000">
                  <a:srgbClr val="1B374B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9732348" y="6766112"/>
              <a:ext cx="254578" cy="169729"/>
            </a:xfrm>
            <a:custGeom>
              <a:rect b="b" l="l" r="r" t="t"/>
              <a:pathLst>
                <a:path extrusionOk="0" h="20985" w="21186">
                  <a:moveTo>
                    <a:pt x="10679" y="20063"/>
                  </a:moveTo>
                  <a:lnTo>
                    <a:pt x="20565" y="5375"/>
                  </a:lnTo>
                  <a:cubicBezTo>
                    <a:pt x="21393" y="4146"/>
                    <a:pt x="21393" y="2152"/>
                    <a:pt x="20565" y="923"/>
                  </a:cubicBezTo>
                  <a:cubicBezTo>
                    <a:pt x="19738" y="-307"/>
                    <a:pt x="18396" y="-307"/>
                    <a:pt x="17568" y="923"/>
                  </a:cubicBezTo>
                  <a:lnTo>
                    <a:pt x="9181" y="13386"/>
                  </a:lnTo>
                  <a:lnTo>
                    <a:pt x="3618" y="5119"/>
                  </a:lnTo>
                  <a:cubicBezTo>
                    <a:pt x="2790" y="3889"/>
                    <a:pt x="1448" y="3889"/>
                    <a:pt x="621" y="5119"/>
                  </a:cubicBezTo>
                  <a:cubicBezTo>
                    <a:pt x="-207" y="6349"/>
                    <a:pt x="-207" y="8342"/>
                    <a:pt x="621" y="9572"/>
                  </a:cubicBezTo>
                  <a:lnTo>
                    <a:pt x="7682" y="20063"/>
                  </a:lnTo>
                  <a:cubicBezTo>
                    <a:pt x="8509" y="21292"/>
                    <a:pt x="9851" y="21293"/>
                    <a:pt x="10678" y="20064"/>
                  </a:cubicBezTo>
                  <a:lnTo>
                    <a:pt x="10679" y="200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231" name="Google Shape;231;p4"/>
          <p:cNvGrpSpPr/>
          <p:nvPr/>
        </p:nvGrpSpPr>
        <p:grpSpPr>
          <a:xfrm>
            <a:off x="10368067" y="6006478"/>
            <a:ext cx="560887" cy="560889"/>
            <a:chOff x="9566495" y="6570532"/>
            <a:chExt cx="560887" cy="560889"/>
          </a:xfrm>
        </p:grpSpPr>
        <p:sp>
          <p:nvSpPr>
            <p:cNvPr id="232" name="Google Shape;232;p4"/>
            <p:cNvSpPr/>
            <p:nvPr/>
          </p:nvSpPr>
          <p:spPr>
            <a:xfrm>
              <a:off x="9566495" y="6570532"/>
              <a:ext cx="560887" cy="560889"/>
            </a:xfrm>
            <a:prstGeom prst="ellipse">
              <a:avLst/>
            </a:prstGeom>
            <a:gradFill>
              <a:gsLst>
                <a:gs pos="0">
                  <a:srgbClr val="005E75"/>
                </a:gs>
                <a:gs pos="1000">
                  <a:srgbClr val="005E75"/>
                </a:gs>
                <a:gs pos="51000">
                  <a:srgbClr val="01A7CE"/>
                </a:gs>
                <a:gs pos="100000">
                  <a:srgbClr val="1B374B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9732348" y="6766112"/>
              <a:ext cx="254578" cy="169729"/>
            </a:xfrm>
            <a:custGeom>
              <a:rect b="b" l="l" r="r" t="t"/>
              <a:pathLst>
                <a:path extrusionOk="0" h="20985" w="21186">
                  <a:moveTo>
                    <a:pt x="10679" y="20063"/>
                  </a:moveTo>
                  <a:lnTo>
                    <a:pt x="20565" y="5375"/>
                  </a:lnTo>
                  <a:cubicBezTo>
                    <a:pt x="21393" y="4146"/>
                    <a:pt x="21393" y="2152"/>
                    <a:pt x="20565" y="923"/>
                  </a:cubicBezTo>
                  <a:cubicBezTo>
                    <a:pt x="19738" y="-307"/>
                    <a:pt x="18396" y="-307"/>
                    <a:pt x="17568" y="923"/>
                  </a:cubicBezTo>
                  <a:lnTo>
                    <a:pt x="9181" y="13386"/>
                  </a:lnTo>
                  <a:lnTo>
                    <a:pt x="3618" y="5119"/>
                  </a:lnTo>
                  <a:cubicBezTo>
                    <a:pt x="2790" y="3889"/>
                    <a:pt x="1448" y="3889"/>
                    <a:pt x="621" y="5119"/>
                  </a:cubicBezTo>
                  <a:cubicBezTo>
                    <a:pt x="-207" y="6349"/>
                    <a:pt x="-207" y="8342"/>
                    <a:pt x="621" y="9572"/>
                  </a:cubicBezTo>
                  <a:lnTo>
                    <a:pt x="7682" y="20063"/>
                  </a:lnTo>
                  <a:cubicBezTo>
                    <a:pt x="8509" y="21292"/>
                    <a:pt x="9851" y="21293"/>
                    <a:pt x="10678" y="20064"/>
                  </a:cubicBezTo>
                  <a:lnTo>
                    <a:pt x="10679" y="200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234" name="Google Shape;2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3839" y="411120"/>
            <a:ext cx="7741711" cy="10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8526" y="2416572"/>
            <a:ext cx="8880676" cy="5393927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"/>
          <p:cNvSpPr txBox="1"/>
          <p:nvPr>
            <p:ph type="title"/>
          </p:nvPr>
        </p:nvSpPr>
        <p:spPr>
          <a:xfrm>
            <a:off x="10397768" y="7810500"/>
            <a:ext cx="9212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000">
                <a:solidFill>
                  <a:srgbClr val="008B98"/>
                </a:solidFill>
                <a:latin typeface="Arial"/>
                <a:ea typeface="Arial"/>
                <a:cs typeface="Arial"/>
                <a:sym typeface="Arial"/>
              </a:rPr>
              <a:t>Как работать с результатами</a:t>
            </a:r>
            <a:endParaRPr sz="2000">
              <a:solidFill>
                <a:srgbClr val="008B9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4"/>
          <p:cNvSpPr/>
          <p:nvPr/>
        </p:nvSpPr>
        <p:spPr>
          <a:xfrm>
            <a:off x="10388026" y="8345037"/>
            <a:ext cx="781800" cy="7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ru-RU" sz="3400" u="none" cap="none" strike="noStrike">
                <a:solidFill>
                  <a:srgbClr val="008B9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3400" u="none" cap="none" strike="noStrike">
              <a:solidFill>
                <a:srgbClr val="008B9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4"/>
          <p:cNvSpPr/>
          <p:nvPr/>
        </p:nvSpPr>
        <p:spPr>
          <a:xfrm>
            <a:off x="11396608" y="8345037"/>
            <a:ext cx="77403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Выбрать тему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4"/>
          <p:cNvSpPr/>
          <p:nvPr/>
        </p:nvSpPr>
        <p:spPr>
          <a:xfrm>
            <a:off x="11396608" y="8942122"/>
            <a:ext cx="77403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Сопоставить содержание и показатели направлений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h2e238f0fae5961cb_0_254"/>
          <p:cNvSpPr/>
          <p:nvPr/>
        </p:nvSpPr>
        <p:spPr>
          <a:xfrm>
            <a:off x="0" y="189"/>
            <a:ext cx="20104100" cy="11308715"/>
          </a:xfrm>
          <a:custGeom>
            <a:rect b="b" l="l" r="r" t="t"/>
            <a:pathLst>
              <a:path extrusionOk="0" h="11308715" w="2010410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h2e238f0fae5961cb_0_254"/>
          <p:cNvSpPr txBox="1"/>
          <p:nvPr>
            <p:ph type="title"/>
          </p:nvPr>
        </p:nvSpPr>
        <p:spPr>
          <a:xfrm>
            <a:off x="1671650" y="2879100"/>
            <a:ext cx="17285100" cy="18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1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1400"/>
              <a:buNone/>
            </a:pPr>
            <a:r>
              <a:rPr lang="ru-RU" sz="6000"/>
              <a:t>П</a:t>
            </a:r>
            <a:r>
              <a:rPr lang="ru-RU" sz="6000"/>
              <a:t>оказатели темы по годам</a:t>
            </a:r>
            <a:endParaRPr sz="6000"/>
          </a:p>
          <a:p>
            <a:pPr indent="0" lvl="0" marL="12701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6000"/>
          </a:p>
        </p:txBody>
      </p:sp>
      <p:sp>
        <p:nvSpPr>
          <p:cNvPr id="246" name="Google Shape;246;h2e238f0fae5961cb_0_254"/>
          <p:cNvSpPr/>
          <p:nvPr/>
        </p:nvSpPr>
        <p:spPr>
          <a:xfrm>
            <a:off x="18845321" y="10043357"/>
            <a:ext cx="370205" cy="375284"/>
          </a:xfrm>
          <a:custGeom>
            <a:rect b="b" l="l" r="r" t="t"/>
            <a:pathLst>
              <a:path extrusionOk="0" h="375284" w="370205">
                <a:moveTo>
                  <a:pt x="184915" y="0"/>
                </a:moveTo>
                <a:lnTo>
                  <a:pt x="135759" y="6699"/>
                </a:lnTo>
                <a:lnTo>
                  <a:pt x="91586" y="25605"/>
                </a:lnTo>
                <a:lnTo>
                  <a:pt x="54161" y="54931"/>
                </a:lnTo>
                <a:lnTo>
                  <a:pt x="25247" y="92889"/>
                </a:lnTo>
                <a:lnTo>
                  <a:pt x="6605" y="137693"/>
                </a:lnTo>
                <a:lnTo>
                  <a:pt x="0" y="187554"/>
                </a:lnTo>
                <a:lnTo>
                  <a:pt x="6605" y="237412"/>
                </a:lnTo>
                <a:lnTo>
                  <a:pt x="25247" y="282214"/>
                </a:lnTo>
                <a:lnTo>
                  <a:pt x="54161" y="320173"/>
                </a:lnTo>
                <a:lnTo>
                  <a:pt x="91586" y="349501"/>
                </a:lnTo>
                <a:lnTo>
                  <a:pt x="135759" y="368408"/>
                </a:lnTo>
                <a:lnTo>
                  <a:pt x="184915" y="375108"/>
                </a:lnTo>
                <a:lnTo>
                  <a:pt x="234072" y="368408"/>
                </a:lnTo>
                <a:lnTo>
                  <a:pt x="278244" y="349501"/>
                </a:lnTo>
                <a:lnTo>
                  <a:pt x="315669" y="320173"/>
                </a:lnTo>
                <a:lnTo>
                  <a:pt x="344584" y="282214"/>
                </a:lnTo>
                <a:lnTo>
                  <a:pt x="363226" y="237412"/>
                </a:lnTo>
                <a:lnTo>
                  <a:pt x="369831" y="187554"/>
                </a:lnTo>
                <a:lnTo>
                  <a:pt x="363226" y="137693"/>
                </a:lnTo>
                <a:lnTo>
                  <a:pt x="344584" y="92889"/>
                </a:lnTo>
                <a:lnTo>
                  <a:pt x="315669" y="54931"/>
                </a:lnTo>
                <a:lnTo>
                  <a:pt x="278244" y="25605"/>
                </a:lnTo>
                <a:lnTo>
                  <a:pt x="234072" y="6699"/>
                </a:lnTo>
                <a:lnTo>
                  <a:pt x="184915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h2e238f0fae5961cb_0_254"/>
          <p:cNvSpPr txBox="1"/>
          <p:nvPr/>
        </p:nvSpPr>
        <p:spPr>
          <a:xfrm>
            <a:off x="18961419" y="10100375"/>
            <a:ext cx="137700" cy="2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lang="ru-RU" sz="1450">
                <a:solidFill>
                  <a:srgbClr val="FFFFFF"/>
                </a:solidFill>
              </a:rPr>
              <a:t>9</a:t>
            </a:r>
            <a:endParaRPr b="0" i="0" sz="14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h2e238f0fae5961cb_0_254"/>
          <p:cNvSpPr/>
          <p:nvPr/>
        </p:nvSpPr>
        <p:spPr>
          <a:xfrm>
            <a:off x="1670844" y="1293135"/>
            <a:ext cx="2173561" cy="45600"/>
          </a:xfrm>
          <a:custGeom>
            <a:rect b="b" l="l" r="r" t="t"/>
            <a:pathLst>
              <a:path extrusionOk="0" h="120000" w="1902460">
                <a:moveTo>
                  <a:pt x="0" y="0"/>
                </a:moveTo>
                <a:lnTo>
                  <a:pt x="1901973" y="0"/>
                </a:lnTo>
              </a:path>
            </a:pathLst>
          </a:custGeom>
          <a:noFill/>
          <a:ln cap="flat" cmpd="sng" w="93175">
            <a:solidFill>
              <a:srgbClr val="1779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h2e238f0fae5961cb_0_254"/>
          <p:cNvSpPr txBox="1"/>
          <p:nvPr/>
        </p:nvSpPr>
        <p:spPr>
          <a:xfrm>
            <a:off x="1670844" y="1082314"/>
            <a:ext cx="27216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Импульс: ИИ в анализе научных направлений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h2e238f0fae5961cb_0_2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3839" y="411120"/>
            <a:ext cx="7741711" cy="10383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1" name="Google Shape;251;h2e238f0fae5961cb_0_254"/>
          <p:cNvGraphicFramePr/>
          <p:nvPr/>
        </p:nvGraphicFramePr>
        <p:xfrm>
          <a:off x="1670850" y="41703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{8264469D-9EED-4EF1-8AA8-12A7A915CC2D}</a:tableStyleId>
              </a:tblPr>
              <a:tblGrid>
                <a:gridCol w="4576675"/>
                <a:gridCol w="10930150"/>
              </a:tblGrid>
              <a:tr h="772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2000" u="none" cap="none" strike="noStrike"/>
                        <a:t>Показатель</a:t>
                      </a:r>
                      <a:endParaRPr sz="2000" u="none" cap="none" strike="noStrike"/>
                    </a:p>
                  </a:txBody>
                  <a:tcPr marT="45725" marB="45725" marR="91450" marL="91450">
                    <a:solidFill>
                      <a:srgbClr val="31859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2000" u="none" cap="none" strike="noStrike"/>
                        <a:t>Что показывает</a:t>
                      </a:r>
                      <a:endParaRPr sz="2000" u="none" cap="none" strike="noStrike"/>
                    </a:p>
                  </a:txBody>
                  <a:tcPr marT="45725" marB="45725" marR="91450" marL="91450">
                    <a:solidFill>
                      <a:srgbClr val="31859B"/>
                    </a:solidFill>
                  </a:tcPr>
                </a:tc>
              </a:tr>
              <a:tr h="772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2000" u="none" cap="none" strike="noStrike"/>
                        <a:t>Публикации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2000" u="none" cap="none" strike="noStrike"/>
                        <a:t>Число работ по теме за год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  <a:tr h="772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2000" u="none" cap="none" strike="noStrike"/>
                        <a:t>Цитируемость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2000" u="none" cap="none" strike="noStrike"/>
                        <a:t>Цитирования относительно фона работ того же года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  <a:tr h="772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2000" u="none" cap="none" strike="noStrike"/>
                        <a:t>Импакт-фактор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2000" u="none" cap="none" strike="noStrike"/>
                        <a:t>Средний двухлетний импакт-фактор журналов темы</a:t>
                      </a:r>
                      <a:endParaRPr sz="2000" u="none" cap="none" strike="noStrike">
                        <a:solidFill>
                          <a:srgbClr val="15243E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772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2000" u="none" cap="none" strike="noStrike"/>
                        <a:t>Разнообразие авторов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2000" u="none" cap="none" strike="noStrike"/>
                        <a:t>Равномерность распределения работ между авторами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  <a:tr h="772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2000" u="none" cap="none" strike="noStrike"/>
                        <a:t>Разнообразие стран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243E"/>
                        </a:buClr>
                        <a:buSzPts val="1800"/>
                        <a:buFont typeface="Verdana"/>
                        <a:buNone/>
                      </a:pPr>
                      <a:r>
                        <a:rPr lang="ru-RU" sz="2000" u="none" cap="none" strike="noStrike"/>
                        <a:t>Равномерность представленности стран организаций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52" name="Google Shape;252;h2e238f0fae5961cb_0_254"/>
          <p:cNvSpPr txBox="1"/>
          <p:nvPr/>
        </p:nvSpPr>
        <p:spPr>
          <a:xfrm>
            <a:off x="1670844" y="9597965"/>
            <a:ext cx="1517742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Графики сопоставляют ядро темы и полную совокупность публикаций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h2e238f0fae5961cb_0_147"/>
          <p:cNvSpPr/>
          <p:nvPr/>
        </p:nvSpPr>
        <p:spPr>
          <a:xfrm>
            <a:off x="775" y="314"/>
            <a:ext cx="20104100" cy="11308715"/>
          </a:xfrm>
          <a:custGeom>
            <a:rect b="b" l="l" r="r" t="t"/>
            <a:pathLst>
              <a:path extrusionOk="0" h="11308715" w="2010410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h2e238f0fae5961cb_0_147"/>
          <p:cNvSpPr/>
          <p:nvPr/>
        </p:nvSpPr>
        <p:spPr>
          <a:xfrm>
            <a:off x="18845321" y="10043357"/>
            <a:ext cx="370205" cy="375284"/>
          </a:xfrm>
          <a:custGeom>
            <a:rect b="b" l="l" r="r" t="t"/>
            <a:pathLst>
              <a:path extrusionOk="0" h="375284" w="370205">
                <a:moveTo>
                  <a:pt x="184915" y="0"/>
                </a:moveTo>
                <a:lnTo>
                  <a:pt x="135759" y="6699"/>
                </a:lnTo>
                <a:lnTo>
                  <a:pt x="91586" y="25605"/>
                </a:lnTo>
                <a:lnTo>
                  <a:pt x="54161" y="54931"/>
                </a:lnTo>
                <a:lnTo>
                  <a:pt x="25247" y="92889"/>
                </a:lnTo>
                <a:lnTo>
                  <a:pt x="6605" y="137693"/>
                </a:lnTo>
                <a:lnTo>
                  <a:pt x="0" y="187554"/>
                </a:lnTo>
                <a:lnTo>
                  <a:pt x="6605" y="237412"/>
                </a:lnTo>
                <a:lnTo>
                  <a:pt x="25247" y="282214"/>
                </a:lnTo>
                <a:lnTo>
                  <a:pt x="54161" y="320173"/>
                </a:lnTo>
                <a:lnTo>
                  <a:pt x="91586" y="349501"/>
                </a:lnTo>
                <a:lnTo>
                  <a:pt x="135759" y="368408"/>
                </a:lnTo>
                <a:lnTo>
                  <a:pt x="184915" y="375108"/>
                </a:lnTo>
                <a:lnTo>
                  <a:pt x="234072" y="368408"/>
                </a:lnTo>
                <a:lnTo>
                  <a:pt x="278244" y="349501"/>
                </a:lnTo>
                <a:lnTo>
                  <a:pt x="315669" y="320173"/>
                </a:lnTo>
                <a:lnTo>
                  <a:pt x="344584" y="282214"/>
                </a:lnTo>
                <a:lnTo>
                  <a:pt x="363226" y="237412"/>
                </a:lnTo>
                <a:lnTo>
                  <a:pt x="369831" y="187554"/>
                </a:lnTo>
                <a:lnTo>
                  <a:pt x="363226" y="137693"/>
                </a:lnTo>
                <a:lnTo>
                  <a:pt x="344584" y="92889"/>
                </a:lnTo>
                <a:lnTo>
                  <a:pt x="315669" y="54931"/>
                </a:lnTo>
                <a:lnTo>
                  <a:pt x="278244" y="25605"/>
                </a:lnTo>
                <a:lnTo>
                  <a:pt x="234072" y="6699"/>
                </a:lnTo>
                <a:lnTo>
                  <a:pt x="184915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h2e238f0fae5961cb_0_147"/>
          <p:cNvSpPr txBox="1"/>
          <p:nvPr/>
        </p:nvSpPr>
        <p:spPr>
          <a:xfrm>
            <a:off x="18911279" y="10093375"/>
            <a:ext cx="252300" cy="2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ru-RU" sz="14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1" lang="ru-RU" sz="1450">
                <a:solidFill>
                  <a:srgbClr val="FFFFFF"/>
                </a:solidFill>
              </a:rPr>
              <a:t>0</a:t>
            </a:r>
            <a:endParaRPr b="1" i="0" sz="14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h2e238f0fae5961cb_0_147"/>
          <p:cNvSpPr/>
          <p:nvPr/>
        </p:nvSpPr>
        <p:spPr>
          <a:xfrm>
            <a:off x="1670844" y="1293135"/>
            <a:ext cx="2173561" cy="45600"/>
          </a:xfrm>
          <a:custGeom>
            <a:rect b="b" l="l" r="r" t="t"/>
            <a:pathLst>
              <a:path extrusionOk="0" h="120000" w="1902460">
                <a:moveTo>
                  <a:pt x="0" y="0"/>
                </a:moveTo>
                <a:lnTo>
                  <a:pt x="1901973" y="0"/>
                </a:lnTo>
              </a:path>
            </a:pathLst>
          </a:custGeom>
          <a:noFill/>
          <a:ln cap="flat" cmpd="sng" w="93175">
            <a:solidFill>
              <a:srgbClr val="1779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h2e238f0fae5961cb_0_147"/>
          <p:cNvSpPr txBox="1"/>
          <p:nvPr/>
        </p:nvSpPr>
        <p:spPr>
          <a:xfrm>
            <a:off x="1670844" y="1082314"/>
            <a:ext cx="27216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Импульс: ИИ в анализе научных направлений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h2e238f0fae5961cb_0_147"/>
          <p:cNvSpPr txBox="1"/>
          <p:nvPr/>
        </p:nvSpPr>
        <p:spPr>
          <a:xfrm>
            <a:off x="10299850" y="2232538"/>
            <a:ext cx="90876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Раннее детство и экранное время</a:t>
            </a:r>
            <a:endParaRPr b="1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h2e238f0fae5961cb_0_147"/>
          <p:cNvSpPr/>
          <p:nvPr/>
        </p:nvSpPr>
        <p:spPr>
          <a:xfrm>
            <a:off x="11272731" y="4398350"/>
            <a:ext cx="8704530" cy="8073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008B98"/>
                </a:solidFill>
              </a:rPr>
              <a:t>545</a:t>
            </a:r>
            <a:endParaRPr b="1" i="0" sz="2025" u="none" cap="none" strike="noStrike">
              <a:solidFill>
                <a:srgbClr val="008B98"/>
              </a:solidFill>
            </a:endParaRPr>
          </a:p>
        </p:txBody>
      </p:sp>
      <p:sp>
        <p:nvSpPr>
          <p:cNvPr id="265" name="Google Shape;265;h2e238f0fae5961cb_0_147"/>
          <p:cNvSpPr/>
          <p:nvPr/>
        </p:nvSpPr>
        <p:spPr>
          <a:xfrm>
            <a:off x="11276952" y="5035450"/>
            <a:ext cx="7474626" cy="8073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ru-RU" sz="2000" u="none" cap="none" strike="noStrike">
                <a:solidFill>
                  <a:srgbClr val="3F3F3F"/>
                </a:solidFill>
              </a:rPr>
              <a:t>публикаций в теме, из них 350 в ядре</a:t>
            </a:r>
            <a:endParaRPr i="0" sz="2000" u="none" cap="none" strike="noStrike">
              <a:solidFill>
                <a:srgbClr val="3F3F3F"/>
              </a:solidFill>
            </a:endParaRPr>
          </a:p>
        </p:txBody>
      </p:sp>
      <p:sp>
        <p:nvSpPr>
          <p:cNvPr id="266" name="Google Shape;266;h2e238f0fae5961cb_0_147"/>
          <p:cNvSpPr/>
          <p:nvPr/>
        </p:nvSpPr>
        <p:spPr>
          <a:xfrm>
            <a:off x="11247814" y="6006487"/>
            <a:ext cx="7191666" cy="8073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008B98"/>
                </a:solidFill>
              </a:rPr>
              <a:t>Impact  1,72</a:t>
            </a:r>
            <a:endParaRPr b="1" i="0" sz="2025" u="none" cap="none" strike="noStrike">
              <a:solidFill>
                <a:srgbClr val="008B98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008B98"/>
                </a:solidFill>
              </a:rPr>
              <a:t>Impulse  0,66</a:t>
            </a:r>
            <a:endParaRPr b="1" i="0" sz="2025" u="none" cap="none" strike="noStrike">
              <a:solidFill>
                <a:srgbClr val="008B98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t/>
            </a:r>
            <a:endParaRPr b="1" i="0" sz="2025" u="none" cap="none" strike="noStrike">
              <a:solidFill>
                <a:srgbClr val="008B9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7" name="Google Shape;267;h2e238f0fae5961cb_0_147"/>
          <p:cNvSpPr/>
          <p:nvPr/>
        </p:nvSpPr>
        <p:spPr>
          <a:xfrm>
            <a:off x="11272725" y="6874948"/>
            <a:ext cx="7474626" cy="8073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i="0" lang="ru-RU" sz="1950" u="none" cap="none" strike="noStrike">
                <a:solidFill>
                  <a:srgbClr val="15243E"/>
                </a:solidFill>
              </a:rPr>
              <a:t>Оба показателя выше среднего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i="0" lang="ru-RU" sz="1950" u="none" cap="none" strike="noStrike">
                <a:solidFill>
                  <a:srgbClr val="15243E"/>
                </a:solidFill>
              </a:rPr>
              <a:t>в анализируемом массиве тем</a:t>
            </a:r>
            <a:endParaRPr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1524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8" name="Google Shape;268;h2e238f0fae5961cb_0_147"/>
          <p:cNvGrpSpPr/>
          <p:nvPr/>
        </p:nvGrpSpPr>
        <p:grpSpPr>
          <a:xfrm>
            <a:off x="10353979" y="4474550"/>
            <a:ext cx="561000" cy="561000"/>
            <a:chOff x="9566495" y="6570532"/>
            <a:chExt cx="561000" cy="561000"/>
          </a:xfrm>
        </p:grpSpPr>
        <p:sp>
          <p:nvSpPr>
            <p:cNvPr id="269" name="Google Shape;269;h2e238f0fae5961cb_0_147"/>
            <p:cNvSpPr/>
            <p:nvPr/>
          </p:nvSpPr>
          <p:spPr>
            <a:xfrm>
              <a:off x="9566495" y="6570532"/>
              <a:ext cx="561000" cy="561000"/>
            </a:xfrm>
            <a:prstGeom prst="ellipse">
              <a:avLst/>
            </a:prstGeom>
            <a:gradFill>
              <a:gsLst>
                <a:gs pos="0">
                  <a:srgbClr val="005E75"/>
                </a:gs>
                <a:gs pos="1000">
                  <a:srgbClr val="005E75"/>
                </a:gs>
                <a:gs pos="51000">
                  <a:srgbClr val="01A7CE"/>
                </a:gs>
                <a:gs pos="100000">
                  <a:srgbClr val="1B374B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70" name="Google Shape;270;h2e238f0fae5961cb_0_147"/>
            <p:cNvSpPr/>
            <p:nvPr/>
          </p:nvSpPr>
          <p:spPr>
            <a:xfrm>
              <a:off x="9732348" y="6766112"/>
              <a:ext cx="254603" cy="169716"/>
            </a:xfrm>
            <a:custGeom>
              <a:rect b="b" l="l" r="r" t="t"/>
              <a:pathLst>
                <a:path extrusionOk="0" h="20985" w="21186">
                  <a:moveTo>
                    <a:pt x="10679" y="20063"/>
                  </a:moveTo>
                  <a:lnTo>
                    <a:pt x="20565" y="5375"/>
                  </a:lnTo>
                  <a:cubicBezTo>
                    <a:pt x="21393" y="4146"/>
                    <a:pt x="21393" y="2152"/>
                    <a:pt x="20565" y="923"/>
                  </a:cubicBezTo>
                  <a:cubicBezTo>
                    <a:pt x="19738" y="-307"/>
                    <a:pt x="18396" y="-307"/>
                    <a:pt x="17568" y="923"/>
                  </a:cubicBezTo>
                  <a:lnTo>
                    <a:pt x="9181" y="13386"/>
                  </a:lnTo>
                  <a:lnTo>
                    <a:pt x="3618" y="5119"/>
                  </a:lnTo>
                  <a:cubicBezTo>
                    <a:pt x="2790" y="3889"/>
                    <a:pt x="1448" y="3889"/>
                    <a:pt x="621" y="5119"/>
                  </a:cubicBezTo>
                  <a:cubicBezTo>
                    <a:pt x="-207" y="6349"/>
                    <a:pt x="-207" y="8342"/>
                    <a:pt x="621" y="9572"/>
                  </a:cubicBezTo>
                  <a:lnTo>
                    <a:pt x="7682" y="20063"/>
                  </a:lnTo>
                  <a:cubicBezTo>
                    <a:pt x="8509" y="21292"/>
                    <a:pt x="9851" y="21293"/>
                    <a:pt x="10678" y="20064"/>
                  </a:cubicBezTo>
                  <a:lnTo>
                    <a:pt x="10679" y="200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271" name="Google Shape;271;h2e238f0fae5961cb_0_147"/>
          <p:cNvGrpSpPr/>
          <p:nvPr/>
        </p:nvGrpSpPr>
        <p:grpSpPr>
          <a:xfrm>
            <a:off x="10368067" y="6006478"/>
            <a:ext cx="561000" cy="561000"/>
            <a:chOff x="9566495" y="6570532"/>
            <a:chExt cx="561000" cy="561000"/>
          </a:xfrm>
        </p:grpSpPr>
        <p:sp>
          <p:nvSpPr>
            <p:cNvPr id="272" name="Google Shape;272;h2e238f0fae5961cb_0_147"/>
            <p:cNvSpPr/>
            <p:nvPr/>
          </p:nvSpPr>
          <p:spPr>
            <a:xfrm>
              <a:off x="9566495" y="6570532"/>
              <a:ext cx="561000" cy="561000"/>
            </a:xfrm>
            <a:prstGeom prst="ellipse">
              <a:avLst/>
            </a:prstGeom>
            <a:gradFill>
              <a:gsLst>
                <a:gs pos="0">
                  <a:srgbClr val="005E75"/>
                </a:gs>
                <a:gs pos="1000">
                  <a:srgbClr val="005E75"/>
                </a:gs>
                <a:gs pos="51000">
                  <a:srgbClr val="01A7CE"/>
                </a:gs>
                <a:gs pos="100000">
                  <a:srgbClr val="1B374B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73" name="Google Shape;273;h2e238f0fae5961cb_0_147"/>
            <p:cNvSpPr/>
            <p:nvPr/>
          </p:nvSpPr>
          <p:spPr>
            <a:xfrm>
              <a:off x="9732348" y="6766112"/>
              <a:ext cx="254603" cy="169716"/>
            </a:xfrm>
            <a:custGeom>
              <a:rect b="b" l="l" r="r" t="t"/>
              <a:pathLst>
                <a:path extrusionOk="0" h="20985" w="21186">
                  <a:moveTo>
                    <a:pt x="10679" y="20063"/>
                  </a:moveTo>
                  <a:lnTo>
                    <a:pt x="20565" y="5375"/>
                  </a:lnTo>
                  <a:cubicBezTo>
                    <a:pt x="21393" y="4146"/>
                    <a:pt x="21393" y="2152"/>
                    <a:pt x="20565" y="923"/>
                  </a:cubicBezTo>
                  <a:cubicBezTo>
                    <a:pt x="19738" y="-307"/>
                    <a:pt x="18396" y="-307"/>
                    <a:pt x="17568" y="923"/>
                  </a:cubicBezTo>
                  <a:lnTo>
                    <a:pt x="9181" y="13386"/>
                  </a:lnTo>
                  <a:lnTo>
                    <a:pt x="3618" y="5119"/>
                  </a:lnTo>
                  <a:cubicBezTo>
                    <a:pt x="2790" y="3889"/>
                    <a:pt x="1448" y="3889"/>
                    <a:pt x="621" y="5119"/>
                  </a:cubicBezTo>
                  <a:cubicBezTo>
                    <a:pt x="-207" y="6349"/>
                    <a:pt x="-207" y="8342"/>
                    <a:pt x="621" y="9572"/>
                  </a:cubicBezTo>
                  <a:lnTo>
                    <a:pt x="7682" y="20063"/>
                  </a:lnTo>
                  <a:cubicBezTo>
                    <a:pt x="8509" y="21292"/>
                    <a:pt x="9851" y="21293"/>
                    <a:pt x="10678" y="20064"/>
                  </a:cubicBezTo>
                  <a:lnTo>
                    <a:pt x="10679" y="200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274" name="Google Shape;274;h2e238f0fae5961cb_0_1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3839" y="411120"/>
            <a:ext cx="7741711" cy="10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h2e238f0fae5961cb_0_1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12692" y="2311652"/>
            <a:ext cx="7367836" cy="768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h2e238f0fae5961cb_0_147"/>
          <p:cNvSpPr/>
          <p:nvPr/>
        </p:nvSpPr>
        <p:spPr>
          <a:xfrm>
            <a:off x="10421768" y="8321054"/>
            <a:ext cx="764100" cy="7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ru-RU" sz="3400" u="none" cap="none" strike="noStrike">
                <a:solidFill>
                  <a:srgbClr val="008B9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3400" u="none" cap="none" strike="noStrike">
              <a:solidFill>
                <a:srgbClr val="008B9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h2e238f0fae5961cb_0_147"/>
          <p:cNvSpPr/>
          <p:nvPr/>
        </p:nvSpPr>
        <p:spPr>
          <a:xfrm>
            <a:off x="11407600" y="8321054"/>
            <a:ext cx="75657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Посмотреть динамику</a:t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h2e238f0fae5961cb_0_147"/>
          <p:cNvSpPr/>
          <p:nvPr/>
        </p:nvSpPr>
        <p:spPr>
          <a:xfrm>
            <a:off x="11407600" y="8842095"/>
            <a:ext cx="75657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Сравнить ядро и всю тему по годам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h2e238f0fae5961cb_0_147"/>
          <p:cNvSpPr/>
          <p:nvPr/>
        </p:nvSpPr>
        <p:spPr>
          <a:xfrm>
            <a:off x="10421768" y="9536816"/>
            <a:ext cx="764100" cy="7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ru-RU" sz="3400" u="none" cap="none" strike="noStrike">
                <a:solidFill>
                  <a:srgbClr val="008B9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3400" u="none" cap="none" strike="noStrike">
              <a:solidFill>
                <a:srgbClr val="008B9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h2e238f0fae5961cb_0_147"/>
          <p:cNvSpPr/>
          <p:nvPr/>
        </p:nvSpPr>
        <p:spPr>
          <a:xfrm>
            <a:off x="11407600" y="9536816"/>
            <a:ext cx="7565700" cy="4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15243E"/>
                </a:solidFill>
                <a:latin typeface="Arial"/>
                <a:ea typeface="Arial"/>
                <a:cs typeface="Arial"/>
                <a:sym typeface="Arial"/>
              </a:rPr>
              <a:t>Перейти к публикациям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h2e238f0fae5961cb_0_147"/>
          <p:cNvSpPr/>
          <p:nvPr/>
        </p:nvSpPr>
        <p:spPr>
          <a:xfrm>
            <a:off x="11407600" y="10057850"/>
            <a:ext cx="70053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52075" lIns="104200" spcFirstLastPara="1" rIns="104200" wrap="square" tIns="52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Прочитать работы и уточнить вопрос исследования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h2e238f0fae5961cb_0_147"/>
          <p:cNvSpPr txBox="1"/>
          <p:nvPr>
            <p:ph type="title"/>
          </p:nvPr>
        </p:nvSpPr>
        <p:spPr>
          <a:xfrm>
            <a:off x="10410686" y="7801621"/>
            <a:ext cx="6261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2000">
                <a:solidFill>
                  <a:srgbClr val="008B98"/>
                </a:solidFill>
                <a:latin typeface="Arial"/>
                <a:ea typeface="Arial"/>
                <a:cs typeface="Arial"/>
                <a:sym typeface="Arial"/>
              </a:rPr>
              <a:t>Как работать с результатами</a:t>
            </a:r>
            <a:endParaRPr sz="2000">
              <a:solidFill>
                <a:srgbClr val="008B9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h2e238f0fae5961cb_0_115"/>
          <p:cNvSpPr/>
          <p:nvPr/>
        </p:nvSpPr>
        <p:spPr>
          <a:xfrm>
            <a:off x="775" y="314"/>
            <a:ext cx="20104100" cy="11308715"/>
          </a:xfrm>
          <a:custGeom>
            <a:rect b="b" l="l" r="r" t="t"/>
            <a:pathLst>
              <a:path extrusionOk="0" h="11308715" w="2010410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h2e238f0fae5961cb_0_115"/>
          <p:cNvSpPr/>
          <p:nvPr/>
        </p:nvSpPr>
        <p:spPr>
          <a:xfrm>
            <a:off x="18845321" y="10043357"/>
            <a:ext cx="370205" cy="375284"/>
          </a:xfrm>
          <a:custGeom>
            <a:rect b="b" l="l" r="r" t="t"/>
            <a:pathLst>
              <a:path extrusionOk="0" h="375284" w="370205">
                <a:moveTo>
                  <a:pt x="184915" y="0"/>
                </a:moveTo>
                <a:lnTo>
                  <a:pt x="135759" y="6699"/>
                </a:lnTo>
                <a:lnTo>
                  <a:pt x="91586" y="25605"/>
                </a:lnTo>
                <a:lnTo>
                  <a:pt x="54161" y="54931"/>
                </a:lnTo>
                <a:lnTo>
                  <a:pt x="25247" y="92889"/>
                </a:lnTo>
                <a:lnTo>
                  <a:pt x="6605" y="137693"/>
                </a:lnTo>
                <a:lnTo>
                  <a:pt x="0" y="187554"/>
                </a:lnTo>
                <a:lnTo>
                  <a:pt x="6605" y="237412"/>
                </a:lnTo>
                <a:lnTo>
                  <a:pt x="25247" y="282214"/>
                </a:lnTo>
                <a:lnTo>
                  <a:pt x="54161" y="320173"/>
                </a:lnTo>
                <a:lnTo>
                  <a:pt x="91586" y="349501"/>
                </a:lnTo>
                <a:lnTo>
                  <a:pt x="135759" y="368408"/>
                </a:lnTo>
                <a:lnTo>
                  <a:pt x="184915" y="375108"/>
                </a:lnTo>
                <a:lnTo>
                  <a:pt x="234072" y="368408"/>
                </a:lnTo>
                <a:lnTo>
                  <a:pt x="278244" y="349501"/>
                </a:lnTo>
                <a:lnTo>
                  <a:pt x="315669" y="320173"/>
                </a:lnTo>
                <a:lnTo>
                  <a:pt x="344584" y="282214"/>
                </a:lnTo>
                <a:lnTo>
                  <a:pt x="363226" y="237412"/>
                </a:lnTo>
                <a:lnTo>
                  <a:pt x="369831" y="187554"/>
                </a:lnTo>
                <a:lnTo>
                  <a:pt x="363226" y="137693"/>
                </a:lnTo>
                <a:lnTo>
                  <a:pt x="344584" y="92889"/>
                </a:lnTo>
                <a:lnTo>
                  <a:pt x="315669" y="54931"/>
                </a:lnTo>
                <a:lnTo>
                  <a:pt x="278244" y="25605"/>
                </a:lnTo>
                <a:lnTo>
                  <a:pt x="234072" y="6699"/>
                </a:lnTo>
                <a:lnTo>
                  <a:pt x="184915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h2e238f0fae5961cb_0_115"/>
          <p:cNvSpPr txBox="1"/>
          <p:nvPr/>
        </p:nvSpPr>
        <p:spPr>
          <a:xfrm>
            <a:off x="18922258" y="10093375"/>
            <a:ext cx="252300" cy="2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ru-RU" sz="14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1" lang="ru-RU" sz="1450">
                <a:solidFill>
                  <a:srgbClr val="FFFFFF"/>
                </a:solidFill>
              </a:rPr>
              <a:t>1</a:t>
            </a:r>
            <a:endParaRPr b="1" i="0" sz="14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h2e238f0fae5961cb_0_115"/>
          <p:cNvSpPr/>
          <p:nvPr/>
        </p:nvSpPr>
        <p:spPr>
          <a:xfrm>
            <a:off x="1670844" y="1293135"/>
            <a:ext cx="2173561" cy="45600"/>
          </a:xfrm>
          <a:custGeom>
            <a:rect b="b" l="l" r="r" t="t"/>
            <a:pathLst>
              <a:path extrusionOk="0" h="120000" w="1902460">
                <a:moveTo>
                  <a:pt x="0" y="0"/>
                </a:moveTo>
                <a:lnTo>
                  <a:pt x="1901973" y="0"/>
                </a:lnTo>
              </a:path>
            </a:pathLst>
          </a:custGeom>
          <a:noFill/>
          <a:ln cap="flat" cmpd="sng" w="93175">
            <a:solidFill>
              <a:srgbClr val="1779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h2e238f0fae5961cb_0_115"/>
          <p:cNvSpPr txBox="1"/>
          <p:nvPr/>
        </p:nvSpPr>
        <p:spPr>
          <a:xfrm>
            <a:off x="1670844" y="1082314"/>
            <a:ext cx="27216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Импульс: ИИ в анализе научных направлений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h2e238f0fae5961cb_0_115"/>
          <p:cNvSpPr txBox="1"/>
          <p:nvPr/>
        </p:nvSpPr>
        <p:spPr>
          <a:xfrm>
            <a:off x="10299850" y="2232538"/>
            <a:ext cx="90876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Карта тематического пространства</a:t>
            </a:r>
            <a:endParaRPr b="1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h2e238f0fae5961cb_0_115"/>
          <p:cNvSpPr/>
          <p:nvPr/>
        </p:nvSpPr>
        <p:spPr>
          <a:xfrm>
            <a:off x="11272731" y="4398350"/>
            <a:ext cx="8704530" cy="8073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008B98"/>
                </a:solidFill>
              </a:rPr>
              <a:t>x / y</a:t>
            </a:r>
            <a:endParaRPr b="1" i="0" sz="2025" u="none" cap="none" strike="noStrike">
              <a:solidFill>
                <a:srgbClr val="008B98"/>
              </a:solidFill>
            </a:endParaRPr>
          </a:p>
        </p:txBody>
      </p:sp>
      <p:sp>
        <p:nvSpPr>
          <p:cNvPr id="295" name="Google Shape;295;h2e238f0fae5961cb_0_115"/>
          <p:cNvSpPr/>
          <p:nvPr/>
        </p:nvSpPr>
        <p:spPr>
          <a:xfrm>
            <a:off x="11276952" y="5035450"/>
            <a:ext cx="7474626" cy="8073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Смысловая близость тем</a:t>
            </a:r>
            <a:endParaRPr b="0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h2e238f0fae5961cb_0_115"/>
          <p:cNvSpPr/>
          <p:nvPr/>
        </p:nvSpPr>
        <p:spPr>
          <a:xfrm>
            <a:off x="11247814" y="6006487"/>
            <a:ext cx="7191666" cy="8073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008B98"/>
                </a:solidFill>
              </a:rPr>
              <a:t>Impact / Impulse</a:t>
            </a:r>
            <a:endParaRPr i="0" sz="1400" u="none" cap="none" strike="noStrike">
              <a:solidFill>
                <a:srgbClr val="008B98"/>
              </a:solidFill>
            </a:endParaRPr>
          </a:p>
        </p:txBody>
      </p:sp>
      <p:sp>
        <p:nvSpPr>
          <p:cNvPr id="297" name="Google Shape;297;h2e238f0fae5961cb_0_115"/>
          <p:cNvSpPr/>
          <p:nvPr/>
        </p:nvSpPr>
        <p:spPr>
          <a:xfrm>
            <a:off x="11272725" y="6874948"/>
            <a:ext cx="7474626" cy="8073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15243E"/>
                </a:solidFill>
                <a:latin typeface="Arial"/>
                <a:ea typeface="Arial"/>
                <a:cs typeface="Arial"/>
                <a:sym typeface="Arial"/>
              </a:rPr>
              <a:t>Сопоставление значимости</a:t>
            </a:r>
            <a:endParaRPr b="0" i="0" sz="2000" u="none" cap="none" strike="noStrike">
              <a:solidFill>
                <a:srgbClr val="15243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15243E"/>
                </a:solidFill>
                <a:latin typeface="Arial"/>
                <a:ea typeface="Arial"/>
                <a:cs typeface="Arial"/>
                <a:sym typeface="Arial"/>
              </a:rPr>
              <a:t>и динамики</a:t>
            </a:r>
            <a:endParaRPr b="0" i="0" sz="2000" u="none" cap="none" strike="noStrike">
              <a:solidFill>
                <a:srgbClr val="1524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8" name="Google Shape;298;h2e238f0fae5961cb_0_115"/>
          <p:cNvGrpSpPr/>
          <p:nvPr/>
        </p:nvGrpSpPr>
        <p:grpSpPr>
          <a:xfrm>
            <a:off x="10353979" y="4474550"/>
            <a:ext cx="561000" cy="561000"/>
            <a:chOff x="9566495" y="6570532"/>
            <a:chExt cx="561000" cy="561000"/>
          </a:xfrm>
        </p:grpSpPr>
        <p:sp>
          <p:nvSpPr>
            <p:cNvPr id="299" name="Google Shape;299;h2e238f0fae5961cb_0_115"/>
            <p:cNvSpPr/>
            <p:nvPr/>
          </p:nvSpPr>
          <p:spPr>
            <a:xfrm>
              <a:off x="9566495" y="6570532"/>
              <a:ext cx="561000" cy="561000"/>
            </a:xfrm>
            <a:prstGeom prst="ellipse">
              <a:avLst/>
            </a:prstGeom>
            <a:gradFill>
              <a:gsLst>
                <a:gs pos="0">
                  <a:srgbClr val="005E75"/>
                </a:gs>
                <a:gs pos="1000">
                  <a:srgbClr val="005E75"/>
                </a:gs>
                <a:gs pos="51000">
                  <a:srgbClr val="01A7CE"/>
                </a:gs>
                <a:gs pos="100000">
                  <a:srgbClr val="1B374B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0" name="Google Shape;300;h2e238f0fae5961cb_0_115"/>
            <p:cNvSpPr/>
            <p:nvPr/>
          </p:nvSpPr>
          <p:spPr>
            <a:xfrm>
              <a:off x="9732348" y="6766112"/>
              <a:ext cx="254603" cy="169716"/>
            </a:xfrm>
            <a:custGeom>
              <a:rect b="b" l="l" r="r" t="t"/>
              <a:pathLst>
                <a:path extrusionOk="0" h="20985" w="21186">
                  <a:moveTo>
                    <a:pt x="10679" y="20063"/>
                  </a:moveTo>
                  <a:lnTo>
                    <a:pt x="20565" y="5375"/>
                  </a:lnTo>
                  <a:cubicBezTo>
                    <a:pt x="21393" y="4146"/>
                    <a:pt x="21393" y="2152"/>
                    <a:pt x="20565" y="923"/>
                  </a:cubicBezTo>
                  <a:cubicBezTo>
                    <a:pt x="19738" y="-307"/>
                    <a:pt x="18396" y="-307"/>
                    <a:pt x="17568" y="923"/>
                  </a:cubicBezTo>
                  <a:lnTo>
                    <a:pt x="9181" y="13386"/>
                  </a:lnTo>
                  <a:lnTo>
                    <a:pt x="3618" y="5119"/>
                  </a:lnTo>
                  <a:cubicBezTo>
                    <a:pt x="2790" y="3889"/>
                    <a:pt x="1448" y="3889"/>
                    <a:pt x="621" y="5119"/>
                  </a:cubicBezTo>
                  <a:cubicBezTo>
                    <a:pt x="-207" y="6349"/>
                    <a:pt x="-207" y="8342"/>
                    <a:pt x="621" y="9572"/>
                  </a:cubicBezTo>
                  <a:lnTo>
                    <a:pt x="7682" y="20063"/>
                  </a:lnTo>
                  <a:cubicBezTo>
                    <a:pt x="8509" y="21292"/>
                    <a:pt x="9851" y="21293"/>
                    <a:pt x="10678" y="20064"/>
                  </a:cubicBezTo>
                  <a:lnTo>
                    <a:pt x="10679" y="200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grpSp>
        <p:nvGrpSpPr>
          <p:cNvPr id="301" name="Google Shape;301;h2e238f0fae5961cb_0_115"/>
          <p:cNvGrpSpPr/>
          <p:nvPr/>
        </p:nvGrpSpPr>
        <p:grpSpPr>
          <a:xfrm>
            <a:off x="10368067" y="6006478"/>
            <a:ext cx="561000" cy="561000"/>
            <a:chOff x="9566495" y="6570532"/>
            <a:chExt cx="561000" cy="561000"/>
          </a:xfrm>
        </p:grpSpPr>
        <p:sp>
          <p:nvSpPr>
            <p:cNvPr id="302" name="Google Shape;302;h2e238f0fae5961cb_0_115"/>
            <p:cNvSpPr/>
            <p:nvPr/>
          </p:nvSpPr>
          <p:spPr>
            <a:xfrm>
              <a:off x="9566495" y="6570532"/>
              <a:ext cx="561000" cy="561000"/>
            </a:xfrm>
            <a:prstGeom prst="ellipse">
              <a:avLst/>
            </a:prstGeom>
            <a:gradFill>
              <a:gsLst>
                <a:gs pos="0">
                  <a:srgbClr val="005E75"/>
                </a:gs>
                <a:gs pos="1000">
                  <a:srgbClr val="005E75"/>
                </a:gs>
                <a:gs pos="51000">
                  <a:srgbClr val="01A7CE"/>
                </a:gs>
                <a:gs pos="100000">
                  <a:srgbClr val="1B374B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3" name="Google Shape;303;h2e238f0fae5961cb_0_115"/>
            <p:cNvSpPr/>
            <p:nvPr/>
          </p:nvSpPr>
          <p:spPr>
            <a:xfrm>
              <a:off x="9732348" y="6766112"/>
              <a:ext cx="254603" cy="169716"/>
            </a:xfrm>
            <a:custGeom>
              <a:rect b="b" l="l" r="r" t="t"/>
              <a:pathLst>
                <a:path extrusionOk="0" h="20985" w="21186">
                  <a:moveTo>
                    <a:pt x="10679" y="20063"/>
                  </a:moveTo>
                  <a:lnTo>
                    <a:pt x="20565" y="5375"/>
                  </a:lnTo>
                  <a:cubicBezTo>
                    <a:pt x="21393" y="4146"/>
                    <a:pt x="21393" y="2152"/>
                    <a:pt x="20565" y="923"/>
                  </a:cubicBezTo>
                  <a:cubicBezTo>
                    <a:pt x="19738" y="-307"/>
                    <a:pt x="18396" y="-307"/>
                    <a:pt x="17568" y="923"/>
                  </a:cubicBezTo>
                  <a:lnTo>
                    <a:pt x="9181" y="13386"/>
                  </a:lnTo>
                  <a:lnTo>
                    <a:pt x="3618" y="5119"/>
                  </a:lnTo>
                  <a:cubicBezTo>
                    <a:pt x="2790" y="3889"/>
                    <a:pt x="1448" y="3889"/>
                    <a:pt x="621" y="5119"/>
                  </a:cubicBezTo>
                  <a:cubicBezTo>
                    <a:pt x="-207" y="6349"/>
                    <a:pt x="-207" y="8342"/>
                    <a:pt x="621" y="9572"/>
                  </a:cubicBezTo>
                  <a:lnTo>
                    <a:pt x="7682" y="20063"/>
                  </a:lnTo>
                  <a:cubicBezTo>
                    <a:pt x="8509" y="21292"/>
                    <a:pt x="9851" y="21293"/>
                    <a:pt x="10678" y="20064"/>
                  </a:cubicBezTo>
                  <a:lnTo>
                    <a:pt x="10679" y="200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304" name="Google Shape;304;h2e238f0fae5961cb_0_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3839" y="411120"/>
            <a:ext cx="7741711" cy="10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h2e238f0fae5961cb_0_115"/>
          <p:cNvSpPr/>
          <p:nvPr/>
        </p:nvSpPr>
        <p:spPr>
          <a:xfrm>
            <a:off x="11195054" y="7779651"/>
            <a:ext cx="7191666" cy="8073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008B98"/>
                </a:solidFill>
              </a:rPr>
              <a:t>Гравитация</a:t>
            </a:r>
            <a:endParaRPr i="0" sz="1400" u="none" cap="none" strike="noStrike">
              <a:solidFill>
                <a:srgbClr val="008B98"/>
              </a:solidFill>
            </a:endParaRPr>
          </a:p>
        </p:txBody>
      </p:sp>
      <p:sp>
        <p:nvSpPr>
          <p:cNvPr id="306" name="Google Shape;306;h2e238f0fae5961cb_0_115"/>
          <p:cNvSpPr/>
          <p:nvPr/>
        </p:nvSpPr>
        <p:spPr>
          <a:xfrm>
            <a:off x="11219965" y="8648108"/>
            <a:ext cx="7474626" cy="1216200"/>
          </a:xfrm>
          <a:custGeom>
            <a:rect b="b" l="l" r="r" t="t"/>
            <a:pathLst>
              <a:path extrusionOk="0" h="120000" w="2160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Расположение тем</a:t>
            </a:r>
            <a:endParaRPr b="0" i="0" sz="1800" u="none" cap="none" strike="noStrik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поблизости их векторов</a:t>
            </a:r>
            <a:endParaRPr b="0" i="0" sz="1800" u="none" cap="none" strike="noStrik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07" name="Google Shape;307;h2e238f0fae5961cb_0_115"/>
          <p:cNvGrpSpPr/>
          <p:nvPr/>
        </p:nvGrpSpPr>
        <p:grpSpPr>
          <a:xfrm>
            <a:off x="10315307" y="7779641"/>
            <a:ext cx="561000" cy="561000"/>
            <a:chOff x="9566495" y="6570532"/>
            <a:chExt cx="561000" cy="561000"/>
          </a:xfrm>
        </p:grpSpPr>
        <p:sp>
          <p:nvSpPr>
            <p:cNvPr id="308" name="Google Shape;308;h2e238f0fae5961cb_0_115"/>
            <p:cNvSpPr/>
            <p:nvPr/>
          </p:nvSpPr>
          <p:spPr>
            <a:xfrm>
              <a:off x="9566495" y="6570532"/>
              <a:ext cx="561000" cy="561000"/>
            </a:xfrm>
            <a:prstGeom prst="ellipse">
              <a:avLst/>
            </a:prstGeom>
            <a:gradFill>
              <a:gsLst>
                <a:gs pos="0">
                  <a:srgbClr val="005E75"/>
                </a:gs>
                <a:gs pos="1000">
                  <a:srgbClr val="005E75"/>
                </a:gs>
                <a:gs pos="51000">
                  <a:srgbClr val="01A7CE"/>
                </a:gs>
                <a:gs pos="100000">
                  <a:srgbClr val="1B374B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9" name="Google Shape;309;h2e238f0fae5961cb_0_115"/>
            <p:cNvSpPr/>
            <p:nvPr/>
          </p:nvSpPr>
          <p:spPr>
            <a:xfrm>
              <a:off x="9732348" y="6766112"/>
              <a:ext cx="254603" cy="169716"/>
            </a:xfrm>
            <a:custGeom>
              <a:rect b="b" l="l" r="r" t="t"/>
              <a:pathLst>
                <a:path extrusionOk="0" h="20985" w="21186">
                  <a:moveTo>
                    <a:pt x="10679" y="20063"/>
                  </a:moveTo>
                  <a:lnTo>
                    <a:pt x="20565" y="5375"/>
                  </a:lnTo>
                  <a:cubicBezTo>
                    <a:pt x="21393" y="4146"/>
                    <a:pt x="21393" y="2152"/>
                    <a:pt x="20565" y="923"/>
                  </a:cubicBezTo>
                  <a:cubicBezTo>
                    <a:pt x="19738" y="-307"/>
                    <a:pt x="18396" y="-307"/>
                    <a:pt x="17568" y="923"/>
                  </a:cubicBezTo>
                  <a:lnTo>
                    <a:pt x="9181" y="13386"/>
                  </a:lnTo>
                  <a:lnTo>
                    <a:pt x="3618" y="5119"/>
                  </a:lnTo>
                  <a:cubicBezTo>
                    <a:pt x="2790" y="3889"/>
                    <a:pt x="1448" y="3889"/>
                    <a:pt x="621" y="5119"/>
                  </a:cubicBezTo>
                  <a:cubicBezTo>
                    <a:pt x="-207" y="6349"/>
                    <a:pt x="-207" y="8342"/>
                    <a:pt x="621" y="9572"/>
                  </a:cubicBezTo>
                  <a:lnTo>
                    <a:pt x="7682" y="20063"/>
                  </a:lnTo>
                  <a:cubicBezTo>
                    <a:pt x="8509" y="21292"/>
                    <a:pt x="9851" y="21293"/>
                    <a:pt x="10678" y="20064"/>
                  </a:cubicBezTo>
                  <a:lnTo>
                    <a:pt x="10679" y="200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310" name="Google Shape;310;h2e238f0fae5961cb_0_1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0645" y="2397949"/>
            <a:ext cx="7686000" cy="6969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h2e238f0fae5961cb_0_215"/>
          <p:cNvSpPr/>
          <p:nvPr/>
        </p:nvSpPr>
        <p:spPr>
          <a:xfrm>
            <a:off x="0" y="189"/>
            <a:ext cx="20104100" cy="11308715"/>
          </a:xfrm>
          <a:custGeom>
            <a:rect b="b" l="l" r="r" t="t"/>
            <a:pathLst>
              <a:path extrusionOk="0" h="11308715" w="20104100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h2e238f0fae5961cb_0_215"/>
          <p:cNvSpPr/>
          <p:nvPr/>
        </p:nvSpPr>
        <p:spPr>
          <a:xfrm>
            <a:off x="23040" y="7088417"/>
            <a:ext cx="20088900" cy="4256700"/>
          </a:xfrm>
          <a:prstGeom prst="rect">
            <a:avLst/>
          </a:prstGeom>
          <a:gradFill>
            <a:gsLst>
              <a:gs pos="0">
                <a:srgbClr val="005E75"/>
              </a:gs>
              <a:gs pos="1000">
                <a:srgbClr val="005E75"/>
              </a:gs>
              <a:gs pos="51000">
                <a:srgbClr val="01A7CE"/>
              </a:gs>
              <a:gs pos="100000">
                <a:srgbClr val="1B374B"/>
              </a:gs>
            </a:gsLst>
            <a:lin ang="0" scaled="0"/>
          </a:gra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17" name="Google Shape;317;h2e238f0fae5961cb_0_215"/>
          <p:cNvSpPr/>
          <p:nvPr/>
        </p:nvSpPr>
        <p:spPr>
          <a:xfrm>
            <a:off x="18845321" y="10043357"/>
            <a:ext cx="370205" cy="375284"/>
          </a:xfrm>
          <a:custGeom>
            <a:rect b="b" l="l" r="r" t="t"/>
            <a:pathLst>
              <a:path extrusionOk="0" h="375284" w="370205">
                <a:moveTo>
                  <a:pt x="184915" y="0"/>
                </a:moveTo>
                <a:lnTo>
                  <a:pt x="135759" y="6699"/>
                </a:lnTo>
                <a:lnTo>
                  <a:pt x="91586" y="25605"/>
                </a:lnTo>
                <a:lnTo>
                  <a:pt x="54161" y="54931"/>
                </a:lnTo>
                <a:lnTo>
                  <a:pt x="25247" y="92889"/>
                </a:lnTo>
                <a:lnTo>
                  <a:pt x="6605" y="137693"/>
                </a:lnTo>
                <a:lnTo>
                  <a:pt x="0" y="187554"/>
                </a:lnTo>
                <a:lnTo>
                  <a:pt x="6605" y="237412"/>
                </a:lnTo>
                <a:lnTo>
                  <a:pt x="25247" y="282214"/>
                </a:lnTo>
                <a:lnTo>
                  <a:pt x="54161" y="320173"/>
                </a:lnTo>
                <a:lnTo>
                  <a:pt x="91586" y="349501"/>
                </a:lnTo>
                <a:lnTo>
                  <a:pt x="135759" y="368408"/>
                </a:lnTo>
                <a:lnTo>
                  <a:pt x="184915" y="375108"/>
                </a:lnTo>
                <a:lnTo>
                  <a:pt x="234072" y="368408"/>
                </a:lnTo>
                <a:lnTo>
                  <a:pt x="278244" y="349501"/>
                </a:lnTo>
                <a:lnTo>
                  <a:pt x="315669" y="320173"/>
                </a:lnTo>
                <a:lnTo>
                  <a:pt x="344584" y="282214"/>
                </a:lnTo>
                <a:lnTo>
                  <a:pt x="363226" y="237412"/>
                </a:lnTo>
                <a:lnTo>
                  <a:pt x="369831" y="187554"/>
                </a:lnTo>
                <a:lnTo>
                  <a:pt x="363226" y="137693"/>
                </a:lnTo>
                <a:lnTo>
                  <a:pt x="344584" y="92889"/>
                </a:lnTo>
                <a:lnTo>
                  <a:pt x="315669" y="54931"/>
                </a:lnTo>
                <a:lnTo>
                  <a:pt x="278244" y="25605"/>
                </a:lnTo>
                <a:lnTo>
                  <a:pt x="234072" y="6699"/>
                </a:lnTo>
                <a:lnTo>
                  <a:pt x="184915" y="0"/>
                </a:lnTo>
                <a:close/>
              </a:path>
            </a:pathLst>
          </a:custGeom>
          <a:solidFill>
            <a:srgbClr val="17799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h2e238f0fae5961cb_0_215"/>
          <p:cNvSpPr txBox="1"/>
          <p:nvPr/>
        </p:nvSpPr>
        <p:spPr>
          <a:xfrm>
            <a:off x="18906874" y="10093375"/>
            <a:ext cx="252000" cy="2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ru-RU" sz="14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1" lang="ru-RU" sz="1450">
                <a:solidFill>
                  <a:srgbClr val="FFFFFF"/>
                </a:solidFill>
              </a:rPr>
              <a:t>2</a:t>
            </a:r>
            <a:endParaRPr b="0" i="0" sz="14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h2e238f0fae5961cb_0_215"/>
          <p:cNvSpPr txBox="1"/>
          <p:nvPr/>
        </p:nvSpPr>
        <p:spPr>
          <a:xfrm>
            <a:off x="1917146" y="7172716"/>
            <a:ext cx="1626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chemeClr val="lt1"/>
                </a:solidFill>
              </a:rPr>
              <a:t>Исследователь задает границы </a:t>
            </a:r>
            <a:r>
              <a:rPr b="1" i="0" lang="ru-RU" sz="6000" u="none" cap="none" strike="noStrike">
                <a:solidFill>
                  <a:schemeClr val="lt1"/>
                </a:solidFill>
              </a:rPr>
              <a:t>анализа</a:t>
            </a:r>
            <a:endParaRPr b="1" i="0" sz="6000" u="none" cap="none" strike="noStrike">
              <a:solidFill>
                <a:schemeClr val="lt1"/>
              </a:solidFill>
            </a:endParaRPr>
          </a:p>
        </p:txBody>
      </p:sp>
      <p:sp>
        <p:nvSpPr>
          <p:cNvPr id="320" name="Google Shape;320;h2e238f0fae5961cb_0_215"/>
          <p:cNvSpPr/>
          <p:nvPr/>
        </p:nvSpPr>
        <p:spPr>
          <a:xfrm>
            <a:off x="1670844" y="1293135"/>
            <a:ext cx="2173561" cy="45600"/>
          </a:xfrm>
          <a:custGeom>
            <a:rect b="b" l="l" r="r" t="t"/>
            <a:pathLst>
              <a:path extrusionOk="0" h="120000" w="1902460">
                <a:moveTo>
                  <a:pt x="0" y="0"/>
                </a:moveTo>
                <a:lnTo>
                  <a:pt x="1901973" y="0"/>
                </a:lnTo>
              </a:path>
            </a:pathLst>
          </a:custGeom>
          <a:noFill/>
          <a:ln cap="flat" cmpd="sng" w="93175">
            <a:solidFill>
              <a:srgbClr val="1779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h2e238f0fae5961cb_0_215"/>
          <p:cNvSpPr txBox="1"/>
          <p:nvPr/>
        </p:nvSpPr>
        <p:spPr>
          <a:xfrm>
            <a:off x="1670844" y="1082314"/>
            <a:ext cx="27216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Импульс: ИИ в анализе научных направлений</a:t>
            </a:r>
            <a:endParaRPr b="0" i="0" sz="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h2e238f0fae5961cb_0_2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3839" y="411120"/>
            <a:ext cx="7741711" cy="10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h2e238f0fae5961cb_0_215"/>
          <p:cNvSpPr/>
          <p:nvPr/>
        </p:nvSpPr>
        <p:spPr>
          <a:xfrm>
            <a:off x="1898825" y="8193044"/>
            <a:ext cx="4707300" cy="6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Алгоритм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h2e238f0fae5961cb_0_215"/>
          <p:cNvSpPr/>
          <p:nvPr/>
        </p:nvSpPr>
        <p:spPr>
          <a:xfrm>
            <a:off x="11039475" y="8164971"/>
            <a:ext cx="6822000" cy="6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Исследователь</a:t>
            </a:r>
            <a:endParaRPr b="1" i="0" sz="6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h2e238f0fae5961cb_0_215"/>
          <p:cNvSpPr/>
          <p:nvPr/>
        </p:nvSpPr>
        <p:spPr>
          <a:xfrm>
            <a:off x="1794875" y="8991910"/>
            <a:ext cx="4192500" cy="20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Группирует тексты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Формирует описания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Рассчитывает показатели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ru-RU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h2e238f0fae5961cb_0_215"/>
          <p:cNvSpPr/>
          <p:nvPr/>
        </p:nvSpPr>
        <p:spPr>
          <a:xfrm>
            <a:off x="11121525" y="9074521"/>
            <a:ext cx="66579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Выбирает корпус публикаций и вопрос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Проверяет смысл </a:t>
            </a:r>
            <a:r>
              <a:rPr b="1" lang="ru-RU" sz="2000">
                <a:solidFill>
                  <a:schemeClr val="lt1"/>
                </a:solidFill>
              </a:rPr>
              <a:t>публикаций в теме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Обосновывает выводы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h2e238f0fae5961cb_0_215"/>
          <p:cNvSpPr txBox="1"/>
          <p:nvPr/>
        </p:nvSpPr>
        <p:spPr>
          <a:xfrm>
            <a:off x="1746389" y="2037621"/>
            <a:ext cx="1626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6000" u="none" cap="none" strike="noStrike">
                <a:solidFill>
                  <a:srgbClr val="15243E"/>
                </a:solidFill>
                <a:latin typeface="Verdana"/>
                <a:ea typeface="Verdana"/>
                <a:cs typeface="Verdana"/>
                <a:sym typeface="Verdana"/>
              </a:rPr>
              <a:t>Что даёт «Импульс»?</a:t>
            </a:r>
            <a:endParaRPr b="1" i="0" sz="6000" u="none" cap="none" strike="noStrike">
              <a:solidFill>
                <a:srgbClr val="1524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8" name="Google Shape;328;h2e238f0fae5961cb_0_215"/>
          <p:cNvSpPr/>
          <p:nvPr/>
        </p:nvSpPr>
        <p:spPr>
          <a:xfrm>
            <a:off x="1757032" y="4453125"/>
            <a:ext cx="7435800" cy="6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3600" u="none" cap="none" strike="noStrike">
                <a:solidFill>
                  <a:srgbClr val="17799A"/>
                </a:solidFill>
                <a:latin typeface="Verdana"/>
                <a:ea typeface="Verdana"/>
                <a:cs typeface="Verdana"/>
                <a:sym typeface="Verdana"/>
              </a:rPr>
              <a:t>Исследователю</a:t>
            </a:r>
            <a:endParaRPr b="0" i="0" sz="3600" u="none" cap="none" strike="noStrike">
              <a:solidFill>
                <a:srgbClr val="17799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h2e238f0fae5961cb_0_215"/>
          <p:cNvSpPr/>
          <p:nvPr/>
        </p:nvSpPr>
        <p:spPr>
          <a:xfrm>
            <a:off x="11039475" y="4453118"/>
            <a:ext cx="68220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3600" u="none" cap="none" strike="noStrike">
                <a:solidFill>
                  <a:srgbClr val="17799A"/>
                </a:solidFill>
                <a:latin typeface="Verdana"/>
                <a:ea typeface="Verdana"/>
                <a:cs typeface="Verdana"/>
                <a:sym typeface="Verdana"/>
              </a:rPr>
              <a:t>Научному руководителю</a:t>
            </a:r>
            <a:endParaRPr b="1" i="0" sz="3600" u="none" cap="none" strike="noStrike">
              <a:solidFill>
                <a:srgbClr val="17799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17799A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i="0" sz="6000" u="none" cap="none" strike="noStrike">
              <a:solidFill>
                <a:srgbClr val="17799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0" name="Google Shape;330;h2e238f0fae5961cb_0_215"/>
          <p:cNvSpPr/>
          <p:nvPr/>
        </p:nvSpPr>
        <p:spPr>
          <a:xfrm>
            <a:off x="1794872" y="5149413"/>
            <a:ext cx="7137000" cy="1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15243E"/>
                </a:solidFill>
                <a:latin typeface="Arial"/>
                <a:ea typeface="Arial"/>
                <a:cs typeface="Arial"/>
                <a:sym typeface="Arial"/>
              </a:rPr>
              <a:t>Ориентир при выборе темы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-RU" sz="2000" u="none" cap="none" strike="noStrike">
                <a:solidFill>
                  <a:srgbClr val="15243E"/>
                </a:solidFill>
                <a:latin typeface="Arial"/>
                <a:ea typeface="Arial"/>
                <a:cs typeface="Arial"/>
                <a:sym typeface="Arial"/>
              </a:rPr>
              <a:t>и подготовке обзора литературы</a:t>
            </a:r>
            <a:endParaRPr b="1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h2e238f0fae5961cb_0_215"/>
          <p:cNvSpPr/>
          <p:nvPr/>
        </p:nvSpPr>
        <p:spPr>
          <a:xfrm>
            <a:off x="11121525" y="5149422"/>
            <a:ext cx="6657900" cy="6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r>
              <a:rPr b="0" i="0" lang="ru-RU" sz="2025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Основ</a:t>
            </a:r>
            <a:r>
              <a:rPr lang="ru-RU" sz="2025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</a:t>
            </a:r>
            <a:r>
              <a:rPr b="0" i="0" lang="ru-RU" sz="2025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для обсуждения актуальности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None/>
            </a:pPr>
            <a:r>
              <a:rPr b="0" i="0" lang="ru-RU" sz="2025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 границ исследовательского вопроса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h2e238f0fae5961cb_0_215"/>
          <p:cNvSpPr/>
          <p:nvPr/>
        </p:nvSpPr>
        <p:spPr>
          <a:xfrm>
            <a:off x="1671650" y="3234450"/>
            <a:ext cx="175440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ru-RU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Быстр</a:t>
            </a:r>
            <a:r>
              <a:rPr b="1" lang="ru-RU" sz="3000">
                <a:solidFill>
                  <a:schemeClr val="dk1"/>
                </a:solidFill>
              </a:rPr>
              <a:t>о и </a:t>
            </a:r>
            <a:r>
              <a:rPr b="1" lang="ru-RU" sz="3000">
                <a:solidFill>
                  <a:schemeClr val="dk1"/>
                </a:solidFill>
              </a:rPr>
              <a:t>обоснованно</a:t>
            </a:r>
            <a:r>
              <a:rPr b="1" lang="ru-RU" sz="3000">
                <a:solidFill>
                  <a:schemeClr val="dk1"/>
                </a:solidFill>
              </a:rPr>
              <a:t> </a:t>
            </a:r>
            <a:r>
              <a:rPr b="1" i="0" lang="ru-RU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перейти к содержательному чтению</a:t>
            </a:r>
            <a:r>
              <a:rPr b="1" lang="ru-RU" sz="3000">
                <a:solidFill>
                  <a:schemeClr val="dk1"/>
                </a:solidFill>
              </a:rPr>
              <a:t>, </a:t>
            </a:r>
            <a:r>
              <a:rPr b="1" lang="ru-RU" sz="3000">
                <a:solidFill>
                  <a:schemeClr val="dk1"/>
                </a:solidFill>
              </a:rPr>
              <a:t>сравнивая и выбирая тематические направления и публикации</a:t>
            </a:r>
            <a:endParaRPr b="1" i="0" sz="3000" u="none" cap="none" strike="noStrik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h2e238f0fae5961cb_0_274"/>
          <p:cNvSpPr txBox="1"/>
          <p:nvPr/>
        </p:nvSpPr>
        <p:spPr>
          <a:xfrm>
            <a:off x="18898388" y="10109199"/>
            <a:ext cx="388678" cy="237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ru-RU" sz="14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b="0" i="0" sz="14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h2e238f0fae5961cb_0_274"/>
          <p:cNvSpPr/>
          <p:nvPr/>
        </p:nvSpPr>
        <p:spPr>
          <a:xfrm>
            <a:off x="1670844" y="1293135"/>
            <a:ext cx="2173561" cy="45600"/>
          </a:xfrm>
          <a:custGeom>
            <a:rect b="b" l="l" r="r" t="t"/>
            <a:pathLst>
              <a:path extrusionOk="0" h="120000" w="1902460">
                <a:moveTo>
                  <a:pt x="0" y="0"/>
                </a:moveTo>
                <a:lnTo>
                  <a:pt x="1901973" y="0"/>
                </a:lnTo>
              </a:path>
            </a:pathLst>
          </a:custGeom>
          <a:noFill/>
          <a:ln cap="flat" cmpd="sng" w="93175">
            <a:solidFill>
              <a:srgbClr val="1779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h2e238f0fae5961cb_0_274"/>
          <p:cNvSpPr txBox="1"/>
          <p:nvPr/>
        </p:nvSpPr>
        <p:spPr>
          <a:xfrm>
            <a:off x="1670844" y="1082314"/>
            <a:ext cx="27216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Импульс: ИИ в анализе научных направлений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h2e238f0fae5961cb_0_2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3839" y="411120"/>
            <a:ext cx="7741711" cy="10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h2e238f0fae5961cb_0_274"/>
          <p:cNvSpPr txBox="1"/>
          <p:nvPr/>
        </p:nvSpPr>
        <p:spPr>
          <a:xfrm>
            <a:off x="1671652" y="2245975"/>
            <a:ext cx="108543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Arial"/>
              <a:buNone/>
            </a:pPr>
            <a:r>
              <a:rPr b="1" i="0" lang="ru-RU" sz="6000" u="none" cap="none" strike="noStrike">
                <a:solidFill>
                  <a:srgbClr val="15243E"/>
                </a:solidFill>
              </a:rPr>
              <a:t>Контакты</a:t>
            </a:r>
            <a:endParaRPr b="1" i="0" sz="6000" u="none" cap="none" strike="noStrike">
              <a:solidFill>
                <a:srgbClr val="15243E"/>
              </a:solidFill>
            </a:endParaRPr>
          </a:p>
        </p:txBody>
      </p:sp>
      <p:sp>
        <p:nvSpPr>
          <p:cNvPr id="342" name="Google Shape;342;h2e238f0fae5961cb_0_274"/>
          <p:cNvSpPr/>
          <p:nvPr/>
        </p:nvSpPr>
        <p:spPr>
          <a:xfrm>
            <a:off x="1671645" y="5066782"/>
            <a:ext cx="42369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150775" spcFirstLastPara="1" rIns="150775" wrap="square" tIns="7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ru-RU" sz="2000" u="none" cap="none" strike="noStrike">
                <a:solidFill>
                  <a:srgbClr val="15243E"/>
                </a:solidFill>
                <a:latin typeface="Arial"/>
                <a:ea typeface="Arial"/>
                <a:cs typeface="Arial"/>
                <a:sym typeface="Arial"/>
              </a:rPr>
              <a:t>ПОНОМАРЕВА</a:t>
            </a:r>
            <a:endParaRPr b="1" i="0" sz="2000" u="none" cap="none" strike="noStrike">
              <a:solidFill>
                <a:srgbClr val="15243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ru-RU" sz="2000" u="none" cap="none" strike="noStrike">
                <a:solidFill>
                  <a:srgbClr val="15243E"/>
                </a:solidFill>
                <a:latin typeface="Arial"/>
                <a:ea typeface="Arial"/>
                <a:cs typeface="Arial"/>
                <a:sym typeface="Arial"/>
              </a:rPr>
              <a:t>Виктория Викторовна</a:t>
            </a:r>
            <a:endParaRPr b="1" i="0" sz="2000" u="none" cap="none" strike="noStrike">
              <a:solidFill>
                <a:srgbClr val="1524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h2e238f0fae5961cb_0_274"/>
          <p:cNvSpPr/>
          <p:nvPr/>
        </p:nvSpPr>
        <p:spPr>
          <a:xfrm>
            <a:off x="7409845" y="5048100"/>
            <a:ext cx="44244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150775" spcFirstLastPara="1" rIns="150775" wrap="square" tIns="7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ru-RU" sz="2000" u="none" cap="none" strike="noStrike">
                <a:solidFill>
                  <a:srgbClr val="15243E"/>
                </a:solidFill>
                <a:latin typeface="Arial"/>
                <a:ea typeface="Arial"/>
                <a:cs typeface="Arial"/>
                <a:sym typeface="Arial"/>
              </a:rPr>
              <a:t>ШВЕДОВСКАЯ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ru-RU" sz="2000" u="none" cap="none" strike="noStrike">
                <a:solidFill>
                  <a:srgbClr val="15243E"/>
                </a:solidFill>
                <a:latin typeface="Arial"/>
                <a:ea typeface="Arial"/>
                <a:cs typeface="Arial"/>
                <a:sym typeface="Arial"/>
              </a:rPr>
              <a:t>Анна Александровна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h2e238f0fae5961cb_0_274"/>
          <p:cNvSpPr/>
          <p:nvPr/>
        </p:nvSpPr>
        <p:spPr>
          <a:xfrm>
            <a:off x="1671645" y="6616500"/>
            <a:ext cx="4542300" cy="14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150775" spcFirstLastPara="1" rIns="150775" wrap="square" tIns="7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Директор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Фундаментальной библиотеки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h2e238f0fae5961cb_0_274"/>
          <p:cNvSpPr/>
          <p:nvPr/>
        </p:nvSpPr>
        <p:spPr>
          <a:xfrm>
            <a:off x="7449297" y="6511850"/>
            <a:ext cx="5824500" cy="18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150775" spcFirstLastPara="1" rIns="150775" wrap="square" tIns="7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к. психол. н., доцент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Начальник управления информационными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 издательскими проектами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h2e238f0fae5961cb_0_274"/>
          <p:cNvSpPr/>
          <p:nvPr/>
        </p:nvSpPr>
        <p:spPr>
          <a:xfrm>
            <a:off x="1671638" y="8239002"/>
            <a:ext cx="78159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150775" spcFirstLastPara="1" rIns="150775" wrap="square" tIns="7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ru-RU" sz="2000" cap="none" strike="noStrike">
                <a:solidFill>
                  <a:srgbClr val="008B98"/>
                </a:solidFill>
              </a:rPr>
              <a:t>ponomarevavv@mgppu.ru</a:t>
            </a:r>
            <a:endParaRPr i="0" sz="2000" u="none" cap="none" strike="noStrike">
              <a:solidFill>
                <a:srgbClr val="008B98"/>
              </a:solidFill>
            </a:endParaRPr>
          </a:p>
        </p:txBody>
      </p:sp>
      <p:sp>
        <p:nvSpPr>
          <p:cNvPr id="347" name="Google Shape;347;h2e238f0fae5961cb_0_274"/>
          <p:cNvSpPr/>
          <p:nvPr/>
        </p:nvSpPr>
        <p:spPr>
          <a:xfrm>
            <a:off x="7626446" y="8239014"/>
            <a:ext cx="53667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150775" spcFirstLastPara="1" rIns="150775" wrap="square" tIns="7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ru-RU" sz="2000" cap="none" strike="noStrike">
                <a:solidFill>
                  <a:srgbClr val="008B98"/>
                </a:solidFill>
              </a:rPr>
              <a:t>anna.shvedovskaya@mgppu.ru</a:t>
            </a:r>
            <a:endParaRPr i="0" sz="2000" u="none" cap="none" strike="noStrike">
              <a:solidFill>
                <a:srgbClr val="008B98"/>
              </a:solidFill>
            </a:endParaRPr>
          </a:p>
        </p:txBody>
      </p:sp>
      <p:sp>
        <p:nvSpPr>
          <p:cNvPr id="348" name="Google Shape;348;h2e238f0fae5961cb_0_274"/>
          <p:cNvSpPr/>
          <p:nvPr/>
        </p:nvSpPr>
        <p:spPr>
          <a:xfrm>
            <a:off x="1604975" y="3552674"/>
            <a:ext cx="10229400" cy="11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75375" lIns="150775" spcFirstLastPara="1" rIns="150775" wrap="square" tIns="7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ru-RU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Московский государственный психолого-педагогический университет</a:t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h2e238f0fae5961cb_0_274"/>
          <p:cNvSpPr txBox="1"/>
          <p:nvPr/>
        </p:nvSpPr>
        <p:spPr>
          <a:xfrm>
            <a:off x="15411902" y="5403050"/>
            <a:ext cx="4124100" cy="8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rgbClr val="008B98"/>
                </a:solidFill>
                <a:latin typeface="Arial"/>
                <a:ea typeface="Arial"/>
                <a:cs typeface="Arial"/>
                <a:sym typeface="Arial"/>
              </a:rPr>
              <a:t>dctrends.mgppu.ru</a:t>
            </a:r>
            <a:endParaRPr b="0" i="0" sz="2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h2e238f0fae5961cb_0_274"/>
          <p:cNvSpPr txBox="1"/>
          <p:nvPr/>
        </p:nvSpPr>
        <p:spPr>
          <a:xfrm>
            <a:off x="15404876" y="6751600"/>
            <a:ext cx="4542300" cy="10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ru-RU" sz="3000" u="none" cap="none" strike="noStrike">
                <a:solidFill>
                  <a:srgbClr val="008B98"/>
                </a:solidFill>
                <a:latin typeface="Arial"/>
                <a:ea typeface="Arial"/>
                <a:cs typeface="Arial"/>
                <a:sym typeface="Arial"/>
              </a:rPr>
              <a:t>psyjournals.ru/analytics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1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1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5081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1" name="Google Shape;351;h2e238f0fae5961cb_0_2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07090" y="6821550"/>
            <a:ext cx="1099850" cy="109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h2e238f0fae5961cb_0_2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90898" y="5291100"/>
            <a:ext cx="1057275" cy="105727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h2e238f0fae5961cb_0_274"/>
          <p:cNvSpPr txBox="1"/>
          <p:nvPr>
            <p:ph type="title"/>
          </p:nvPr>
        </p:nvSpPr>
        <p:spPr>
          <a:xfrm>
            <a:off x="14129523" y="3696725"/>
            <a:ext cx="56121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1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SzPts val="1400"/>
              <a:buNone/>
            </a:pPr>
            <a:r>
              <a:rPr lang="ru-RU" sz="3300"/>
              <a:t>«Импульс»: </a:t>
            </a:r>
            <a:br>
              <a:rPr lang="ru-RU" sz="3300"/>
            </a:br>
            <a:r>
              <a:rPr lang="ru-RU" sz="3300"/>
              <a:t>цифровое детство</a:t>
            </a:r>
            <a:endParaRPr sz="6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2024-10-10T11:51:39Z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2024-10-10T00:00:00Z</vt:filetime>
  </property>
  <property fmtid="{D5CDD505-2E9C-101B-9397-08002B2CF9AE}" pid="3" name="Creator">
    <vt:lpwstr>Adobe InDesign 19.5 (Macintosh)</vt:lpwstr>
  </property>
  <property fmtid="{D5CDD505-2E9C-101B-9397-08002B2CF9AE}" pid="4" name="LastSaved">
    <vt:filetime>2024-10-10T00:00:00Z</vt:filetime>
  </property>
  <property fmtid="{D5CDD505-2E9C-101B-9397-08002B2CF9AE}" pid="5" name="Producer">
    <vt:lpwstr>Adobe PDF Library 17.0</vt:lpwstr>
  </property>
</Properties>
</file>