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64" r:id="rId4"/>
    <p:sldId id="265" r:id="rId5"/>
    <p:sldId id="266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FF6"/>
    <a:srgbClr val="B3DDE9"/>
    <a:srgbClr val="306397"/>
    <a:srgbClr val="1AB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3" d="100"/>
          <a:sy n="93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EC2EB-BF4E-4F89-9D05-8823750696F8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26565-3649-46C0-B9E3-A352689DE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4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26565-3649-46C0-B9E3-A352689DE0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2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399BF8-14F7-9D11-FE41-EAC08D197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D80E70E-33B8-CA56-2F2A-5E34381BB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246AA5-0EFF-2A7E-6E89-35CE3D00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C1739A-9E4A-EE4F-8F22-48FC054A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579B436-D68E-BB99-E38D-BD8FCD0E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2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E850B5-47D7-02CD-1FDE-344CAFE1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FF4C191-D00A-69C9-C09E-B97E4AF9B7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2A8A2FA-C350-1D59-41BB-7B616C15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F2A101B-C9F8-2F73-536A-0FB0918FA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7E730B-1FDA-8DE0-98D5-419576F7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95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7D944D2-CD4B-0EAE-5F26-A98518AFC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A50C75A-14AC-8AB3-74DF-739539406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26C797-3475-113E-5649-D736457E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1B485B-EC1A-933F-172E-B5AC4DB6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CC1137-FA43-DF90-C188-3ED26250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1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ACC745-0509-8F86-40BE-19667B8D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D54C12-9679-357E-9F80-748DB66A0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184422-A278-133F-B6D5-1B57629F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CACBCE-E839-554E-F276-F0FA6ED9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0E4D44-7918-69EC-5280-9893302A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19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A2C56E-E252-7AD9-7221-40F60876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DA06F8-30DB-9196-63C4-FDAFD9102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B252EDF-16BD-A4C9-C250-D6F1A680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A0C97E-4A19-83EF-599A-E985F9CA6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6EA4061-B138-3F63-E281-5F66C9CE8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1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A6714B-4196-A33C-3D3D-87F69ED7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998DDC-EF20-8936-897D-2D2188589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04A4E7F-3745-2883-A47B-DCA4EBE7E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389C72F-7CF0-9FA2-7025-1052B6E99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0171864-A7C2-0EDA-83AC-C0B6D67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D77BE85-335B-DDCE-70FC-B9E4E41E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0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E6B2E0-1FF8-47F3-772A-3C671A58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B1D9BA4-CAE4-77CE-232C-C10DA8621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C9AED33-4555-145F-A7E4-CC2B407DB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B0286CE-82EA-B6C2-6017-01A205707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A8FE510-4266-D60C-2110-5D2CE2D57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F4C8546-0A86-9F6F-91C6-4CC5815A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A59C587-06F6-E03D-3AB8-EB22B047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04D1D47-6F1C-6DF5-C24A-DB77E0FAD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02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23EEE1-9ACC-54FD-7A9B-F6232661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E70E9A7-231C-5DC2-80CE-1AD90E2E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318C2B9-5995-C0A9-3C2B-FC410219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D5E7110-888B-F72F-A7BC-F20D0AFAD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23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DEE80F3-CA95-DAD0-5BC3-FA3CE6A6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BE10DFE-5611-45AE-BAC9-85C6E2CD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58A0E43-D6D7-4EAA-A303-A38614BD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3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9F37F6-6A4D-4C12-7BB1-2D821D5B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9761C8-9CCF-8B41-959B-EAD287CAE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1BE21BB-E272-F6AC-994A-63CEF9EC0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953722A-4F44-D21A-E161-3B209A52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BA8BB9-C06F-3FFB-60EF-9EDEE561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B16C7C5-2AA9-A982-69C8-E3B4C1A5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09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B900C0-CC9A-1110-8192-5BC7BCFE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27B2259-FF9F-CFC0-1A43-D4883C93EB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1A14FBC-DBA6-7A17-FDFD-91BAB9B82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DD838A0-D4FA-EA17-A585-13FDA318D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D6C6-CFCF-4F51-8D9F-924B0175A28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4D7FC5F-51D6-50F6-BEFE-5D2EA8EB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94916A-688B-C1C0-A5CD-59A81F79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3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479BF2-C066-8B66-55D2-0C2646CF8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786DA7B-A7F5-CD2D-2F02-3DDE9001A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461DD2-79EF-EB3E-9597-A2C74EA3A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D6C6-CFCF-4F51-8D9F-924B0175A28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BEF3E2-EB85-B25D-F053-5DCEBA685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B3EE1B-3C9E-4330-CE1F-9C962C58E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12DE-F17A-405D-8902-087DD5368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3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760969B-6AB5-DFB6-8A79-1943C43B7AB9}"/>
              </a:ext>
            </a:extLst>
          </p:cNvPr>
          <p:cNvSpPr txBox="1"/>
          <p:nvPr/>
        </p:nvSpPr>
        <p:spPr>
          <a:xfrm>
            <a:off x="870429" y="1976389"/>
            <a:ext cx="9582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Проблемы и основные задачи совершенствования системы инклюзивного высшего образования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579E3A-1683-C153-0A89-DD8583C348B4}"/>
              </a:ext>
            </a:extLst>
          </p:cNvPr>
          <p:cNvSpPr txBox="1"/>
          <p:nvPr/>
        </p:nvSpPr>
        <p:spPr>
          <a:xfrm>
            <a:off x="4941156" y="6138764"/>
            <a:ext cx="1124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B3DDE9"/>
                </a:solidFill>
                <a:latin typeface="Montserrat" panose="00000500000000000000" pitchFamily="2" charset="-52"/>
              </a:rPr>
              <a:t>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D496A8C-D275-D04A-3826-9099784DA708}"/>
              </a:ext>
            </a:extLst>
          </p:cNvPr>
          <p:cNvSpPr txBox="1"/>
          <p:nvPr/>
        </p:nvSpPr>
        <p:spPr>
          <a:xfrm>
            <a:off x="4333259" y="5468144"/>
            <a:ext cx="234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Проф. В.В. Рубцов</a:t>
            </a:r>
          </a:p>
          <a:p>
            <a:endParaRPr lang="ru-RU" dirty="0">
              <a:solidFill>
                <a:schemeClr val="bg1"/>
              </a:solidFill>
              <a:latin typeface="Montserrat Bold" panose="00000800000000000000" pitchFamily="2" charset="-52"/>
            </a:endParaRPr>
          </a:p>
        </p:txBody>
      </p:sp>
      <p:pic>
        <p:nvPicPr>
          <p:cNvPr id="2" name="Рисунок 1" descr="Изображение выглядит как текст, Шрифт, графический дизайн, Графика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94FC1808-00E5-3E52-5A77-00D0638CA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7" y="405907"/>
            <a:ext cx="2093976" cy="157048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Шрифт, снимок экрана, символ&#10;&#10;Контент, сгенерированный ИИ, может содержать ошибки.">
            <a:extLst>
              <a:ext uri="{FF2B5EF4-FFF2-40B4-BE49-F238E27FC236}">
                <a16:creationId xmlns="" xmlns:a16="http://schemas.microsoft.com/office/drawing/2014/main" id="{B7C6327E-A768-EE5A-E285-87BD70798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280" y="577491"/>
            <a:ext cx="1677208" cy="769441"/>
          </a:xfrm>
          <a:prstGeom prst="rect">
            <a:avLst/>
          </a:prstGeom>
        </p:spPr>
      </p:pic>
      <p:sp>
        <p:nvSpPr>
          <p:cNvPr id="17" name="object 3">
            <a:extLst>
              <a:ext uri="{FF2B5EF4-FFF2-40B4-BE49-F238E27FC236}">
                <a16:creationId xmlns="" xmlns:a16="http://schemas.microsoft.com/office/drawing/2014/main" id="{8F0AB61F-5CF1-135D-5D0E-94E42F310131}"/>
              </a:ext>
            </a:extLst>
          </p:cNvPr>
          <p:cNvSpPr txBox="1"/>
          <p:nvPr/>
        </p:nvSpPr>
        <p:spPr>
          <a:xfrm>
            <a:off x="10887656" y="6501504"/>
            <a:ext cx="1273664" cy="25469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1607" spc="-6" dirty="0">
                <a:solidFill>
                  <a:srgbClr val="0099C2"/>
                </a:solidFill>
                <a:latin typeface="Montserrat"/>
                <a:cs typeface="Montserrat"/>
              </a:rPr>
              <a:t>mgppu.ru</a:t>
            </a:r>
            <a:endParaRPr sz="1607" dirty="0">
              <a:latin typeface="Montserrat"/>
              <a:cs typeface="Montserra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9190" y="3157746"/>
            <a:ext cx="104899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chemeClr val="bg1"/>
                </a:solidFill>
              </a:rPr>
              <a:t>(на основе анализа итогов реализации в Российской Федерации в 2022-2024 </a:t>
            </a:r>
            <a:r>
              <a:rPr lang="ru-RU" b="1" i="1" dirty="0" err="1">
                <a:solidFill>
                  <a:schemeClr val="bg1"/>
                </a:solidFill>
              </a:rPr>
              <a:t>г.г</a:t>
            </a:r>
            <a:r>
              <a:rPr lang="ru-RU" b="1" i="1" dirty="0">
                <a:solidFill>
                  <a:schemeClr val="bg1"/>
                </a:solidFill>
              </a:rPr>
              <a:t>. Межведомственного комплексного плана по повышению доступности среднего профессионального и высшего образования для инвалидов и лиц с ОВЗ, в том числе профориентации и занятости указанных лиц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и Межведомственного комплексного плана мероприятий по развитию инклюзивного общего и дополнительного образования, детского отдыха, созданию специальных условий для обучающихся с инвалидностью, с ограниченными возможностями здоровья на долгосрочный период (до 2030 года</a:t>
            </a:r>
            <a:r>
              <a:rPr lang="en-US" b="1" i="1" dirty="0">
                <a:solidFill>
                  <a:schemeClr val="bg1"/>
                </a:solidFill>
              </a:rPr>
              <a:t>))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4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475530-0FFB-2767-3F99-F5EEAB86D172}"/>
              </a:ext>
            </a:extLst>
          </p:cNvPr>
          <p:cNvSpPr txBox="1"/>
          <p:nvPr/>
        </p:nvSpPr>
        <p:spPr>
          <a:xfrm>
            <a:off x="1914271" y="407148"/>
            <a:ext cx="803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Arial" panose="020B0604020202020204" pitchFamily="34" charset="0"/>
              </a:rPr>
              <a:t>Увеличении в вузах числа обучающихся с инвалидностью и ОВ</a:t>
            </a:r>
            <a:endParaRPr lang="ru-RU" sz="3200" b="1" dirty="0">
              <a:solidFill>
                <a:schemeClr val="bg1"/>
              </a:solidFill>
              <a:latin typeface="Montserrat Bold" panose="000008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502B141-DD0D-AE36-AF7B-56CC30D79CEE}"/>
              </a:ext>
            </a:extLst>
          </p:cNvPr>
          <p:cNvSpPr txBox="1"/>
          <p:nvPr/>
        </p:nvSpPr>
        <p:spPr>
          <a:xfrm>
            <a:off x="549793" y="1973180"/>
            <a:ext cx="1056738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</a:rPr>
              <a:t>В 2024 году по сравнению с 2022 годом: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bg1"/>
                </a:solidFill>
              </a:rPr>
              <a:t>количество студентов с инвалидностью и ОВЗ увеличилось на 14%;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bg1"/>
                </a:solidFill>
              </a:rPr>
              <a:t>количество абитуриентов с инвалидностью и ОВЗ увеличилось на 11%;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bg1"/>
                </a:solidFill>
              </a:rPr>
              <a:t>количество выпускников с инвалидностью и ОВЗ увеличилось на 27%. </a:t>
            </a:r>
          </a:p>
        </p:txBody>
      </p:sp>
    </p:spTree>
    <p:extLst>
      <p:ext uri="{BB962C8B-B14F-4D97-AF65-F5344CB8AC3E}">
        <p14:creationId xmlns:p14="http://schemas.microsoft.com/office/powerpoint/2010/main" val="155378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475530-0FFB-2767-3F99-F5EEAB86D172}"/>
              </a:ext>
            </a:extLst>
          </p:cNvPr>
          <p:cNvSpPr txBox="1"/>
          <p:nvPr/>
        </p:nvSpPr>
        <p:spPr>
          <a:xfrm>
            <a:off x="1914271" y="407148"/>
            <a:ext cx="803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Данные о трудоустройстве выпускников с инвалидностью</a:t>
            </a:r>
            <a:endParaRPr lang="ru-RU" sz="3200" b="1" dirty="0">
              <a:solidFill>
                <a:schemeClr val="bg1"/>
              </a:solidFill>
              <a:latin typeface="Montserrat Bold" panose="000008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4271" y="1960367"/>
            <a:ext cx="7652084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800" dirty="0">
                <a:solidFill>
                  <a:schemeClr val="bg1"/>
                </a:solidFill>
                <a:ea typeface="ＭＳ Ｐゴシック" charset="0"/>
              </a:rPr>
              <a:t>В</a:t>
            </a:r>
            <a:r>
              <a:rPr lang="ru-RU" sz="2800" dirty="0">
                <a:solidFill>
                  <a:schemeClr val="bg1"/>
                </a:solidFill>
                <a:ea typeface="ＭＳ Ｐゴシック" charset="0"/>
              </a:rPr>
              <a:t> 2024 году:</a:t>
            </a: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bg1"/>
                </a:solidFill>
                <a:ea typeface="ＭＳ Ｐゴシック" charset="0"/>
              </a:rPr>
              <a:t>численность выпускников с инвалидностью, трудоустроившихся в течение календарного года, составила 3107 человек (53%);</a:t>
            </a:r>
          </a:p>
          <a:p>
            <a:pPr marL="342900" lvl="0" indent="-3429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chemeClr val="bg1"/>
                </a:solidFill>
                <a:ea typeface="ＭＳ Ｐゴシック" charset="0"/>
              </a:rPr>
              <a:t>численность выпускников с инвалидностью, трудоустроившихся</a:t>
            </a:r>
            <a:br>
              <a:rPr lang="ru-RU" sz="2800" dirty="0">
                <a:solidFill>
                  <a:schemeClr val="bg1"/>
                </a:solidFill>
                <a:ea typeface="ＭＳ Ｐゴシック" charset="0"/>
              </a:rPr>
            </a:br>
            <a:r>
              <a:rPr lang="ru-RU" sz="2800" dirty="0">
                <a:solidFill>
                  <a:schemeClr val="bg1"/>
                </a:solidFill>
                <a:ea typeface="ＭＳ Ｐゴシック" charset="0"/>
              </a:rPr>
              <a:t>по специальности в течение календарного года, составила 2179 человек (37%).</a:t>
            </a:r>
          </a:p>
        </p:txBody>
      </p:sp>
    </p:spTree>
    <p:extLst>
      <p:ext uri="{BB962C8B-B14F-4D97-AF65-F5344CB8AC3E}">
        <p14:creationId xmlns:p14="http://schemas.microsoft.com/office/powerpoint/2010/main" val="86632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475530-0FFB-2767-3F99-F5EEAB86D172}"/>
              </a:ext>
            </a:extLst>
          </p:cNvPr>
          <p:cNvSpPr txBox="1"/>
          <p:nvPr/>
        </p:nvSpPr>
        <p:spPr>
          <a:xfrm>
            <a:off x="1914271" y="407148"/>
            <a:ext cx="8031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400" b="1" dirty="0">
                <a:solidFill>
                  <a:schemeClr val="bg1"/>
                </a:solidFill>
                <a:latin typeface="Calibri" panose="020F0502020204030204" pitchFamily="34" charset="0"/>
              </a:rPr>
              <a:t>В педагогических вузах в 2024 году по сравнению с 2022 </a:t>
            </a:r>
            <a:r>
              <a:rPr lang="ru-RU" alt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годом:</a:t>
            </a:r>
            <a: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ru-RU" altLang="ru-RU" sz="2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alt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(данные представлены по 46 педагогическим вузам, подведомственным </a:t>
            </a:r>
            <a:r>
              <a:rPr lang="ru-RU" altLang="ru-RU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Минпросвещения</a:t>
            </a:r>
            <a:r>
              <a:rPr lang="ru-RU" altLang="ru-RU" sz="2000" dirty="0">
                <a:solidFill>
                  <a:schemeClr val="bg1"/>
                </a:solidFill>
                <a:latin typeface="Calibri" panose="020F0502020204030204" pitchFamily="34" charset="0"/>
              </a:rPr>
              <a:t> России)</a:t>
            </a:r>
            <a:r>
              <a:rPr lang="ru-RU" altLang="ru-RU" sz="3200" dirty="0">
                <a:solidFill>
                  <a:srgbClr val="1F497D"/>
                </a:solidFill>
                <a:latin typeface="Calibri" panose="020F0502020204030204" pitchFamily="34" charset="0"/>
              </a:rPr>
              <a:t/>
            </a:r>
            <a:br>
              <a:rPr lang="ru-RU" altLang="ru-RU" sz="3200" dirty="0">
                <a:solidFill>
                  <a:srgbClr val="1F497D"/>
                </a:solidFill>
                <a:latin typeface="Calibri" panose="020F0502020204030204" pitchFamily="34" charset="0"/>
              </a:rPr>
            </a:br>
            <a:endParaRPr lang="ru-RU" altLang="ru-RU" sz="3200" dirty="0"/>
          </a:p>
          <a:p>
            <a:pPr algn="ctr"/>
            <a:endParaRPr lang="ru-RU" sz="3200" b="1" dirty="0">
              <a:solidFill>
                <a:prstClr val="white"/>
              </a:solidFill>
              <a:latin typeface="Montserrat Bold" panose="000008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4632" y="2706522"/>
            <a:ext cx="88712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количество студентов с инвалидностью и ОВЗ увеличилось на 30%;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количество абитуриентов с инвалидностью и ОВЗ увеличилось на 5%;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количество выпускников с инвалидностью и ОВЗ увеличилось на 49%;</a:t>
            </a: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280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количество трудоустроенных выпускников с инвалидностью и ОВЗ увеличилось на 31%. </a:t>
            </a:r>
          </a:p>
        </p:txBody>
      </p:sp>
    </p:spTree>
    <p:extLst>
      <p:ext uri="{BB962C8B-B14F-4D97-AF65-F5344CB8AC3E}">
        <p14:creationId xmlns:p14="http://schemas.microsoft.com/office/powerpoint/2010/main" val="239350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475530-0FFB-2767-3F99-F5EEAB86D172}"/>
              </a:ext>
            </a:extLst>
          </p:cNvPr>
          <p:cNvSpPr txBox="1"/>
          <p:nvPr/>
        </p:nvSpPr>
        <p:spPr>
          <a:xfrm>
            <a:off x="1914271" y="407148"/>
            <a:ext cx="803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Предложение в проект решения:</a:t>
            </a:r>
            <a:endParaRPr lang="ru-RU" altLang="ru-RU" sz="3200" dirty="0">
              <a:solidFill>
                <a:schemeClr val="bg1"/>
              </a:solidFill>
            </a:endParaRPr>
          </a:p>
          <a:p>
            <a:pPr algn="ctr"/>
            <a:endParaRPr lang="ru-RU" sz="3200" b="1" dirty="0">
              <a:solidFill>
                <a:schemeClr val="bg1"/>
              </a:solidFill>
              <a:latin typeface="Montserrat Bold" panose="00000800000000000000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502B141-DD0D-AE36-AF7B-56CC30D79CEE}"/>
              </a:ext>
            </a:extLst>
          </p:cNvPr>
          <p:cNvSpPr txBox="1"/>
          <p:nvPr/>
        </p:nvSpPr>
        <p:spPr>
          <a:xfrm>
            <a:off x="549793" y="1973180"/>
            <a:ext cx="10567385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altLang="ru-RU" sz="3200" i="1" dirty="0">
                <a:solidFill>
                  <a:schemeClr val="bg1"/>
                </a:solidFill>
                <a:latin typeface="Calibri" panose="020F0502020204030204" pitchFamily="34" charset="0"/>
              </a:rPr>
              <a:t>Проработать вопрос о подготовке Национальной концепции инклюзивного образования, учитывающей складывающуюся в Российской Федерации новую, основанную на технологических ресурсах, практику работы с инклюзией. </a:t>
            </a:r>
          </a:p>
          <a:p>
            <a:pPr algn="just">
              <a:spcBef>
                <a:spcPct val="20000"/>
              </a:spcBef>
            </a:pPr>
            <a:r>
              <a:rPr lang="ru-RU" alt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	Кроме основных </a:t>
            </a:r>
            <a:r>
              <a:rPr lang="ru-RU" altLang="ru-RU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ФОИВов</a:t>
            </a:r>
            <a:r>
              <a:rPr lang="ru-RU" altLang="ru-RU" sz="2800" dirty="0">
                <a:solidFill>
                  <a:schemeClr val="bg1"/>
                </a:solidFill>
                <a:latin typeface="Calibri" panose="020F0502020204030204" pitchFamily="34" charset="0"/>
              </a:rPr>
              <a:t>, к этой работе целесообразно подключить Российскую академию образования (РАО), Российскую академию наук (РАН), Агентство стратегических инициатив (АСИ), другие заинтересованные структуры. </a:t>
            </a:r>
          </a:p>
          <a:p>
            <a:pPr>
              <a:defRPr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2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105DFE-8580-27C6-C544-7291ABBD1202}"/>
              </a:ext>
            </a:extLst>
          </p:cNvPr>
          <p:cNvSpPr txBox="1"/>
          <p:nvPr/>
        </p:nvSpPr>
        <p:spPr>
          <a:xfrm>
            <a:off x="3082651" y="2682560"/>
            <a:ext cx="600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DDEFF6"/>
                </a:solidFill>
                <a:latin typeface="Montserrat" panose="00000500000000000000" pitchFamily="2" charset="-52"/>
              </a:rPr>
              <a:t>Спасибо за внимание!</a:t>
            </a:r>
            <a:r>
              <a:rPr lang="ru-RU" sz="3600" b="1" dirty="0" smtClean="0">
                <a:solidFill>
                  <a:srgbClr val="DDEFF6"/>
                </a:solidFill>
                <a:latin typeface="Montserrat SemiBold" panose="00000700000000000000" pitchFamily="2" charset="-52"/>
              </a:rPr>
              <a:t> </a:t>
            </a:r>
            <a:endParaRPr lang="ru-RU" sz="3600" b="1" dirty="0">
              <a:solidFill>
                <a:srgbClr val="DDEFF6"/>
              </a:solidFill>
              <a:latin typeface="Montserrat SemiBold" panose="000007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08443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261</Words>
  <Application>Microsoft Office PowerPoint</Application>
  <PresentationFormat>Произвольный</PresentationFormat>
  <Paragraphs>24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 Лапушева</dc:creator>
  <cp:lastModifiedBy>Васина Людмила Григорьева</cp:lastModifiedBy>
  <cp:revision>12</cp:revision>
  <dcterms:created xsi:type="dcterms:W3CDTF">2024-12-18T09:10:12Z</dcterms:created>
  <dcterms:modified xsi:type="dcterms:W3CDTF">2025-10-16T11:58:21Z</dcterms:modified>
</cp:coreProperties>
</file>