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8" r:id="rId2"/>
    <p:sldId id="259" r:id="rId3"/>
    <p:sldId id="261" r:id="rId4"/>
    <p:sldId id="263" r:id="rId5"/>
    <p:sldId id="306" r:id="rId6"/>
    <p:sldId id="264" r:id="rId7"/>
    <p:sldId id="307" r:id="rId8"/>
    <p:sldId id="300" r:id="rId9"/>
    <p:sldId id="303" r:id="rId10"/>
    <p:sldId id="302" r:id="rId11"/>
    <p:sldId id="293" r:id="rId12"/>
    <p:sldId id="305" r:id="rId13"/>
    <p:sldId id="29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0;&#1086;&#1085;&#1092;&#1077;&#1088;&#1077;&#1085;&#1094;&#1080;&#1080;\&#1050;&#1086;&#1085;&#1092;&#1077;&#1088;&#1077;&#1085;&#1094;&#1080;&#1080;_2025-2026\&#1052;&#1043;&#1055;&#1055;&#1059;_17-18.10.2025\&#1056;&#1080;&#1089;&#1091;&#1085;&#1082;&#1080;%20&#1076;&#1083;&#1103;%20&#1087;&#1088;&#1077;&#1079;&#1077;&#1085;&#1090;&#1072;&#1094;&#1080;&#1080;\&#1044;&#1080;&#1072;&#1075;&#1088;&#1072;&#1084;&#1084;&#1099;%20&#1094;&#1074;&#1077;&#1090;&#1085;&#1099;&#1077;%20&#1088;&#1080;&#1089;&#1091;&#1085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223846152920346"/>
          <c:y val="8.6838451034768463E-2"/>
          <c:w val="0.70831405372279654"/>
          <c:h val="0.8136725482191447"/>
        </c:manualLayout>
      </c:layout>
      <c:radarChart>
        <c:radarStyle val="marker"/>
        <c:ser>
          <c:idx val="0"/>
          <c:order val="0"/>
          <c:tx>
            <c:strRef>
              <c:f>'Для рисунка 2'!$B$4</c:f>
              <c:strCache>
                <c:ptCount val="1"/>
                <c:pt idx="0">
                  <c:v>Администрация учреждения образования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'Для рисунка 2'!$C$3:$E$3</c:f>
              <c:strCache>
                <c:ptCount val="3"/>
                <c:pt idx="0">
                  <c:v>Маркер 1</c:v>
                </c:pt>
                <c:pt idx="1">
                  <c:v>Маркер 2</c:v>
                </c:pt>
                <c:pt idx="2">
                  <c:v>Маркер 3</c:v>
                </c:pt>
              </c:strCache>
            </c:strRef>
          </c:cat>
          <c:val>
            <c:numRef>
              <c:f>'Для рисунка 2'!$C$4:$E$4</c:f>
              <c:numCache>
                <c:formatCode>General</c:formatCode>
                <c:ptCount val="3"/>
                <c:pt idx="0">
                  <c:v>8.67</c:v>
                </c:pt>
                <c:pt idx="1">
                  <c:v>9.01</c:v>
                </c:pt>
                <c:pt idx="2">
                  <c:v>8.65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9A-4BC0-9242-63C442FE7B80}"/>
            </c:ext>
          </c:extLst>
        </c:ser>
        <c:ser>
          <c:idx val="1"/>
          <c:order val="1"/>
          <c:tx>
            <c:strRef>
              <c:f>'Для рисунка 2'!$B$5</c:f>
              <c:strCache>
                <c:ptCount val="1"/>
                <c:pt idx="0">
                  <c:v>Педагогические работники учреждения образования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'Для рисунка 2'!$C$3:$E$3</c:f>
              <c:strCache>
                <c:ptCount val="3"/>
                <c:pt idx="0">
                  <c:v>Маркер 1</c:v>
                </c:pt>
                <c:pt idx="1">
                  <c:v>Маркер 2</c:v>
                </c:pt>
                <c:pt idx="2">
                  <c:v>Маркер 3</c:v>
                </c:pt>
              </c:strCache>
            </c:strRef>
          </c:cat>
          <c:val>
            <c:numRef>
              <c:f>'Для рисунка 2'!$C$5:$E$5</c:f>
              <c:numCache>
                <c:formatCode>General</c:formatCode>
                <c:ptCount val="3"/>
                <c:pt idx="0">
                  <c:v>8.61</c:v>
                </c:pt>
                <c:pt idx="1">
                  <c:v>8.8000000000000007</c:v>
                </c:pt>
                <c:pt idx="2">
                  <c:v>8.4600000000000009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9A-4BC0-9242-63C442FE7B80}"/>
            </c:ext>
          </c:extLst>
        </c:ser>
        <c:ser>
          <c:idx val="2"/>
          <c:order val="2"/>
          <c:tx>
            <c:strRef>
              <c:f>'Для рисунка 2'!$B$6</c:f>
              <c:strCache>
                <c:ptCount val="1"/>
                <c:pt idx="0">
                  <c:v>Родитель (законный представитель), воспитывающий нормотипичного ребенка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'Для рисунка 2'!$C$3:$E$3</c:f>
              <c:strCache>
                <c:ptCount val="3"/>
                <c:pt idx="0">
                  <c:v>Маркер 1</c:v>
                </c:pt>
                <c:pt idx="1">
                  <c:v>Маркер 2</c:v>
                </c:pt>
                <c:pt idx="2">
                  <c:v>Маркер 3</c:v>
                </c:pt>
              </c:strCache>
            </c:strRef>
          </c:cat>
          <c:val>
            <c:numRef>
              <c:f>'Для рисунка 2'!$C$6:$E$6</c:f>
              <c:numCache>
                <c:formatCode>General</c:formatCode>
                <c:ptCount val="3"/>
                <c:pt idx="0">
                  <c:v>8.52</c:v>
                </c:pt>
                <c:pt idx="1">
                  <c:v>8.64</c:v>
                </c:pt>
                <c:pt idx="2">
                  <c:v>8.1999999999999993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9A-4BC0-9242-63C442FE7B80}"/>
            </c:ext>
          </c:extLst>
        </c:ser>
        <c:ser>
          <c:idx val="3"/>
          <c:order val="3"/>
          <c:tx>
            <c:strRef>
              <c:f>'Для рисунка 2'!$B$7</c:f>
              <c:strCache>
                <c:ptCount val="1"/>
                <c:pt idx="0">
                  <c:v>Родитель (законный представитель), воспитывающий ребенка с ОПФР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'Для рисунка 2'!$C$3:$E$3</c:f>
              <c:strCache>
                <c:ptCount val="3"/>
                <c:pt idx="0">
                  <c:v>Маркер 1</c:v>
                </c:pt>
                <c:pt idx="1">
                  <c:v>Маркер 2</c:v>
                </c:pt>
                <c:pt idx="2">
                  <c:v>Маркер 3</c:v>
                </c:pt>
              </c:strCache>
            </c:strRef>
          </c:cat>
          <c:val>
            <c:numRef>
              <c:f>'Для рисунка 2'!$C$7:$E$7</c:f>
              <c:numCache>
                <c:formatCode>General</c:formatCode>
                <c:ptCount val="3"/>
                <c:pt idx="0">
                  <c:v>8.6300000000000008</c:v>
                </c:pt>
                <c:pt idx="1">
                  <c:v>8.8000000000000007</c:v>
                </c:pt>
                <c:pt idx="2">
                  <c:v>8.41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79A-4BC0-9242-63C442FE7B80}"/>
            </c:ext>
          </c:extLst>
        </c:ser>
        <c:axId val="155454080"/>
        <c:axId val="68714880"/>
      </c:radarChart>
      <c:catAx>
        <c:axId val="15545408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714880"/>
        <c:crosses val="autoZero"/>
        <c:auto val="1"/>
        <c:lblAlgn val="ctr"/>
        <c:lblOffset val="100"/>
      </c:catAx>
      <c:valAx>
        <c:axId val="68714880"/>
        <c:scaling>
          <c:orientation val="minMax"/>
          <c:max val="9.15"/>
          <c:min val="7.9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>
            <a:outerShdw sx="1000" sy="1000" algn="ctr" rotWithShape="0">
              <a:schemeClr val="bg1">
                <a:lumMod val="50000"/>
              </a:schemeClr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45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179601623447114E-3"/>
          <c:y val="0.7516334240812641"/>
          <c:w val="0.95599580445343391"/>
          <c:h val="0.2287893538211468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8999B-7712-4F50-82F2-2E56FCA5877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267BB4-2A36-4C62-AFCF-F53CC20C1597}">
      <dgm:prSet phldrT="[Текст]" custT="1"/>
      <dgm:spPr/>
      <dgm:t>
        <a:bodyPr/>
        <a:lstStyle/>
        <a:p>
          <a:r>
            <a:rPr lang="ru-RU" sz="2600" b="1" dirty="0">
              <a:solidFill>
                <a:schemeClr val="tx1"/>
              </a:solidFill>
            </a:rPr>
            <a:t>Инклюзивная образовательная среда</a:t>
          </a:r>
        </a:p>
      </dgm:t>
    </dgm:pt>
    <dgm:pt modelId="{1E7D61EA-5AB7-4DEB-9ADF-F36EE36A6D75}" type="parTrans" cxnId="{1D155DE0-D14C-4884-8571-F57070C7F2C5}">
      <dgm:prSet/>
      <dgm:spPr/>
      <dgm:t>
        <a:bodyPr/>
        <a:lstStyle/>
        <a:p>
          <a:endParaRPr lang="ru-RU"/>
        </a:p>
      </dgm:t>
    </dgm:pt>
    <dgm:pt modelId="{45254329-12EA-4906-90FA-74E418C4FA39}" type="sibTrans" cxnId="{1D155DE0-D14C-4884-8571-F57070C7F2C5}">
      <dgm:prSet/>
      <dgm:spPr/>
      <dgm:t>
        <a:bodyPr/>
        <a:lstStyle/>
        <a:p>
          <a:endParaRPr lang="ru-RU"/>
        </a:p>
      </dgm:t>
    </dgm:pt>
    <dgm:pt modelId="{414AEC25-912F-4D7C-8646-4832BBBC1428}">
      <dgm:prSet phldrT="[Текст]" custT="1"/>
      <dgm:spPr/>
      <dgm:t>
        <a:bodyPr/>
        <a:lstStyle/>
        <a:p>
          <a:r>
            <a:rPr lang="ru-RU" sz="2600" b="1" dirty="0">
              <a:solidFill>
                <a:schemeClr val="tx1"/>
              </a:solidFill>
            </a:rPr>
            <a:t>Инклюзивная культура участников образовательного процесса </a:t>
          </a:r>
        </a:p>
      </dgm:t>
    </dgm:pt>
    <dgm:pt modelId="{E77969AC-95E7-47EA-B9BE-A000CEF82E88}" type="parTrans" cxnId="{F1BD909A-719A-4927-B501-E4AD10101122}">
      <dgm:prSet/>
      <dgm:spPr/>
      <dgm:t>
        <a:bodyPr/>
        <a:lstStyle/>
        <a:p>
          <a:endParaRPr lang="ru-RU"/>
        </a:p>
      </dgm:t>
    </dgm:pt>
    <dgm:pt modelId="{571607C1-A260-4099-BBAB-4159637C2156}" type="sibTrans" cxnId="{F1BD909A-719A-4927-B501-E4AD10101122}">
      <dgm:prSet/>
      <dgm:spPr/>
      <dgm:t>
        <a:bodyPr/>
        <a:lstStyle/>
        <a:p>
          <a:endParaRPr lang="ru-RU"/>
        </a:p>
      </dgm:t>
    </dgm:pt>
    <dgm:pt modelId="{0DD36E4F-D8AC-4074-B836-D3DDC48DA8D1}">
      <dgm:prSet phldrT="[Текст]" custT="1"/>
      <dgm:spPr/>
      <dgm:t>
        <a:bodyPr/>
        <a:lstStyle/>
        <a:p>
          <a:r>
            <a:rPr lang="ru-RU" sz="2600" b="1" dirty="0">
              <a:solidFill>
                <a:schemeClr val="tx1"/>
              </a:solidFill>
            </a:rPr>
            <a:t>Инклюзивная образовательная практика</a:t>
          </a:r>
        </a:p>
      </dgm:t>
    </dgm:pt>
    <dgm:pt modelId="{A8F4888A-274A-4874-92CC-D0884394B49A}" type="parTrans" cxnId="{89766611-E192-4E17-B21D-8E5DEA7722B5}">
      <dgm:prSet/>
      <dgm:spPr/>
      <dgm:t>
        <a:bodyPr/>
        <a:lstStyle/>
        <a:p>
          <a:endParaRPr lang="ru-RU"/>
        </a:p>
      </dgm:t>
    </dgm:pt>
    <dgm:pt modelId="{58B1977E-95A4-456A-A50D-836DF46DD582}" type="sibTrans" cxnId="{89766611-E192-4E17-B21D-8E5DEA7722B5}">
      <dgm:prSet/>
      <dgm:spPr/>
      <dgm:t>
        <a:bodyPr/>
        <a:lstStyle/>
        <a:p>
          <a:endParaRPr lang="ru-RU"/>
        </a:p>
      </dgm:t>
    </dgm:pt>
    <dgm:pt modelId="{5F44561D-0F33-428F-BD12-EEDAE8AF0F78}" type="pres">
      <dgm:prSet presAssocID="{6A58999B-7712-4F50-82F2-2E56FCA5877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4938BE-844A-44D4-A28C-347A6A0D2923}" type="pres">
      <dgm:prSet presAssocID="{B8267BB4-2A36-4C62-AFCF-F53CC20C1597}" presName="parentLin" presStyleCnt="0"/>
      <dgm:spPr/>
    </dgm:pt>
    <dgm:pt modelId="{A3910F69-51C5-4453-933D-BD0CD00AE8DB}" type="pres">
      <dgm:prSet presAssocID="{B8267BB4-2A36-4C62-AFCF-F53CC20C159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D277273-352B-4A50-B736-4672E4618791}" type="pres">
      <dgm:prSet presAssocID="{B8267BB4-2A36-4C62-AFCF-F53CC20C1597}" presName="parentText" presStyleLbl="node1" presStyleIdx="0" presStyleCnt="3" custScaleX="128688" custScaleY="52855" custLinFactNeighborX="-141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CF6EA-D26F-4743-884D-62E7F4C902D0}" type="pres">
      <dgm:prSet presAssocID="{B8267BB4-2A36-4C62-AFCF-F53CC20C1597}" presName="negativeSpace" presStyleCnt="0"/>
      <dgm:spPr/>
    </dgm:pt>
    <dgm:pt modelId="{9C522A61-A51A-4BBE-ACB2-5C9E7668AC19}" type="pres">
      <dgm:prSet presAssocID="{B8267BB4-2A36-4C62-AFCF-F53CC20C1597}" presName="childText" presStyleLbl="conFgAcc1" presStyleIdx="0" presStyleCnt="3">
        <dgm:presLayoutVars>
          <dgm:bulletEnabled val="1"/>
        </dgm:presLayoutVars>
      </dgm:prSet>
      <dgm:spPr/>
    </dgm:pt>
    <dgm:pt modelId="{0FA0F26A-393C-4A05-B0BA-1786C4776740}" type="pres">
      <dgm:prSet presAssocID="{45254329-12EA-4906-90FA-74E418C4FA39}" presName="spaceBetweenRectangles" presStyleCnt="0"/>
      <dgm:spPr/>
    </dgm:pt>
    <dgm:pt modelId="{EA2C907B-E952-45C2-8A9B-CAA4D8CA9020}" type="pres">
      <dgm:prSet presAssocID="{414AEC25-912F-4D7C-8646-4832BBBC1428}" presName="parentLin" presStyleCnt="0"/>
      <dgm:spPr/>
    </dgm:pt>
    <dgm:pt modelId="{E32C3650-415E-4F38-A6C6-2D7E57CB1A93}" type="pres">
      <dgm:prSet presAssocID="{414AEC25-912F-4D7C-8646-4832BBBC142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2EA6FCF-4141-4BE0-A7C6-74E6C7647955}" type="pres">
      <dgm:prSet presAssocID="{414AEC25-912F-4D7C-8646-4832BBBC1428}" presName="parentText" presStyleLbl="node1" presStyleIdx="1" presStyleCnt="3" custScaleX="130619" custScaleY="578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3A07F-D1B5-45A3-B73C-C2522A171EA2}" type="pres">
      <dgm:prSet presAssocID="{414AEC25-912F-4D7C-8646-4832BBBC1428}" presName="negativeSpace" presStyleCnt="0"/>
      <dgm:spPr/>
    </dgm:pt>
    <dgm:pt modelId="{C1EF0699-15F0-4BCE-A0C7-6DD09B0863A4}" type="pres">
      <dgm:prSet presAssocID="{414AEC25-912F-4D7C-8646-4832BBBC1428}" presName="childText" presStyleLbl="conFgAcc1" presStyleIdx="1" presStyleCnt="3">
        <dgm:presLayoutVars>
          <dgm:bulletEnabled val="1"/>
        </dgm:presLayoutVars>
      </dgm:prSet>
      <dgm:spPr/>
    </dgm:pt>
    <dgm:pt modelId="{BCF6D13A-F5FE-4151-BC76-5822B07C0FFE}" type="pres">
      <dgm:prSet presAssocID="{571607C1-A260-4099-BBAB-4159637C2156}" presName="spaceBetweenRectangles" presStyleCnt="0"/>
      <dgm:spPr/>
    </dgm:pt>
    <dgm:pt modelId="{48A02F26-3198-4E24-BFC9-FA3BB7AC897F}" type="pres">
      <dgm:prSet presAssocID="{0DD36E4F-D8AC-4074-B836-D3DDC48DA8D1}" presName="parentLin" presStyleCnt="0"/>
      <dgm:spPr/>
    </dgm:pt>
    <dgm:pt modelId="{D0CF9BE0-33F6-48C6-BC5C-1763B751D03A}" type="pres">
      <dgm:prSet presAssocID="{0DD36E4F-D8AC-4074-B836-D3DDC48DA8D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464355F-C477-4EAE-8987-43274F324D45}" type="pres">
      <dgm:prSet presAssocID="{0DD36E4F-D8AC-4074-B836-D3DDC48DA8D1}" presName="parentText" presStyleLbl="node1" presStyleIdx="2" presStyleCnt="3" custScaleX="128322" custScaleY="670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50163-0793-4A91-9F5C-E1B70B39A3CA}" type="pres">
      <dgm:prSet presAssocID="{0DD36E4F-D8AC-4074-B836-D3DDC48DA8D1}" presName="negativeSpace" presStyleCnt="0"/>
      <dgm:spPr/>
    </dgm:pt>
    <dgm:pt modelId="{0F966BC1-BDE9-45B7-8E6C-9AC093212052}" type="pres">
      <dgm:prSet presAssocID="{0DD36E4F-D8AC-4074-B836-D3DDC48DA8D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F6E149A-37E5-4A61-9212-A8ACF98AAD14}" type="presOf" srcId="{B8267BB4-2A36-4C62-AFCF-F53CC20C1597}" destId="{3D277273-352B-4A50-B736-4672E4618791}" srcOrd="1" destOrd="0" presId="urn:microsoft.com/office/officeart/2005/8/layout/list1"/>
    <dgm:cxn modelId="{EF5BD45B-29CC-42EC-830B-9E4C0F15FF55}" type="presOf" srcId="{B8267BB4-2A36-4C62-AFCF-F53CC20C1597}" destId="{A3910F69-51C5-4453-933D-BD0CD00AE8DB}" srcOrd="0" destOrd="0" presId="urn:microsoft.com/office/officeart/2005/8/layout/list1"/>
    <dgm:cxn modelId="{73732E97-D810-49C1-826D-FC0573E43C35}" type="presOf" srcId="{414AEC25-912F-4D7C-8646-4832BBBC1428}" destId="{E32C3650-415E-4F38-A6C6-2D7E57CB1A93}" srcOrd="0" destOrd="0" presId="urn:microsoft.com/office/officeart/2005/8/layout/list1"/>
    <dgm:cxn modelId="{D0DDE5D9-B894-46CE-9564-2C8B573B1D5B}" type="presOf" srcId="{0DD36E4F-D8AC-4074-B836-D3DDC48DA8D1}" destId="{D0CF9BE0-33F6-48C6-BC5C-1763B751D03A}" srcOrd="0" destOrd="0" presId="urn:microsoft.com/office/officeart/2005/8/layout/list1"/>
    <dgm:cxn modelId="{B146A5DC-5134-49E9-9E58-948312F30390}" type="presOf" srcId="{414AEC25-912F-4D7C-8646-4832BBBC1428}" destId="{A2EA6FCF-4141-4BE0-A7C6-74E6C7647955}" srcOrd="1" destOrd="0" presId="urn:microsoft.com/office/officeart/2005/8/layout/list1"/>
    <dgm:cxn modelId="{89766611-E192-4E17-B21D-8E5DEA7722B5}" srcId="{6A58999B-7712-4F50-82F2-2E56FCA5877B}" destId="{0DD36E4F-D8AC-4074-B836-D3DDC48DA8D1}" srcOrd="2" destOrd="0" parTransId="{A8F4888A-274A-4874-92CC-D0884394B49A}" sibTransId="{58B1977E-95A4-456A-A50D-836DF46DD582}"/>
    <dgm:cxn modelId="{9AF0B5F5-4522-4A74-AE3B-4BF711DA8F27}" type="presOf" srcId="{0DD36E4F-D8AC-4074-B836-D3DDC48DA8D1}" destId="{9464355F-C477-4EAE-8987-43274F324D45}" srcOrd="1" destOrd="0" presId="urn:microsoft.com/office/officeart/2005/8/layout/list1"/>
    <dgm:cxn modelId="{1D155DE0-D14C-4884-8571-F57070C7F2C5}" srcId="{6A58999B-7712-4F50-82F2-2E56FCA5877B}" destId="{B8267BB4-2A36-4C62-AFCF-F53CC20C1597}" srcOrd="0" destOrd="0" parTransId="{1E7D61EA-5AB7-4DEB-9ADF-F36EE36A6D75}" sibTransId="{45254329-12EA-4906-90FA-74E418C4FA39}"/>
    <dgm:cxn modelId="{4CE4518B-C260-40EE-9E5B-F175696B41B5}" type="presOf" srcId="{6A58999B-7712-4F50-82F2-2E56FCA5877B}" destId="{5F44561D-0F33-428F-BD12-EEDAE8AF0F78}" srcOrd="0" destOrd="0" presId="urn:microsoft.com/office/officeart/2005/8/layout/list1"/>
    <dgm:cxn modelId="{F1BD909A-719A-4927-B501-E4AD10101122}" srcId="{6A58999B-7712-4F50-82F2-2E56FCA5877B}" destId="{414AEC25-912F-4D7C-8646-4832BBBC1428}" srcOrd="1" destOrd="0" parTransId="{E77969AC-95E7-47EA-B9BE-A000CEF82E88}" sibTransId="{571607C1-A260-4099-BBAB-4159637C2156}"/>
    <dgm:cxn modelId="{C39A432A-E9D8-40A6-B5F3-81BE1F1601E9}" type="presParOf" srcId="{5F44561D-0F33-428F-BD12-EEDAE8AF0F78}" destId="{A94938BE-844A-44D4-A28C-347A6A0D2923}" srcOrd="0" destOrd="0" presId="urn:microsoft.com/office/officeart/2005/8/layout/list1"/>
    <dgm:cxn modelId="{080EB0F8-68E3-4F10-A4E9-0175BEB9A29B}" type="presParOf" srcId="{A94938BE-844A-44D4-A28C-347A6A0D2923}" destId="{A3910F69-51C5-4453-933D-BD0CD00AE8DB}" srcOrd="0" destOrd="0" presId="urn:microsoft.com/office/officeart/2005/8/layout/list1"/>
    <dgm:cxn modelId="{DCD5451E-73EB-4B30-8B90-F00288D66685}" type="presParOf" srcId="{A94938BE-844A-44D4-A28C-347A6A0D2923}" destId="{3D277273-352B-4A50-B736-4672E4618791}" srcOrd="1" destOrd="0" presId="urn:microsoft.com/office/officeart/2005/8/layout/list1"/>
    <dgm:cxn modelId="{DD1E1E9C-78D5-47F3-B022-4D1D4FC3B31B}" type="presParOf" srcId="{5F44561D-0F33-428F-BD12-EEDAE8AF0F78}" destId="{6F9CF6EA-D26F-4743-884D-62E7F4C902D0}" srcOrd="1" destOrd="0" presId="urn:microsoft.com/office/officeart/2005/8/layout/list1"/>
    <dgm:cxn modelId="{0D79E793-F5BA-49F3-B093-A7EB3031F8A1}" type="presParOf" srcId="{5F44561D-0F33-428F-BD12-EEDAE8AF0F78}" destId="{9C522A61-A51A-4BBE-ACB2-5C9E7668AC19}" srcOrd="2" destOrd="0" presId="urn:microsoft.com/office/officeart/2005/8/layout/list1"/>
    <dgm:cxn modelId="{1F998EB0-1DB7-4EB3-85AF-EFD1AD34277F}" type="presParOf" srcId="{5F44561D-0F33-428F-BD12-EEDAE8AF0F78}" destId="{0FA0F26A-393C-4A05-B0BA-1786C4776740}" srcOrd="3" destOrd="0" presId="urn:microsoft.com/office/officeart/2005/8/layout/list1"/>
    <dgm:cxn modelId="{65663C53-4CE1-4FBB-9176-7A3CC80679D9}" type="presParOf" srcId="{5F44561D-0F33-428F-BD12-EEDAE8AF0F78}" destId="{EA2C907B-E952-45C2-8A9B-CAA4D8CA9020}" srcOrd="4" destOrd="0" presId="urn:microsoft.com/office/officeart/2005/8/layout/list1"/>
    <dgm:cxn modelId="{5AA5FCA9-87B8-4045-A7FB-25209FDD34D2}" type="presParOf" srcId="{EA2C907B-E952-45C2-8A9B-CAA4D8CA9020}" destId="{E32C3650-415E-4F38-A6C6-2D7E57CB1A93}" srcOrd="0" destOrd="0" presId="urn:microsoft.com/office/officeart/2005/8/layout/list1"/>
    <dgm:cxn modelId="{CF4EDE23-3C11-4ADA-8847-CD3DCBEF7594}" type="presParOf" srcId="{EA2C907B-E952-45C2-8A9B-CAA4D8CA9020}" destId="{A2EA6FCF-4141-4BE0-A7C6-74E6C7647955}" srcOrd="1" destOrd="0" presId="urn:microsoft.com/office/officeart/2005/8/layout/list1"/>
    <dgm:cxn modelId="{F2295CE3-D91C-471A-A2BE-A49A470ACB53}" type="presParOf" srcId="{5F44561D-0F33-428F-BD12-EEDAE8AF0F78}" destId="{F6F3A07F-D1B5-45A3-B73C-C2522A171EA2}" srcOrd="5" destOrd="0" presId="urn:microsoft.com/office/officeart/2005/8/layout/list1"/>
    <dgm:cxn modelId="{51491AAC-1D73-449E-B3EF-F52765462246}" type="presParOf" srcId="{5F44561D-0F33-428F-BD12-EEDAE8AF0F78}" destId="{C1EF0699-15F0-4BCE-A0C7-6DD09B0863A4}" srcOrd="6" destOrd="0" presId="urn:microsoft.com/office/officeart/2005/8/layout/list1"/>
    <dgm:cxn modelId="{FD2CDDF7-1819-48C9-B059-E12403928CCA}" type="presParOf" srcId="{5F44561D-0F33-428F-BD12-EEDAE8AF0F78}" destId="{BCF6D13A-F5FE-4151-BC76-5822B07C0FFE}" srcOrd="7" destOrd="0" presId="urn:microsoft.com/office/officeart/2005/8/layout/list1"/>
    <dgm:cxn modelId="{AAB3945B-F0AD-4EE7-948C-B099AE3ACFA2}" type="presParOf" srcId="{5F44561D-0F33-428F-BD12-EEDAE8AF0F78}" destId="{48A02F26-3198-4E24-BFC9-FA3BB7AC897F}" srcOrd="8" destOrd="0" presId="urn:microsoft.com/office/officeart/2005/8/layout/list1"/>
    <dgm:cxn modelId="{693BD42E-1BE3-433D-BAD1-4455B89B2868}" type="presParOf" srcId="{48A02F26-3198-4E24-BFC9-FA3BB7AC897F}" destId="{D0CF9BE0-33F6-48C6-BC5C-1763B751D03A}" srcOrd="0" destOrd="0" presId="urn:microsoft.com/office/officeart/2005/8/layout/list1"/>
    <dgm:cxn modelId="{68053BDD-9E08-4D69-B503-91C0F34CC383}" type="presParOf" srcId="{48A02F26-3198-4E24-BFC9-FA3BB7AC897F}" destId="{9464355F-C477-4EAE-8987-43274F324D45}" srcOrd="1" destOrd="0" presId="urn:microsoft.com/office/officeart/2005/8/layout/list1"/>
    <dgm:cxn modelId="{5735867D-197F-40A6-A2B5-F756E64DC72E}" type="presParOf" srcId="{5F44561D-0F33-428F-BD12-EEDAE8AF0F78}" destId="{65950163-0793-4A91-9F5C-E1B70B39A3CA}" srcOrd="9" destOrd="0" presId="urn:microsoft.com/office/officeart/2005/8/layout/list1"/>
    <dgm:cxn modelId="{A8BC5C3A-B9D6-47A2-9DE9-BEC23282AE4B}" type="presParOf" srcId="{5F44561D-0F33-428F-BD12-EEDAE8AF0F78}" destId="{0F966BC1-BDE9-45B7-8E6C-9AC0932120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522A61-A51A-4BBE-ACB2-5C9E7668AC19}">
      <dsp:nvSpPr>
        <dsp:cNvPr id="0" name=""/>
        <dsp:cNvSpPr/>
      </dsp:nvSpPr>
      <dsp:spPr>
        <a:xfrm>
          <a:off x="0" y="69218"/>
          <a:ext cx="6984751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77273-352B-4A50-B736-4672E4618791}">
      <dsp:nvSpPr>
        <dsp:cNvPr id="0" name=""/>
        <dsp:cNvSpPr/>
      </dsp:nvSpPr>
      <dsp:spPr>
        <a:xfrm>
          <a:off x="299656" y="38877"/>
          <a:ext cx="6291975" cy="561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5" tIns="0" rIns="18480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solidFill>
                <a:schemeClr val="tx1"/>
              </a:solidFill>
            </a:rPr>
            <a:t>Инклюзивная образовательная среда</a:t>
          </a:r>
        </a:p>
      </dsp:txBody>
      <dsp:txXfrm>
        <a:off x="299656" y="38877"/>
        <a:ext cx="6291975" cy="561700"/>
      </dsp:txXfrm>
    </dsp:sp>
    <dsp:sp modelId="{C1EF0699-15F0-4BCE-A0C7-6DD09B0863A4}">
      <dsp:nvSpPr>
        <dsp:cNvPr id="0" name=""/>
        <dsp:cNvSpPr/>
      </dsp:nvSpPr>
      <dsp:spPr>
        <a:xfrm>
          <a:off x="0" y="1254549"/>
          <a:ext cx="6984751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EA6FCF-4141-4BE0-A7C6-74E6C7647955}">
      <dsp:nvSpPr>
        <dsp:cNvPr id="0" name=""/>
        <dsp:cNvSpPr/>
      </dsp:nvSpPr>
      <dsp:spPr>
        <a:xfrm>
          <a:off x="349237" y="1170818"/>
          <a:ext cx="6386388" cy="615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5" tIns="0" rIns="18480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solidFill>
                <a:schemeClr val="tx1"/>
              </a:solidFill>
            </a:rPr>
            <a:t>Инклюзивная культура участников образовательного процесса </a:t>
          </a:r>
        </a:p>
      </dsp:txBody>
      <dsp:txXfrm>
        <a:off x="349237" y="1170818"/>
        <a:ext cx="6386388" cy="615091"/>
      </dsp:txXfrm>
    </dsp:sp>
    <dsp:sp modelId="{0F966BC1-BDE9-45B7-8E6C-9AC093212052}">
      <dsp:nvSpPr>
        <dsp:cNvPr id="0" name=""/>
        <dsp:cNvSpPr/>
      </dsp:nvSpPr>
      <dsp:spPr>
        <a:xfrm>
          <a:off x="0" y="2537173"/>
          <a:ext cx="6984751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4355F-C477-4EAE-8987-43274F324D45}">
      <dsp:nvSpPr>
        <dsp:cNvPr id="0" name=""/>
        <dsp:cNvSpPr/>
      </dsp:nvSpPr>
      <dsp:spPr>
        <a:xfrm>
          <a:off x="349237" y="2356149"/>
          <a:ext cx="6274080" cy="7123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5" tIns="0" rIns="18480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solidFill>
                <a:schemeClr val="tx1"/>
              </a:solidFill>
            </a:rPr>
            <a:t>Инклюзивная образовательная практика</a:t>
          </a:r>
        </a:p>
      </dsp:txBody>
      <dsp:txXfrm>
        <a:off x="349237" y="2356149"/>
        <a:ext cx="6274080" cy="712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DF757-7AC0-4EF6-8ACF-9688C5353C9A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E9CAF-129E-433C-AD9E-D352BD646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BFDFC-B458-428D-9DB2-B39314C21F90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3745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BFDFC-B458-428D-9DB2-B39314C21F90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3408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BFDFC-B458-428D-9DB2-B39314C21F90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2324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BFDFC-B458-428D-9DB2-B39314C21F90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563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5203-28A7-4446-AA2B-E457FE273A8E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C223-9AEA-4F88-A00D-4E5D7CCEF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5203-28A7-4446-AA2B-E457FE273A8E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C223-9AEA-4F88-A00D-4E5D7CCEF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5203-28A7-4446-AA2B-E457FE273A8E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C223-9AEA-4F88-A00D-4E5D7CCEF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5203-28A7-4446-AA2B-E457FE273A8E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C223-9AEA-4F88-A00D-4E5D7CCEF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5203-28A7-4446-AA2B-E457FE273A8E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C223-9AEA-4F88-A00D-4E5D7CCEF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5203-28A7-4446-AA2B-E457FE273A8E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C223-9AEA-4F88-A00D-4E5D7CCEF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5203-28A7-4446-AA2B-E457FE273A8E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C223-9AEA-4F88-A00D-4E5D7CCEF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5203-28A7-4446-AA2B-E457FE273A8E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C223-9AEA-4F88-A00D-4E5D7CCEF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5203-28A7-4446-AA2B-E457FE273A8E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C223-9AEA-4F88-A00D-4E5D7CCEF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5203-28A7-4446-AA2B-E457FE273A8E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C223-9AEA-4F88-A00D-4E5D7CCEF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5203-28A7-4446-AA2B-E457FE273A8E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C223-9AEA-4F88-A00D-4E5D7CCEF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95203-28A7-4446-AA2B-E457FE273A8E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DC223-9AEA-4F88-A00D-4E5D7CCEF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hyperlink" Target="&#1052;&#1072;&#1088;&#1082;&#1077;&#1088;&#1099;_&#1082;&#1088;&#1080;&#1090;&#1077;&#1088;&#1080;&#1080;_&#1087;&#1086;&#1082;&#1072;&#1079;&#1072;&#1090;&#1077;&#1083;&#1080;%20&#1048;&#1048;.pdf" TargetMode="External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hyperlink" Target="https://clck.ru/3EfW5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699792" y="273050"/>
            <a:ext cx="5987008" cy="585311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cap="all" dirty="0"/>
          </a:p>
          <a:p>
            <a:pPr algn="ctr">
              <a:buNone/>
            </a:pPr>
            <a:endParaRPr lang="ru-RU" sz="2400" b="1" i="1" cap="all" dirty="0"/>
          </a:p>
          <a:p>
            <a:pPr marL="177800" indent="0">
              <a:buNone/>
            </a:pPr>
            <a:endParaRPr lang="ru-RU" sz="2800" b="1" dirty="0"/>
          </a:p>
          <a:p>
            <a:pPr marL="177800" indent="0">
              <a:buNone/>
            </a:pPr>
            <a:r>
              <a:rPr lang="ru-RU" sz="2800" b="1" dirty="0"/>
              <a:t>Индекс инклюзии учреждений образования Республики Беларусь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pPr marL="0" indent="0">
              <a:buNone/>
            </a:pPr>
            <a:r>
              <a:rPr lang="ru-RU" sz="1800" b="1" i="1" dirty="0" err="1"/>
              <a:t>Хитрюк</a:t>
            </a:r>
            <a:r>
              <a:rPr lang="ru-RU" sz="1800" b="1" i="1" dirty="0"/>
              <a:t> Вера Валерьевна</a:t>
            </a:r>
            <a:r>
              <a:rPr lang="ru-RU" sz="1800" i="1" dirty="0"/>
              <a:t> – директор Института инклюзивного образования Белорусского государственного педагогического университета имени Максима Танка, доктор педагогических наук, профессор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1" y="260648"/>
            <a:ext cx="2026568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G:\Логотип БГП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140" y="2348880"/>
            <a:ext cx="83656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72379"/>
            <a:ext cx="792088" cy="101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1716" y="712813"/>
            <a:ext cx="9159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Показатели </a:t>
            </a:r>
            <a:r>
              <a:rPr lang="ru-RU" sz="2700" dirty="0" smtClean="0"/>
              <a:t>оценки </a:t>
            </a:r>
            <a:r>
              <a:rPr lang="ru-RU" sz="2700" dirty="0" smtClean="0"/>
              <a:t>отдельных критериев </a:t>
            </a:r>
            <a:r>
              <a:rPr lang="ru-RU" sz="2700" dirty="0" smtClean="0"/>
              <a:t>маркеров индекса инклюзии разными группами респондентов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2008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1837ED-4189-4F1F-8385-377FC1CAA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Индекс инклюзии: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099261-4C6B-4FD1-97AD-BE4A09F60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0768"/>
            <a:ext cx="8047806" cy="483619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С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редний индекс инклюзии учреждений дошкольного и общего среднего образования по стране составляет </a:t>
            </a:r>
            <a:r>
              <a:rPr lang="ru-RU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8,6.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Средний индекс инклюзии по группам респондентов составляет соответственно: 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«администрация учреждений образования» - </a:t>
            </a:r>
            <a:r>
              <a:rPr lang="ru-RU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8,76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«педагогические работники учреждений образования» - </a:t>
            </a:r>
            <a:r>
              <a:rPr lang="ru-RU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8,61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«родители (законные представители) нормально развивающихся обучающихся» - </a:t>
            </a:r>
            <a:r>
              <a:rPr lang="ru-RU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8,43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«родители (законные представители) обучающихся с особенностями психофизического развития» - </a:t>
            </a:r>
            <a:r>
              <a:rPr lang="ru-RU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8,59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Индекс инклюзии </a:t>
            </a: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существенно выше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учреждениях дошкольного образования (8,74), чем в школах (8,51)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И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ндекс инклюзии учреждений образования, расположенных в городских населенных пунктах </a:t>
            </a: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имеет статистически значимых различий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 индексом инклюзии учреждений образования, расположенных в сельской местности</a:t>
            </a:r>
          </a:p>
          <a:p>
            <a:pPr algn="just">
              <a:lnSpc>
                <a:spcPct val="100000"/>
              </a:lnSpc>
            </a:pPr>
            <a:endParaRPr lang="ru-RU" sz="20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691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037B8D-DE96-6CCC-5FFE-E19B34864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/>
          <a:lstStyle/>
          <a:p>
            <a:pPr algn="ctr"/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Индекс инклюзии: 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задачи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943339-3E20-86EF-CC3F-3B267B2C8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2737"/>
            <a:ext cx="7886700" cy="5124226"/>
          </a:xfrm>
        </p:spPr>
        <p:txBody>
          <a:bodyPr>
            <a:noAutofit/>
          </a:bodyPr>
          <a:lstStyle/>
          <a:p>
            <a:pPr marL="0" indent="447675" algn="just">
              <a:lnSpc>
                <a:spcPct val="110000"/>
              </a:lnSpc>
            </a:pPr>
            <a:r>
              <a:rPr lang="ru-RU" sz="1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Модернизация 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содержания педагогического образования и формировании соответствующих профессиональных компетенций у практикующих и будущих </a:t>
            </a:r>
            <a:r>
              <a:rPr lang="ru-RU" sz="1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учителей-предметников:</a:t>
            </a:r>
          </a:p>
          <a:p>
            <a:pPr marL="0" indent="447675" algn="just">
              <a:lnSpc>
                <a:spcPct val="110000"/>
              </a:lnSpc>
              <a:buNone/>
            </a:pPr>
            <a:r>
              <a:rPr lang="ru-RU" sz="1800" dirty="0" smtClean="0"/>
              <a:t>формирование умения реализовывать образовательный процесс на диагностической </a:t>
            </a:r>
            <a:r>
              <a:rPr lang="ru-RU" sz="1800" dirty="0" smtClean="0"/>
              <a:t>основе;</a:t>
            </a:r>
          </a:p>
          <a:p>
            <a:pPr marL="0" indent="447675" algn="just">
              <a:lnSpc>
                <a:spcPct val="110000"/>
              </a:lnSpc>
              <a:buNone/>
            </a:pPr>
            <a:r>
              <a:rPr lang="ru-RU" sz="1800" dirty="0" smtClean="0"/>
              <a:t>а</a:t>
            </a:r>
            <a:r>
              <a:rPr lang="ru-RU" sz="1800" dirty="0" smtClean="0"/>
              <a:t>кцент – формирование методических </a:t>
            </a:r>
            <a:r>
              <a:rPr lang="ru-RU" sz="1800" dirty="0" smtClean="0"/>
              <a:t>компетенций педагога: отбор, адаптация / модификация содержания и методических </a:t>
            </a:r>
            <a:r>
              <a:rPr lang="ru-RU" sz="1800" dirty="0" smtClean="0"/>
              <a:t>приемов</a:t>
            </a:r>
          </a:p>
          <a:p>
            <a:pPr marL="0" indent="447675" algn="just">
              <a:lnSpc>
                <a:spcPct val="110000"/>
              </a:lnSpc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Расширение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функционала профессиональной деятельности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педагога-психолога</a:t>
            </a:r>
          </a:p>
          <a:p>
            <a:pPr marL="0" indent="447675" algn="just">
              <a:lnSpc>
                <a:spcPct val="110000"/>
              </a:lnSpc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Проведение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исследований причин недостаточной удовлетворенности родителей, воспитывающих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нормотипичных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детей 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indent="447675" algn="just">
              <a:lnSpc>
                <a:spcPct val="110000"/>
              </a:lnSpc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Чрезвычайно остро встает задача формирования профессиональных компетенций профессорско-преподавательского состава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УВО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осуществляющих подготовку будущих педагогов.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indent="447675" algn="just">
              <a:lnSpc>
                <a:spcPct val="110000"/>
              </a:lnSpc>
            </a:pPr>
            <a:endParaRPr lang="ru-RU" sz="2000" b="1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276373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699792" y="273050"/>
            <a:ext cx="5987008" cy="585311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cap="all" dirty="0"/>
          </a:p>
          <a:p>
            <a:pPr algn="ctr">
              <a:buNone/>
            </a:pPr>
            <a:endParaRPr lang="ru-RU" sz="2400" b="1" i="1" cap="all" dirty="0"/>
          </a:p>
          <a:p>
            <a:pPr marL="177800" indent="0">
              <a:buNone/>
            </a:pPr>
            <a:endParaRPr lang="ru-RU" sz="2800" b="1" dirty="0"/>
          </a:p>
          <a:p>
            <a:pPr marL="177800" indent="0">
              <a:buNone/>
            </a:pPr>
            <a:r>
              <a:rPr lang="ru-RU" sz="2800" b="1" dirty="0"/>
              <a:t>Индекс инклюзии учреждений образования </a:t>
            </a:r>
            <a:r>
              <a:rPr lang="ru-RU" sz="2800" b="1" dirty="0" smtClean="0"/>
              <a:t>Республики Беларусь </a:t>
            </a:r>
            <a:endParaRPr lang="ru-RU" sz="2800" b="1" dirty="0"/>
          </a:p>
          <a:p>
            <a:pPr marL="177800" indent="0">
              <a:buNone/>
            </a:pP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pPr marL="0" indent="0">
              <a:buNone/>
            </a:pPr>
            <a:r>
              <a:rPr lang="ru-RU" sz="1800" b="1" i="1" dirty="0" err="1"/>
              <a:t>Хитрюк</a:t>
            </a:r>
            <a:r>
              <a:rPr lang="ru-RU" sz="1800" b="1" i="1" dirty="0"/>
              <a:t> Вера Валерьевна</a:t>
            </a:r>
            <a:r>
              <a:rPr lang="ru-RU" sz="1800" i="1" dirty="0"/>
              <a:t> – директор Института инклюзивного образования Белорусского государственного педагогического университета имени Максима Танка, доктор педагогических наук, профессор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1" y="260648"/>
            <a:ext cx="2026568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G:\Логотип БГП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140" y="2348880"/>
            <a:ext cx="83656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72379"/>
            <a:ext cx="792088" cy="101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1716" y="712813"/>
            <a:ext cx="9159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4" descr="Эмблема вектор">
            <a:extLst>
              <a:ext uri="{FF2B5EF4-FFF2-40B4-BE49-F238E27FC236}">
                <a16:creationId xmlns:a16="http://schemas.microsoft.com/office/drawing/2014/main" xmlns="" id="{E2A4256C-DBAE-48F7-9FCE-D1B22ED28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895" y="1285639"/>
            <a:ext cx="831827" cy="84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0D8518AC-F79D-4649-A320-001748860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38" y="114588"/>
            <a:ext cx="7886700" cy="73275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Задачи исследования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4C71055C-38D3-4172-930F-15CBE764E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941" y="1057379"/>
            <a:ext cx="7344816" cy="5400600"/>
          </a:xfrm>
        </p:spPr>
        <p:txBody>
          <a:bodyPr>
            <a:normAutofit fontScale="92500" lnSpcReduction="20000"/>
          </a:bodyPr>
          <a:lstStyle/>
          <a:p>
            <a:pPr indent="450215" algn="just">
              <a:lnSpc>
                <a:spcPct val="110000"/>
              </a:lnSpc>
            </a:pP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обосновать и разработать 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инструментарий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для определения индекса инклюзии в образовании на трех уровнях: учреждения образования, региона, республики</a:t>
            </a:r>
          </a:p>
          <a:p>
            <a:pPr indent="450215" algn="just">
              <a:lnSpc>
                <a:spcPct val="110000"/>
              </a:lnSpc>
            </a:pP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выявить 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показатели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каждого маркера индекса инклюзии в разрезе каждой группы респондентов</a:t>
            </a:r>
          </a:p>
          <a:p>
            <a:pPr indent="450215" algn="just">
              <a:lnSpc>
                <a:spcPct val="110000"/>
              </a:lnSpc>
            </a:pP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определить 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дефициты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 показателям каждого маркера в разрезах трех уровней: национального, регионального, учреждения образования  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0000"/>
              </a:lnSpc>
            </a:pP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рассчитать 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индекс инклюзии 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учреждения образования в целом по стране в учреждениях дошкольного и общего среднего образования, а также на уровнях каждого региона, дифференцировано в учреждениях  дошкольного и общего среднего образования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0000"/>
              </a:lnSpc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установить 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статистически значимые различия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параметрам: место расположения учреждения образования; профессиональная деятельность педагогического работника в разрезе учреждения дошкольного и общего среднего образования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G:\Логотип БГПУ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83656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221088"/>
            <a:ext cx="792088" cy="101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6914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4" descr="Эмблема вектор">
            <a:extLst>
              <a:ext uri="{FF2B5EF4-FFF2-40B4-BE49-F238E27FC236}">
                <a16:creationId xmlns:a16="http://schemas.microsoft.com/office/drawing/2014/main" xmlns="" id="{E2A4256C-DBAE-48F7-9FCE-D1B22ED28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3"/>
            <a:ext cx="936104" cy="93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0D8518AC-F79D-4649-A320-001748860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3769"/>
            <a:ext cx="7886700" cy="7327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Основные маркеры оценки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Объект 6">
            <a:extLst>
              <a:ext uri="{FF2B5EF4-FFF2-40B4-BE49-F238E27FC236}">
                <a16:creationId xmlns:a16="http://schemas.microsoft.com/office/drawing/2014/main" xmlns="" id="{AEEE5D22-A45D-468E-A433-8DA631A178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70123104"/>
              </p:ext>
            </p:extLst>
          </p:nvPr>
        </p:nvGraphicFramePr>
        <p:xfrm>
          <a:off x="1763713" y="1097877"/>
          <a:ext cx="6984751" cy="34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Рисунок 12">
            <a:hlinkClick r:id="rId9"/>
            <a:extLst>
              <a:ext uri="{FF2B5EF4-FFF2-40B4-BE49-F238E27FC236}">
                <a16:creationId xmlns:a16="http://schemas.microsoft.com/office/drawing/2014/main" xmlns="" id="{C289185E-1CEC-4C03-B67E-0A67D820B7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942" y="4783011"/>
            <a:ext cx="1751651" cy="1751651"/>
          </a:xfrm>
          <a:prstGeom prst="rect">
            <a:avLst/>
          </a:prstGeom>
        </p:spPr>
      </p:pic>
      <p:grpSp>
        <p:nvGrpSpPr>
          <p:cNvPr id="3" name="Группа 13">
            <a:extLst>
              <a:ext uri="{FF2B5EF4-FFF2-40B4-BE49-F238E27FC236}">
                <a16:creationId xmlns:a16="http://schemas.microsoft.com/office/drawing/2014/main" xmlns="" id="{BC613BBD-219D-4608-B096-05EAF2E85C50}"/>
              </a:ext>
            </a:extLst>
          </p:cNvPr>
          <p:cNvGrpSpPr/>
          <p:nvPr/>
        </p:nvGrpSpPr>
        <p:grpSpPr>
          <a:xfrm>
            <a:off x="2483768" y="5157192"/>
            <a:ext cx="5479100" cy="1000683"/>
            <a:chOff x="2891042" y="6694350"/>
            <a:chExt cx="12481700" cy="1332635"/>
          </a:xfrm>
        </p:grpSpPr>
        <p:sp>
          <p:nvSpPr>
            <p:cNvPr id="15" name="Скругленный прямоугольник 6">
              <a:hlinkClick r:id="rId11" action="ppaction://hlinkfile"/>
              <a:extLst>
                <a:ext uri="{FF2B5EF4-FFF2-40B4-BE49-F238E27FC236}">
                  <a16:creationId xmlns:a16="http://schemas.microsoft.com/office/drawing/2014/main" xmlns="" id="{F722E1DB-5A7D-448D-8EB2-8564E86E4C4D}"/>
                </a:ext>
              </a:extLst>
            </p:cNvPr>
            <p:cNvSpPr/>
            <p:nvPr/>
          </p:nvSpPr>
          <p:spPr>
            <a:xfrm>
              <a:off x="2891042" y="7081841"/>
              <a:ext cx="12481700" cy="9451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atin typeface="Corbel" pitchFamily="34" charset="0"/>
                </a:rPr>
                <a:t>         Система маркеров, критериев и показателей</a:t>
              </a:r>
            </a:p>
          </p:txBody>
        </p:sp>
        <p:sp>
          <p:nvSpPr>
            <p:cNvPr id="16" name="Загнутый угол 8">
              <a:extLst>
                <a:ext uri="{FF2B5EF4-FFF2-40B4-BE49-F238E27FC236}">
                  <a16:creationId xmlns:a16="http://schemas.microsoft.com/office/drawing/2014/main" xmlns="" id="{803680E7-F6F4-42F8-A18A-27D8EFDB5F04}"/>
                </a:ext>
              </a:extLst>
            </p:cNvPr>
            <p:cNvSpPr/>
            <p:nvPr/>
          </p:nvSpPr>
          <p:spPr>
            <a:xfrm rot="10800000">
              <a:off x="3062481" y="6694350"/>
              <a:ext cx="1013125" cy="1246909"/>
            </a:xfrm>
            <a:prstGeom prst="foldedCorner">
              <a:avLst>
                <a:gd name="adj" fmla="val 37985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Picture 2" descr="G:\Логотип БГПУ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83656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1560" y="3645024"/>
            <a:ext cx="792088" cy="101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35690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4" descr="Эмблема вектор">
            <a:extLst>
              <a:ext uri="{FF2B5EF4-FFF2-40B4-BE49-F238E27FC236}">
                <a16:creationId xmlns:a16="http://schemas.microsoft.com/office/drawing/2014/main" xmlns="" id="{E2A4256C-DBAE-48F7-9FCE-D1B22ED28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209" y="1556792"/>
            <a:ext cx="944439" cy="94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0D8518AC-F79D-4649-A320-001748860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54929"/>
            <a:ext cx="5671542" cy="73275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Группы респондентов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4C71055C-38D3-4172-930F-15CBE764E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196752"/>
            <a:ext cx="7200800" cy="5139943"/>
          </a:xfrm>
        </p:spPr>
        <p:txBody>
          <a:bodyPr>
            <a:normAutofit/>
          </a:bodyPr>
          <a:lstStyle/>
          <a:p>
            <a:pPr marL="452438" indent="-452438" algn="just">
              <a:buSzPct val="100000"/>
            </a:pPr>
            <a:r>
              <a:rPr lang="ru-RU" sz="2600" dirty="0"/>
              <a:t>представители администрации </a:t>
            </a:r>
          </a:p>
          <a:p>
            <a:pPr marL="452438" indent="-452438" algn="just">
              <a:buSzPct val="100000"/>
            </a:pPr>
            <a:r>
              <a:rPr lang="ru-RU" sz="2600" dirty="0"/>
              <a:t>педагогические работники </a:t>
            </a:r>
            <a:br>
              <a:rPr lang="ru-RU" sz="2600" dirty="0"/>
            </a:br>
            <a:r>
              <a:rPr lang="ru-RU" sz="2600" dirty="0"/>
              <a:t>(воспитатель дошкольного образования, учителя начальных классов, учителя-предметники, учителя-дефектологи, педагоги-психологи, педагоги социальные и др.)</a:t>
            </a:r>
          </a:p>
          <a:p>
            <a:pPr marL="452438" indent="-452438" algn="just">
              <a:buSzPct val="100000"/>
            </a:pPr>
            <a:r>
              <a:rPr lang="ru-RU" sz="2600" dirty="0"/>
              <a:t>родители /законные представители нормально развивающихся детей</a:t>
            </a:r>
          </a:p>
          <a:p>
            <a:pPr marL="452438" indent="-452438" algn="just">
              <a:buSzPct val="100000"/>
            </a:pPr>
            <a:r>
              <a:rPr lang="ru-RU" sz="2600" dirty="0"/>
              <a:t>родители /законные представители детей </a:t>
            </a:r>
            <a:br>
              <a:rPr lang="ru-RU" sz="2600" dirty="0"/>
            </a:br>
            <a:r>
              <a:rPr lang="ru-RU" sz="2600" dirty="0"/>
              <a:t>с особенностями психофизического развития</a:t>
            </a:r>
            <a:endParaRPr lang="x-none" sz="2600" dirty="0"/>
          </a:p>
          <a:p>
            <a:pPr marL="0" indent="0">
              <a:lnSpc>
                <a:spcPct val="150000"/>
              </a:lnSpc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G:\Логотип БГПУ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83656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149080"/>
            <a:ext cx="792088" cy="101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60537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Критерии </a:t>
            </a:r>
            <a:r>
              <a:rPr lang="ru-RU" sz="2400" dirty="0" smtClean="0"/>
              <a:t>оценки маркеров индекса инклюзии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Маркер 1 –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Инклюзивная образовательная среда</a:t>
            </a:r>
          </a:p>
          <a:p>
            <a:pPr>
              <a:lnSpc>
                <a:spcPct val="106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1.1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доступность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безопасность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1.3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актуальная конгруэнтность и развивающий характер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1.4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доминантность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Маркер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Инклюзивная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культура участников образовательного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процесса</a:t>
            </a:r>
            <a:endParaRPr lang="ru-RU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6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2.1 готовность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всех участников образовательного процесса к принятию ценностей инклюзии</a:t>
            </a:r>
          </a:p>
          <a:p>
            <a:pPr lvl="0" algn="just">
              <a:lnSpc>
                <a:spcPct val="106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2.2 готовность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способность сотрудников учреждения образования к работе с детьми с ОПФР</a:t>
            </a:r>
          </a:p>
          <a:p>
            <a:pPr lvl="0" algn="just">
              <a:lnSpc>
                <a:spcPct val="106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2.3 готовность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способность обучающихся к совместному обучению и взаимодействию в условиях инклюзивного образования</a:t>
            </a:r>
          </a:p>
          <a:p>
            <a:pPr lvl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2.4 готовность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родителей к совместному обучению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детей</a:t>
            </a:r>
          </a:p>
          <a:p>
            <a:pPr lvl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Маркер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3 - 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Инклюзивная практика</a:t>
            </a:r>
            <a:endParaRPr lang="ru-RU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6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3.1 полнота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включения обучающегося с ОПФР в образовательную среду учреждения образования</a:t>
            </a:r>
          </a:p>
          <a:p>
            <a:pPr lvl="0" algn="just">
              <a:lnSpc>
                <a:spcPct val="106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3.2 степень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включенности детей с ОПФР в учебный процесс во время урока</a:t>
            </a:r>
          </a:p>
          <a:p>
            <a:pPr lvl="0" algn="just">
              <a:lnSpc>
                <a:spcPct val="106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3.3 степень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участия детей с ОПФР во внеклассных и внешкольных мероприятиях</a:t>
            </a:r>
          </a:p>
          <a:p>
            <a:pPr lvl="0" algn="just">
              <a:lnSpc>
                <a:spcPct val="106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3.4 уровень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благополучия микроклимата детского коллектива</a:t>
            </a:r>
          </a:p>
          <a:p>
            <a:pPr lvl="0">
              <a:lnSpc>
                <a:spcPct val="106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3.5 создание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специальных условий обучения с учётом ограничений  здоровья ребёнка с ОПФР и его особых образовательных потребностей</a:t>
            </a:r>
          </a:p>
          <a:p>
            <a:pPr lvl="0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3.6 достижения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обучающихся</a:t>
            </a:r>
          </a:p>
          <a:p>
            <a:pPr lvl="0" algn="just">
              <a:lnSpc>
                <a:spcPct val="106000"/>
              </a:lnSpc>
              <a:spcAft>
                <a:spcPts val="800"/>
              </a:spcAft>
              <a:buNone/>
            </a:pPr>
            <a:endParaRPr lang="ru-RU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6000"/>
              </a:lnSpc>
              <a:spcAft>
                <a:spcPts val="800"/>
              </a:spcAft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DEBE31-60FC-4E33-8C10-54E4FA532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936104"/>
          </a:xfrm>
        </p:spPr>
        <p:txBody>
          <a:bodyPr anchor="ctr">
            <a:noAutofit/>
          </a:bodyPr>
          <a:lstStyle/>
          <a:p>
            <a:pPr>
              <a:lnSpc>
                <a:spcPct val="60000"/>
              </a:lnSpc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Расчет индекса инклюзии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ИИ </a:t>
            </a:r>
            <a:r>
              <a:rPr lang="ru-RU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(маркер_1 *  0.3)  + (маркер_2 * 0.3)  + (маркер_3 * 0.4)</a:t>
            </a:r>
            <a:r>
              <a:rPr lang="ru-RU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x-non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1228165"/>
              </p:ext>
            </p:extLst>
          </p:nvPr>
        </p:nvGraphicFramePr>
        <p:xfrm>
          <a:off x="186325" y="1196751"/>
          <a:ext cx="8771350" cy="5472474"/>
        </p:xfrm>
        <a:graphic>
          <a:graphicData uri="http://schemas.openxmlformats.org/drawingml/2006/table">
            <a:tbl>
              <a:tblPr/>
              <a:tblGrid>
                <a:gridCol w="24842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89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66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01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813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660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Группы респондентов</a:t>
                      </a:r>
                    </a:p>
                  </a:txBody>
                  <a:tcPr marL="8919" marR="891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Образовательная среда </a:t>
                      </a:r>
                      <a:b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(маркер 1)</a:t>
                      </a:r>
                    </a:p>
                    <a:p>
                      <a:pPr algn="ctr" rtl="0" fontAlgn="ctr"/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919" marR="891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Инклюзивная культура участников образовательного процесса</a:t>
                      </a:r>
                    </a:p>
                    <a:p>
                      <a:pPr algn="ctr" rtl="0" fontAlgn="t"/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(маркер 2)</a:t>
                      </a:r>
                    </a:p>
                  </a:txBody>
                  <a:tcPr marL="8919" marR="891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Инклюзивной практика</a:t>
                      </a:r>
                    </a:p>
                    <a:p>
                      <a:pPr algn="ctr" rtl="0" fontAlgn="t"/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(маркер 3)</a:t>
                      </a:r>
                    </a:p>
                  </a:txBody>
                  <a:tcPr marL="8919" marR="891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Итоговый индекс по маркерам</a:t>
                      </a:r>
                    </a:p>
                  </a:txBody>
                  <a:tcPr marL="8919" marR="891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6893"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Представители администрации </a:t>
                      </a:r>
                    </a:p>
                  </a:txBody>
                  <a:tcPr marL="8919" marR="891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Среднее</a:t>
                      </a:r>
                      <a:r>
                        <a:rPr lang="ru-RU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rtl="0" fontAlgn="t"/>
                      <a:r>
                        <a:rPr lang="ru-RU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 баллам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919" marR="891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Среднее</a:t>
                      </a:r>
                      <a:r>
                        <a:rPr lang="ru-RU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 баллам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919" marR="891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Среднее</a:t>
                      </a:r>
                      <a:r>
                        <a:rPr lang="ru-RU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 баллам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919" marR="891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= (маркер_1 * 0.3) + (маркер_2 * 0.3) + (маркер_3 * 0.4)</a:t>
                      </a:r>
                      <a:endParaRPr lang="ru-RU" sz="1500" dirty="0">
                        <a:effectLst/>
                        <a:latin typeface="+mn-lt"/>
                      </a:endParaRPr>
                    </a:p>
                  </a:txBody>
                  <a:tcPr marL="8919" marR="891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9074"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Педагогические работники учреждения образования</a:t>
                      </a:r>
                    </a:p>
                  </a:txBody>
                  <a:tcPr marL="8919" marR="891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Среднее</a:t>
                      </a:r>
                      <a:r>
                        <a:rPr lang="ru-RU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 баллам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919" marR="891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Среднее</a:t>
                      </a:r>
                      <a:r>
                        <a:rPr lang="ru-RU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по баллам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919" marR="891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Среднее</a:t>
                      </a:r>
                      <a:r>
                        <a:rPr lang="ru-RU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 баллам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919" marR="891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= (маркер_1 * 0.3) + (маркер_2 * 0.3) + (маркер_3 * 0.4)</a:t>
                      </a:r>
                      <a:endParaRPr lang="ru-RU" sz="1500" dirty="0">
                        <a:effectLst/>
                        <a:latin typeface="+mn-lt"/>
                      </a:endParaRPr>
                    </a:p>
                  </a:txBody>
                  <a:tcPr marL="8919" marR="891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3023"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Родители / законные представители нормально развивающихся детей </a:t>
                      </a:r>
                    </a:p>
                  </a:txBody>
                  <a:tcPr marL="8919" marR="891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Среднее</a:t>
                      </a:r>
                      <a:r>
                        <a:rPr lang="ru-RU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 баллам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919" marR="891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Среднее</a:t>
                      </a:r>
                      <a:r>
                        <a:rPr lang="ru-RU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 баллам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919" marR="891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Среднее</a:t>
                      </a:r>
                      <a:r>
                        <a:rPr lang="ru-RU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 баллам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919" marR="891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= (маркер_1 * 0.3) + (маркер_2 * 0.3) + (маркер_3 * 0.4)</a:t>
                      </a:r>
                      <a:endParaRPr lang="ru-RU" sz="1500" dirty="0">
                        <a:effectLst/>
                        <a:latin typeface="+mn-lt"/>
                      </a:endParaRPr>
                    </a:p>
                  </a:txBody>
                  <a:tcPr marL="8919" marR="891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4031"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Родители / законные представители детей с особенностями психофизического развития</a:t>
                      </a:r>
                    </a:p>
                  </a:txBody>
                  <a:tcPr marL="8919" marR="891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Среднее</a:t>
                      </a:r>
                      <a:r>
                        <a:rPr lang="ru-RU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 баллам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919" marR="891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Среднее</a:t>
                      </a:r>
                      <a:r>
                        <a:rPr lang="ru-RU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 баллам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919" marR="891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Среднее</a:t>
                      </a:r>
                      <a:r>
                        <a:rPr lang="ru-RU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 баллам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919" marR="891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= (маркер_1 * 0.3) + (маркер_2 * 0.3) + (маркер_3 * 0.4)</a:t>
                      </a:r>
                    </a:p>
                  </a:txBody>
                  <a:tcPr marL="8919" marR="891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302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Итоговый индекс по группам респондентов</a:t>
                      </a:r>
                    </a:p>
                  </a:txBody>
                  <a:tcPr marL="8919" marR="891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Среднее</a:t>
                      </a:r>
                      <a:r>
                        <a:rPr lang="ru-RU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 группам респондентов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919" marR="891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Среднее</a:t>
                      </a:r>
                      <a:r>
                        <a:rPr lang="ru-RU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 группам респондентов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919" marR="891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Среднее</a:t>
                      </a:r>
                      <a:r>
                        <a:rPr lang="ru-RU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 группам респондентов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919" marR="891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= (маркер_1 * 0.3) + (маркер_2 * 0.3) + (маркер_3 * 0.4)</a:t>
                      </a:r>
                    </a:p>
                  </a:txBody>
                  <a:tcPr marL="8919" marR="891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96988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0D8518AC-F79D-4649-A320-001748860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641"/>
            <a:ext cx="7886700" cy="13390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Мониторинг учреждений образования 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 позиций осуществления принципа инклюзии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88201138-E30C-4CE3-A555-3B71471A7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2954864"/>
              </p:ext>
            </p:extLst>
          </p:nvPr>
        </p:nvGraphicFramePr>
        <p:xfrm>
          <a:off x="323528" y="1487590"/>
          <a:ext cx="8496943" cy="5189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8806">
                  <a:extLst>
                    <a:ext uri="{9D8B030D-6E8A-4147-A177-3AD203B41FA5}">
                      <a16:colId xmlns:a16="http://schemas.microsoft.com/office/drawing/2014/main" xmlns="" val="1060175396"/>
                    </a:ext>
                  </a:extLst>
                </a:gridCol>
                <a:gridCol w="2708226">
                  <a:extLst>
                    <a:ext uri="{9D8B030D-6E8A-4147-A177-3AD203B41FA5}">
                      <a16:colId xmlns:a16="http://schemas.microsoft.com/office/drawing/2014/main" xmlns="" val="2603853519"/>
                    </a:ext>
                  </a:extLst>
                </a:gridCol>
                <a:gridCol w="948806">
                  <a:extLst>
                    <a:ext uri="{9D8B030D-6E8A-4147-A177-3AD203B41FA5}">
                      <a16:colId xmlns:a16="http://schemas.microsoft.com/office/drawing/2014/main" xmlns="" val="2098438379"/>
                    </a:ext>
                  </a:extLst>
                </a:gridCol>
                <a:gridCol w="948806">
                  <a:extLst>
                    <a:ext uri="{9D8B030D-6E8A-4147-A177-3AD203B41FA5}">
                      <a16:colId xmlns:a16="http://schemas.microsoft.com/office/drawing/2014/main" xmlns="" val="3186224160"/>
                    </a:ext>
                  </a:extLst>
                </a:gridCol>
                <a:gridCol w="757733">
                  <a:extLst>
                    <a:ext uri="{9D8B030D-6E8A-4147-A177-3AD203B41FA5}">
                      <a16:colId xmlns:a16="http://schemas.microsoft.com/office/drawing/2014/main" xmlns="" val="2771332905"/>
                    </a:ext>
                  </a:extLst>
                </a:gridCol>
                <a:gridCol w="901768">
                  <a:extLst>
                    <a:ext uri="{9D8B030D-6E8A-4147-A177-3AD203B41FA5}">
                      <a16:colId xmlns:a16="http://schemas.microsoft.com/office/drawing/2014/main" xmlns="" val="4266741988"/>
                    </a:ext>
                  </a:extLst>
                </a:gridCol>
                <a:gridCol w="554934">
                  <a:extLst>
                    <a:ext uri="{9D8B030D-6E8A-4147-A177-3AD203B41FA5}">
                      <a16:colId xmlns:a16="http://schemas.microsoft.com/office/drawing/2014/main" xmlns="" val="2415671090"/>
                    </a:ext>
                  </a:extLst>
                </a:gridCol>
                <a:gridCol w="727864">
                  <a:extLst>
                    <a:ext uri="{9D8B030D-6E8A-4147-A177-3AD203B41FA5}">
                      <a16:colId xmlns:a16="http://schemas.microsoft.com/office/drawing/2014/main" xmlns="" val="553092771"/>
                    </a:ext>
                  </a:extLst>
                </a:gridCol>
              </a:tblGrid>
              <a:tr h="26377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Область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Всего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из них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939686"/>
                  </a:ext>
                </a:extLst>
              </a:tr>
              <a:tr h="138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</a:rPr>
                        <a:t>УОСО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</a:rPr>
                        <a:t>УДО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2448287"/>
                  </a:ext>
                </a:extLst>
              </a:tr>
              <a:tr h="138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Кол-во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Кол-во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Кол-во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extLst>
                  <a:ext uri="{0D108BD9-81ED-4DB2-BD59-A6C34878D82A}">
                    <a16:rowId xmlns:a16="http://schemas.microsoft.com/office/drawing/2014/main" xmlns="" val="4122989017"/>
                  </a:ext>
                </a:extLst>
              </a:tr>
              <a:tr h="506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г. Минск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208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18,6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121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19,5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87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17,5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extLst>
                  <a:ext uri="{0D108BD9-81ED-4DB2-BD59-A6C34878D82A}">
                    <a16:rowId xmlns:a16="http://schemas.microsoft.com/office/drawing/2014/main" xmlns="" val="2149438914"/>
                  </a:ext>
                </a:extLst>
              </a:tr>
              <a:tr h="506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Брестская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136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12,2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69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11,1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67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13,5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extLst>
                  <a:ext uri="{0D108BD9-81ED-4DB2-BD59-A6C34878D82A}">
                    <a16:rowId xmlns:a16="http://schemas.microsoft.com/office/drawing/2014/main" xmlns="" val="3435402478"/>
                  </a:ext>
                </a:extLst>
              </a:tr>
              <a:tr h="381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Витебская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78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7,0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45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7,3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33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6,6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extLst>
                  <a:ext uri="{0D108BD9-81ED-4DB2-BD59-A6C34878D82A}">
                    <a16:rowId xmlns:a16="http://schemas.microsoft.com/office/drawing/2014/main" xmlns="" val="878236684"/>
                  </a:ext>
                </a:extLst>
              </a:tr>
              <a:tr h="506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Гомельская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141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12,6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71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11,5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70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14,1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extLst>
                  <a:ext uri="{0D108BD9-81ED-4DB2-BD59-A6C34878D82A}">
                    <a16:rowId xmlns:a16="http://schemas.microsoft.com/office/drawing/2014/main" xmlns="" val="1609802257"/>
                  </a:ext>
                </a:extLst>
              </a:tr>
              <a:tr h="506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Гродненская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131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11,7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79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12,8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52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10,5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extLst>
                  <a:ext uri="{0D108BD9-81ED-4DB2-BD59-A6C34878D82A}">
                    <a16:rowId xmlns:a16="http://schemas.microsoft.com/office/drawing/2014/main" xmlns="" val="1564701083"/>
                  </a:ext>
                </a:extLst>
              </a:tr>
              <a:tr h="506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Минская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306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27,4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174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28,1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132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26,6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extLst>
                  <a:ext uri="{0D108BD9-81ED-4DB2-BD59-A6C34878D82A}">
                    <a16:rowId xmlns:a16="http://schemas.microsoft.com/office/drawing/2014/main" xmlns="" val="718539140"/>
                  </a:ext>
                </a:extLst>
              </a:tr>
              <a:tr h="506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Могилёвская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116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10,4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60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9,7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56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11,3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extLst>
                  <a:ext uri="{0D108BD9-81ED-4DB2-BD59-A6C34878D82A}">
                    <a16:rowId xmlns:a16="http://schemas.microsoft.com/office/drawing/2014/main" xmlns="" val="2179781764"/>
                  </a:ext>
                </a:extLst>
              </a:tr>
              <a:tr h="63133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Всего по республике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</a:rPr>
                        <a:t>1116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>
                          <a:effectLst/>
                        </a:rPr>
                        <a:t>100,0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</a:rPr>
                        <a:t>619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</a:rPr>
                        <a:t>100,0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</a:rPr>
                        <a:t>497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</a:rPr>
                        <a:t>100,0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30" marR="12530" marT="8234" marB="8234" anchor="ctr"/>
                </a:tc>
                <a:extLst>
                  <a:ext uri="{0D108BD9-81ED-4DB2-BD59-A6C34878D82A}">
                    <a16:rowId xmlns:a16="http://schemas.microsoft.com/office/drawing/2014/main" xmlns="" val="2368163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08452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Средние </a:t>
            </a:r>
            <a:r>
              <a:rPr lang="ru-RU" sz="2700" dirty="0" smtClean="0"/>
              <a:t>значения </a:t>
            </a:r>
            <a:r>
              <a:rPr lang="ru-RU" sz="2700" dirty="0" smtClean="0"/>
              <a:t>показателей маркеров </a:t>
            </a:r>
            <a:r>
              <a:rPr lang="ru-RU" sz="2700" dirty="0" smtClean="0"/>
              <a:t>в разрезе групп респондентов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482" y="1600200"/>
            <a:ext cx="79910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Оценка </a:t>
            </a:r>
            <a:r>
              <a:rPr lang="ru-RU" sz="2700" dirty="0" smtClean="0"/>
              <a:t>маркеров индекса инклюзии разными группами </a:t>
            </a:r>
            <a:r>
              <a:rPr lang="ru-RU" sz="2700" dirty="0" smtClean="0"/>
              <a:t>респондентов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B758284E-DA06-423D-97C0-81790D9610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755</Words>
  <Application>Microsoft Office PowerPoint</Application>
  <PresentationFormat>Экран (4:3)</PresentationFormat>
  <Paragraphs>192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Задачи исследования</vt:lpstr>
      <vt:lpstr>Основные маркеры оценки</vt:lpstr>
      <vt:lpstr>Группы респондентов</vt:lpstr>
      <vt:lpstr>Критерии оценки маркеров индекса инклюзии</vt:lpstr>
      <vt:lpstr> Расчет индекса инклюзии  ИИ = (маркер_1 *  0.3)  + (маркер_2 * 0.3)  + (маркер_3 * 0.4) </vt:lpstr>
      <vt:lpstr>Мониторинг учреждений образования  с позиций осуществления принципа инклюзии</vt:lpstr>
      <vt:lpstr> Средние значения показателей маркеров в разрезе групп респондентов </vt:lpstr>
      <vt:lpstr> Оценка маркеров индекса инклюзии разными группами респондентов </vt:lpstr>
      <vt:lpstr> Показатели оценки отдельных критериев маркеров индекса инклюзии разными группами респондентов </vt:lpstr>
      <vt:lpstr>Индекс инклюзии: результаты</vt:lpstr>
      <vt:lpstr>Индекс инклюзии: задачи</vt:lpstr>
      <vt:lpstr>Слайд 13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2025-09-26T03:29:40Z</dcterms:created>
  <dcterms:modified xsi:type="dcterms:W3CDTF">2025-10-16T05:03:03Z</dcterms:modified>
</cp:coreProperties>
</file>