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89" r:id="rId3"/>
    <p:sldId id="293" r:id="rId4"/>
    <p:sldId id="302" r:id="rId5"/>
    <p:sldId id="303" r:id="rId6"/>
    <p:sldId id="304" r:id="rId7"/>
    <p:sldId id="305" r:id="rId8"/>
    <p:sldId id="306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2" r:id="rId23"/>
    <p:sldId id="321" r:id="rId24"/>
    <p:sldId id="26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9716A-77F1-4921-8655-3CE64C9392D8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E6F1D-5384-4A05-9014-BF4BF9B0F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51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15AB-7855-4116-B605-371DE502129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7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15AB-7855-4116-B605-371DE502129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7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15AB-7855-4116-B605-371DE502129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7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15AB-7855-4116-B605-371DE502129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7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15AB-7855-4116-B605-371DE502129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7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15AB-7855-4116-B605-371DE502129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7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15AB-7855-4116-B605-371DE502129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7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15AB-7855-4116-B605-371DE502129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7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15AB-7855-4116-B605-371DE502129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7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15AB-7855-4116-B605-371DE502129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7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15AB-7855-4116-B605-371DE502129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7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15AB-7855-4116-B605-371DE502129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7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15AB-7855-4116-B605-371DE502129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7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15AB-7855-4116-B605-371DE502129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7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15AB-7855-4116-B605-371DE502129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7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15AB-7855-4116-B605-371DE502129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7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15AB-7855-4116-B605-371DE502129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7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15AB-7855-4116-B605-371DE502129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7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15AB-7855-4116-B605-371DE502129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7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15AB-7855-4116-B605-371DE502129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7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15AB-7855-4116-B605-371DE502129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39CF-E01E-4A7F-8592-51DE1B50CFC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4E8-A664-4E66-B329-21EBAB16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4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39CF-E01E-4A7F-8592-51DE1B50CFC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4E8-A664-4E66-B329-21EBAB16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1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39CF-E01E-4A7F-8592-51DE1B50CFC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4E8-A664-4E66-B329-21EBAB16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62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EA0D-770C-4B5E-AF0C-EE82A46C65A1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81512B-0675-4473-8478-3EE8BB3ADD3A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7694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EA0D-770C-4B5E-AF0C-EE82A46C65A1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2"/>
            <a:ext cx="609600" cy="441325"/>
          </a:xfrm>
        </p:spPr>
        <p:txBody>
          <a:bodyPr/>
          <a:lstStyle/>
          <a:p>
            <a:fld id="{3981512B-0675-4473-8478-3EE8BB3ADD3A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9317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EA0D-770C-4B5E-AF0C-EE82A46C65A1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81512B-0675-4473-8478-3EE8BB3ADD3A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3389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2AD6EA0D-770C-4B5E-AF0C-EE82A46C65A1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512B-0675-4473-8478-3EE8BB3ADD3A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2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441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EA0D-770C-4B5E-AF0C-EE82A46C65A1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3981512B-0675-4473-8478-3EE8BB3ADD3A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33547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EA0D-770C-4B5E-AF0C-EE82A46C65A1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3981512B-0675-4473-8478-3EE8BB3ADD3A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01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EA0D-770C-4B5E-AF0C-EE82A46C65A1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81512B-0675-4473-8478-3EE8BB3ADD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39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81512B-0675-4473-8478-3EE8BB3ADD3A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EA0D-770C-4B5E-AF0C-EE82A46C65A1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96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39CF-E01E-4A7F-8592-51DE1B50CFC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4E8-A664-4E66-B329-21EBAB16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11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3981512B-0675-4473-8478-3EE8BB3ADD3A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2AD6EA0D-770C-4B5E-AF0C-EE82A46C65A1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9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EA0D-770C-4B5E-AF0C-EE82A46C65A1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512B-0675-4473-8478-3EE8BB3ADD3A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77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3981512B-0675-4473-8478-3EE8BB3ADD3A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EA0D-770C-4B5E-AF0C-EE82A46C65A1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1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9318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39CF-E01E-4A7F-8592-51DE1B50CFC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4E8-A664-4E66-B329-21EBAB16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39CF-E01E-4A7F-8592-51DE1B50CFC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4E8-A664-4E66-B329-21EBAB16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4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39CF-E01E-4A7F-8592-51DE1B50CFC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4E8-A664-4E66-B329-21EBAB16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9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39CF-E01E-4A7F-8592-51DE1B50CFC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4E8-A664-4E66-B329-21EBAB16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02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39CF-E01E-4A7F-8592-51DE1B50CFC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4E8-A664-4E66-B329-21EBAB16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3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39CF-E01E-4A7F-8592-51DE1B50CFC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4E8-A664-4E66-B329-21EBAB16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0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39CF-E01E-4A7F-8592-51DE1B50CFC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34E8-A664-4E66-B329-21EBAB16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76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739CF-E01E-4A7F-8592-51DE1B50CFC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534E8-A664-4E66-B329-21EBAB16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0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AD6EA0D-770C-4B5E-AF0C-EE82A46C65A1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81512B-0675-4473-8478-3EE8BB3ADD3A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645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rgp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2912165"/>
            <a:ext cx="6204790" cy="31308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399" y="1052739"/>
            <a:ext cx="1152128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" b="1" dirty="0" smtClean="0">
              <a:solidFill>
                <a:srgbClr val="D1634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Студенты с инвалидностью и ограниченными возможностями здоровья в контексте инклюзивной социальной политики педагогических вузов: состояние управленческой практики </a:t>
            </a:r>
            <a:endParaRPr lang="ru-RU" sz="21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8792" y="4149083"/>
            <a:ext cx="502588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200" b="1" dirty="0" smtClean="0">
              <a:solidFill>
                <a:srgbClr val="646B8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200" b="1" dirty="0" smtClean="0">
              <a:solidFill>
                <a:srgbClr val="646B8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200" b="1" dirty="0" smtClean="0">
                <a:solidFill>
                  <a:srgbClr val="646B8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В.З. Кантор</a:t>
            </a:r>
            <a:r>
              <a:rPr lang="ru-RU" b="1" dirty="0" smtClean="0">
                <a:solidFill>
                  <a:srgbClr val="646B8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r"/>
            <a:r>
              <a:rPr lang="ru-RU" sz="1500" b="1" i="1" dirty="0" smtClean="0">
                <a:solidFill>
                  <a:srgbClr val="646B8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 педагогических наук, </a:t>
            </a:r>
            <a:r>
              <a:rPr lang="ru-RU" sz="1500" b="1" i="1" dirty="0">
                <a:solidFill>
                  <a:srgbClr val="646B8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профессор, </a:t>
            </a:r>
            <a:endParaRPr lang="ru-RU" sz="1500" b="1" i="1" dirty="0" smtClean="0">
              <a:solidFill>
                <a:srgbClr val="646B8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500" b="1" i="1" dirty="0" smtClean="0">
                <a:solidFill>
                  <a:srgbClr val="646B8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 </a:t>
            </a:r>
            <a:r>
              <a:rPr lang="ru-RU" sz="1500" b="1" i="1" dirty="0">
                <a:solidFill>
                  <a:srgbClr val="646B8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</a:t>
            </a:r>
            <a:br>
              <a:rPr lang="ru-RU" sz="1500" b="1" i="1" dirty="0">
                <a:solidFill>
                  <a:srgbClr val="646B8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b="1" i="1" dirty="0">
                <a:solidFill>
                  <a:srgbClr val="646B8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университет</a:t>
            </a:r>
            <a:br>
              <a:rPr lang="ru-RU" sz="1500" b="1" i="1" dirty="0">
                <a:solidFill>
                  <a:srgbClr val="646B8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b="1" i="1" dirty="0">
                <a:solidFill>
                  <a:srgbClr val="646B8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им. А.И. </a:t>
            </a:r>
            <a:r>
              <a:rPr lang="ru-RU" sz="1500" b="1" i="1" dirty="0" smtClean="0">
                <a:solidFill>
                  <a:srgbClr val="646B8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Герцена, Санкт-Петербург </a:t>
            </a:r>
          </a:p>
          <a:p>
            <a:pPr algn="just"/>
            <a:endParaRPr lang="ru-RU" sz="1500" b="1" i="1" dirty="0" smtClean="0">
              <a:solidFill>
                <a:srgbClr val="646B8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264" y="2782957"/>
            <a:ext cx="2908415" cy="152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97595"/>
            <a:ext cx="12192000" cy="128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90" y="-131294"/>
            <a:ext cx="1152843" cy="118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5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" y="-193963"/>
            <a:ext cx="12187593" cy="685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3636" y="0"/>
            <a:ext cx="10917381" cy="10437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1" tIns="52666" rIns="105331" bIns="52666" rtlCol="0" anchor="ctr"/>
          <a:lstStyle/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ИССЛЕДОВАНИЯ: НОРМАТИВНОЕ ОБЕСПЕЧЕНИЕ ИНКЛЮЗИВНОЙ СОЦИАЛЬНОЙ ПОЛИТИКИ ВУЗОВ В ОТНОШЕНИИ СТУДЕНТОВ </a:t>
            </a:r>
          </a:p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ИНВАЛИДНОСТЬЮ И ОВЗ</a:t>
            </a: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274" y="1154545"/>
            <a:ext cx="10723418" cy="50783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локальных нормативных актах, регулирующих работу со студентами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обследованных классических университетах, насчитывается в общей сложности 1596 упоминаний данной смысловой единицы (в среднем 53 на 1 вуз), тогда как в аналогичных документах педагогических вузов – 1146 (в среднем 30 на 1 вуз), а вузов иного профиля – 1469 (в среднем 45 на 1 вуз).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этом лексему «студенты (обучающиеся) с инвалидностью и ОВЗ» используют в подобных локальных актах 89% педагогических вузов и только 83% классических университетов и 67% вузов иного профиля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Однако применительно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педагогическим вузам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контекст соответствующих упоминаний определяется широкой, выходящей за рамки обязательной для всех вузов номенклатурой документов, включающей еще и положения о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довузовской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подготовке и профориентации инвалидов, о комплексном сопровождении студентов-инвалидов, об учебных и дидактических материалах для таких студентов и о социальных выплатах им, а также локальные акты, касающиеся содействия трудоустройству выпускников с инвалидностью и ОВЗ, дисциплинарных аспектов образовательной деятельности студентов с инвалидностью и ОВЗ и контроля за их успеваемостью.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Локальная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 нормативная база обследованных </a:t>
            </a:r>
            <a:r>
              <a:rPr lang="ru-RU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классических университетов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части работы со студентами содержит прямую отсылку к категории обучающихся с инвалидностью и ОВЗ преимущественно в общем для всех вузов контексте, дополняемом в отдельных случаях за счет положений о специализированных структурных подразделениях вуза, деятельность которых ориентирована на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студентов-инвалидов, а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локальных нормативных актах </a:t>
            </a:r>
            <a:r>
              <a:rPr lang="ru-RU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вузов иного профиля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посвященных работе со студентами, упоминания о студентах с инвалидностью и ОВЗ вовсе не имеют какой-либо контекстной специфики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9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" y="-193963"/>
            <a:ext cx="12187593" cy="685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3636" y="0"/>
            <a:ext cx="10917381" cy="10437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1" tIns="52666" rIns="105331" bIns="52666" rtlCol="0" anchor="ctr"/>
          <a:lstStyle/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ИССЛЕДОВАНИЯ: НОРМАТИВНОЕ ОБЕСПЕЧЕНИЕ ИНКЛЮЗИВНОЙ СОЦИАЛЬНОЙ ПОЛИТИКИ ВУЗОВ В ОТНОШЕНИИ СТУДЕНТОВ </a:t>
            </a:r>
          </a:p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ИНВАЛИДНОСТЬЮ И ОВЗ</a:t>
            </a: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274" y="1154545"/>
            <a:ext cx="10723418" cy="3748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локальных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нормативных актах, регламентирующих деятельность профессорско-преподавательского состава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наибольшая частотность упоминаний искомой смысловой единицы обнаруживается применительно к обследованным классическим университетам – по результатам контент-анализа их сайтов фиксируется суммарно 242 подобных упоминания  (в среднем 8 на 1 вуз), в то время как применительно к педагогическим вузам значение соответствующего показателя составляет 96 упоминаний (в среднем 3 на 1 вуз), а применительно к вузам иного профиля – и вовсе лишь 18 (в среднем 0,5 на 1 вуз). </a:t>
            </a:r>
            <a:endPara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При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этом лексему «студенты (обучающиеся) с инвалидностью и ОВЗ» используют в своих нормативных документах, регулирующих вопросы работы профессорско-преподавательского состава, 37% обследованных классических университетов и лишь 18% педагогических вузов и 12% вузов иного профиля. </a:t>
            </a:r>
            <a:endPara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3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" y="-193963"/>
            <a:ext cx="12187593" cy="685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3636" y="0"/>
            <a:ext cx="10917381" cy="10437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1" tIns="52666" rIns="105331" bIns="52666" rtlCol="0" anchor="ctr"/>
          <a:lstStyle/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ИССЛЕДОВАНИЯ: НОРМАТИВНОЕ ОБЕСПЕЧЕНИЕ ИНКЛЮЗИВНОЙ СОЦИАЛЬНОЙ ПОЛИТИКИ ВУЗОВ В ОТНОШЕНИИ СТУДЕНТОВ </a:t>
            </a:r>
          </a:p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ИНВАЛИДНОСТЬЮ И ОВЗ</a:t>
            </a: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274" y="1154545"/>
            <a:ext cx="10723418" cy="50783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 контекст таких упоминаний в соответствующих нормативных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документах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педагогических вузов оказывается значительно шире, чем в случае с классическими университетами и тем более вузами иного профиля.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документах классических университетов он связан, прежде всего, с повышением квалификации преподавателей в области обучения и сопровождения обучающихся с инвалидностью и ОВЗ, с прохождением обязательного инструктажа по обеспечению условий доступности объектов инфраструктуры университета для таких обучающихся, а также со спецификой применения специальных технических средств обучения. В аналогичных нормативных документах вузов иного профиля основной контекст использования искомой лексемы и вовсе  ограничен лишь постановкой вопроса об обязанности преподавателей учитывать особенности психофизического развития обучающихся, включая лиц с инвалидностью и ОВЗ, а также об обязанности университета создавать необходимые условия и благоприятный режим обучения для студентов-инвалидов.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соответствующих же локальных актах педагогических вузов контекст упоминаний о студентах с инвалидностью и ОВЗ определяется проблематикой, касающейся не только повышения квалификации преподавателей в области инклюзивного высшего образования и прохождения ими инструктажа по работе с такими студентами, но и обеспечения преподавателями специальных условий обучения для студентов-инвалидов, назначения преподавателей, ответственных за работу с этими студентами, поощрения преподавателей, в том числе материального, за текущую работу с обучающимися с инвалидностью и ОВЗ, в частности – за проектирование адаптированных образовательных программ и др.</a:t>
            </a:r>
          </a:p>
        </p:txBody>
      </p:sp>
    </p:spTree>
    <p:extLst>
      <p:ext uri="{BB962C8B-B14F-4D97-AF65-F5344CB8AC3E}">
        <p14:creationId xmlns:p14="http://schemas.microsoft.com/office/powerpoint/2010/main" val="42395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" y="-193963"/>
            <a:ext cx="12187593" cy="685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3636" y="0"/>
            <a:ext cx="10917381" cy="10437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1" tIns="52666" rIns="105331" bIns="52666" rtlCol="0" anchor="ctr"/>
          <a:lstStyle/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ИССЛЕДОВАНИЯ: НОРМАТИВНОЕ ОБЕСПЕЧЕНИЕ ИНКЛЮЗИВНОЙ СОЦИАЛЬНОЙ ПОЛИТИКИ ВУЗОВ В ОТНОШЕНИИ СТУДЕНТОВ </a:t>
            </a:r>
          </a:p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ИНВАЛИДНОСТЬЮ И ОВЗ</a:t>
            </a: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836" y="2189017"/>
            <a:ext cx="10427856" cy="333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хотя в вузах всех типов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той или иной мере сформирована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нормативная база инклюзивной социальной политики, наиболее продвинутую управленческую позицию в данном отношении демонстрируют классические университеты, а также педагогические вузы, реализующие комплексный подход в нормативном регулировании обучения и сопровождения студентов с инвалидностью и ОВЗ; университеты же иного профиля обнаруживают сравнительную пассивность в вопросах нормативного обеспечения инклюзивных процессов.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9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" y="-193963"/>
            <a:ext cx="12187593" cy="685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3636" y="0"/>
            <a:ext cx="10917381" cy="10437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1" tIns="52666" rIns="105331" bIns="52666" rtlCol="0" anchor="ctr"/>
          <a:lstStyle/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ИССЛЕДОВАНИЯ: ИНФРАСТРУКТУРНОЕ ОБЕСПЕЧЕНИЕ  ИНКЛЮЗИВНОЙ СОЦИАЛЬНОЙ ПОЛИТИКИ ВУЗОВ В ОТНОШЕНИИ СТУДЕНТОВ </a:t>
            </a:r>
          </a:p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ИНВАЛИДНОСТЬЮ И ОВЗ</a:t>
            </a: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9964" y="1791855"/>
            <a:ext cx="10344728" cy="41549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разделах сайтов классических университетов, посвященных деятельности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специализированных служб 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подразделений,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ориентированных на работу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студентами с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инвалидностью и ОВЗ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встречаются 516 упоминаний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таких студентах (в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среднем 17 на 1 вуз), применительно к педагогическим вузам значение соответствующего показателя составляет 515 (в среднем 14 на 1 вуз), а применительно к вузам иного профиля – 591 (в среднем 18 на 1 вуз).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 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свою очередь, и доля вузов, на сайтах которых в подобных разделах содержится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искомая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лексема, оказывается весомее среди классических университетов, чем среди педагогических вузов и вузов иного профиля – 80% против 76% и 60% соответственно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8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" y="-193963"/>
            <a:ext cx="12187593" cy="685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3636" y="0"/>
            <a:ext cx="10917381" cy="10437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1" tIns="52666" rIns="105331" bIns="52666" rtlCol="0" anchor="ctr"/>
          <a:lstStyle/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ИССЛЕДОВАНИЯ: ИНФРАСТРУКТУРНОЕ ОБЕСПЕЧЕНИЕ  ИНКЛЮЗИВНОЙ СОЦИАЛЬНОЙ ПОЛИТИКИ ВУЗОВ В ОТНОШЕНИИ СТУДЕНТОВ </a:t>
            </a:r>
          </a:p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ИНВАЛИДНОСТЬЮ И ОВЗ</a:t>
            </a: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636" y="1339273"/>
            <a:ext cx="10631056" cy="480131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 контекст упоминаний о студентах с инвалидностью и ОВЗ на сайтах педагогических вузов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значительно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шире, чем у вузов двух других категорий, что отражает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бóльшую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развернутость инфраструктуры инклюзивной социальной политики в системе высшего педагогического образования. </a:t>
            </a:r>
          </a:p>
          <a:p>
            <a:pPr algn="just"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Так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если в </a:t>
            </a:r>
            <a:r>
              <a:rPr lang="ru-RU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вузах данных двух категорий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этот контекст связан только с деятельностью специализированных служб/центров и смежных подразделений, фрагментарно включенных в соответствующие процессы (отделы социальной работы, отделы социального развития, кафедры социальной работы и т.п.), и с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волонтерством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в </a:t>
            </a:r>
            <a:r>
              <a:rPr lang="ru-RU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педагогических вузах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он определяется не только подобными атрибутами, но и выстроенной управленческой вертикалью – от проректора, на которого возложены обязанности по курированию вопросов обучения студентов с инвалидностью и ОВЗ, до ответственных на каждом факультете – в сочетании с поддержкой студентов-инвалидов по линии психологических служб, вожатских отрядов, центров трудоустройства, информационно-технических центров, центров консультационной помощи родителям, а также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ассистивной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тьюторской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технической, коррекционно-педагогической и психологической, методической поддержкой и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сурдопереводческим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сопровождением в ходе вступительных испытаний, промежуточной и итоговой аттестации, при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трудоустройстве.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7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" y="-193963"/>
            <a:ext cx="12187593" cy="685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3636" y="0"/>
            <a:ext cx="10917381" cy="10437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1" tIns="52666" rIns="105331" bIns="52666" rtlCol="0" anchor="ctr"/>
          <a:lstStyle/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ИССЛЕДОВАНИЯ: ИНФРАСТРУКТУРНОЕ ОБЕСПЕЧЕНИЕ  ИНКЛЮЗИВНОЙ СОЦИАЛЬНОЙ ПОЛИТИКИ ВУЗОВ В ОТНОШЕНИИ СТУДЕНТОВ </a:t>
            </a:r>
          </a:p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ИНВАЛИДНОСТЬЮ И ОВЗ</a:t>
            </a: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636" y="1339273"/>
            <a:ext cx="10631056" cy="470898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документах, посвященных созданию специальных средовых условий для студентов с инвалидностью и ОВЗ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сайтах классических университетов такие обучающиеся упоминаются в 1416 случаях (в среднем 47 упоминаний на 1 вуз), что чаще, чем на сайтах педагогических вузов, но реже, нежели на сайтах вузов иного профиля – соответственно 963 упоминания (в среднем 23 на 1 вуз) и 2514 упоминания (в среднем 76 на 1 вуз).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При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этом вузы здесь востребуют искомую лексему в практически одинаковых масштабах – ее используют 83% обследованных классических университетов, 86% педагогических вузов и 85% университетов иного профиля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Вместе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тем, хотя контекст упоминаний о студентах с  инвалидностью и ОВЗ в данном случае практически одинаков во всех вузах и связан с изложением в документах соответствующих параметров зданий и помещений, в том числе социально-бытового и физкультурно-спортивного назначения, характеристикой имеющегося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ассистивного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оборудования, средств реабилитации и т.п., в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педагогических вузах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процессы создания благоприятных средовых условий для студентов-инвалидов вовлечен более широкий круг специалистов, чем в классических университетах и вузах иного профиля.</a:t>
            </a:r>
          </a:p>
        </p:txBody>
      </p:sp>
    </p:spTree>
    <p:extLst>
      <p:ext uri="{BB962C8B-B14F-4D97-AF65-F5344CB8AC3E}">
        <p14:creationId xmlns:p14="http://schemas.microsoft.com/office/powerpoint/2010/main" val="42249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" y="-193963"/>
            <a:ext cx="12187593" cy="685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3636" y="0"/>
            <a:ext cx="10917381" cy="10437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1" tIns="52666" rIns="105331" bIns="52666" rtlCol="0" anchor="ctr"/>
          <a:lstStyle/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ИССЛЕДОВАНИЯ: МЕТОДИЧЕСКОЕ ОБЕСПЕЧЕНИЕ  ИНКЛЮЗИВНОЙ СОЦИАЛЬНОЙ ПОЛИТИКИ ВУЗОВ В ОТНОШЕНИИ СТУДЕНТОВ </a:t>
            </a:r>
          </a:p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ИНВАЛИДНОСТЬЮ И ОВЗ</a:t>
            </a: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635" y="1145309"/>
            <a:ext cx="10917382" cy="52722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нормативно-методических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документах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размещенных на сайтах обследованных педагогических вузов, содержатся 1166 упоминаний о таких студентах (в среднем 31 на 1 вуз), тогда как в аналогичных документах классических университетов – только 551 (в среднем 18 на 1 вуз), а вузов иного профиля – и вовсе лишь 543 (в среднем 16 на 1 вуз). При этом искомая лексема фигурирует на сайтах 63% обследованных педагогических вузов и только 57% классических университетов и 33% вузов иного профиля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Общий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контекст упоминаний о студентах с инвалидностью и ОВЗ здесь связан с разработанными вузами методическими рекомендациями по организации приема абитуриентов из числа лиц с инвалидностью и ОВЗ, по организации образовательного процесса и по проведению итоговой аттестации студентов-инвалидов и др. </a:t>
            </a:r>
          </a:p>
          <a:p>
            <a:pPr algn="just"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Однако </a:t>
            </a:r>
            <a:r>
              <a:rPr lang="ru-RU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вузы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расширяют данный контекст за счет подготовленных методических материалов в помощь профессорско-преподавательскому составу в его работе со студентами с инвалидностью и ОВЗ, методических рекомендаций по проведению мониторинга обучения инвалидов, а также размещенных на сайте ведомственных методических рекомендаций по работе с инвалидами; </a:t>
            </a:r>
            <a:r>
              <a:rPr lang="ru-RU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классические университеты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кроме аналогичных материалов для преподавателей, представляют рекомендации по разработке учебно-методических комплексов для студентов с инвалидностью и ОВЗ, а </a:t>
            </a:r>
            <a:r>
              <a:rPr lang="ru-RU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вузы иного профиля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методические описания, касающиеся обеспечения доступности среды вуза для таких студентов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8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" y="-193963"/>
            <a:ext cx="12187593" cy="685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3636" y="0"/>
            <a:ext cx="10917381" cy="10437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1" tIns="52666" rIns="105331" bIns="52666" rtlCol="0" anchor="ctr"/>
          <a:lstStyle/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ИССЛЕДОВАНИЯ: МЕТОДИЧЕСКОЕ ОБЕСПЕЧЕНИЕ  ИНКЛЮЗИВНОЙ СОЦИАЛЬНОЙ ПОЛИТИКИ ВУЗОВ В ОТНОШЕНИИ СТУДЕНТОВ </a:t>
            </a:r>
          </a:p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ИНВАЛИДНОСТЬЮ И ОВЗ</a:t>
            </a: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635" y="1145309"/>
            <a:ext cx="10917382" cy="53276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стречаемость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лексемы «студенты (обучающиеся) с инвалидностью и ОВЗ» в разделах сайтов, освещающих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методическую продукцию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собственно сотрудников вузов, характеризуется ее 267 упоминаниями применительно к педагогическим вузам (в среднем 7 на 1 вуз),  204 – применительно к классическим университетам (в среднем 7 на 1 вуз) и 148 – применительно к вузам иного профиля (в среднем 4 на 1 вуз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Однако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подобные упоминания обнаруживаются на сайтах весьма узкого круга педагогических вузов и вузов иного профиля – соответственно 18% и 12% из обследованных, тогда как доля классических университетов, сотрудники которых посвящают свои методические разработки студентам данной категории, составляет 33%.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же время, в педагогических вузах контекст таких упоминаний значительно шире, чем у вузов двух других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Методические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разработки сотрудников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педагогических вузов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представлены в самых разнообразных формах – от традиционных методических пособий, лекций и докладов до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вебинаров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видеофильмов, онлайн-курсов, методических экспертиз и др., и все они обращены к преподавателю с целью раскрытия особенностей взаимодействия со студентами с инвалидностью и ОВЗ и его оптимизации.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Методические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рекомендации, подготовленные сотрудниками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классических университетов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касаются преимущественно адаптации образовательных программ высшего образования для обучения студентов с инвалидностью и ОВЗ.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Применительно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 к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вузам иного типа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контекстные особенности использования искомой лексемы применительно к методическим разработкам сотрудников не обнаруживаются вовсе.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Тем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самым в вузах всех типов сформировано методическое обеспечение  инклюзивной социальной политики в отношении студентов с инвалидностью и ОВЗ, но педагогические вузы представляют более разнообразные по форме и содержанию методические материалы.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4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" y="-193963"/>
            <a:ext cx="12187593" cy="685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3636" y="0"/>
            <a:ext cx="10917381" cy="10437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1" tIns="52666" rIns="105331" bIns="52666" rtlCol="0" anchor="ctr"/>
          <a:lstStyle/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ИССЛЕДОВАНИЯ: ОПЕРАЦИОНАЛЬНЫЙ УРОВЕНЬ  ИНКЛЮЗИВНОЙ СОЦИАЛЬНОЙ ПОЛИТИКИ ВУЗОВ В ОТНОШЕНИИ СТУДЕНТОВ </a:t>
            </a:r>
          </a:p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ИНВАЛИДНОСТЬЮ И ОВЗ</a:t>
            </a: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2180" y="1653309"/>
            <a:ext cx="10917382" cy="41642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плоскости реализуемых </a:t>
            </a:r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адаптированных основных образовательных </a:t>
            </a: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(АООП)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частотность использования лексемы «студенты (обучающиеся) с инвалидностью и ОВЗ» на сайтах обследованных классических университетов характеризуется 323 упоминаниями (в среднем 11 на 1 вуз), и этот показатель ниже, чем у педагогических вузов (478 упоминаний – в среднем 13 на 1 вуз) и – особенно – вузов иного профиля (904 упоминания – в среднем 27 на 1 вуз). Однако если среди классических университетов эти упоминания обнаруживаются на сайтах 63% из них, а среди педагогических вузов – 58%, то среди вузов иного профиля – только 42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%.</a:t>
            </a:r>
          </a:p>
          <a:p>
            <a:pPr algn="just">
              <a:lnSpc>
                <a:spcPct val="90000"/>
              </a:lnSpc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Контекст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 упоминаний здесь определяется информацией о направлениях подготовки, обеспеченных АООП, об условиях реализации и порядке освоения таких программ, о модулях, включающих адаптированные варианты учебных дисциплин и т.п. Этот контекст глобально не дифференцируется в зависимости от типа университета, лишь </a:t>
            </a:r>
            <a:r>
              <a:rPr lang="ru-RU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вузы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своих сайтах дополнительно сообщают о реализуемых и не реализуемых в данный момент АООП.</a:t>
            </a:r>
          </a:p>
        </p:txBody>
      </p:sp>
    </p:spTree>
    <p:extLst>
      <p:ext uri="{BB962C8B-B14F-4D97-AF65-F5344CB8AC3E}">
        <p14:creationId xmlns:p14="http://schemas.microsoft.com/office/powerpoint/2010/main" val="9529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" y="-193963"/>
            <a:ext cx="12187593" cy="685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40509" y="369455"/>
            <a:ext cx="10741891" cy="9236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1" tIns="52666" rIns="105331" bIns="52666" rtlCol="0" anchor="ctr"/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ВНУТРЕННИЙ ГРАНТ РГПУ им. А.И. ГЕРЦЕНА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637" y="1533236"/>
            <a:ext cx="10658764" cy="39703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Самореализация </a:t>
            </a:r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развитие компетенций студентов с ограниченными возможностями здоровья в инклюзивной экосистеме педагогического университета </a:t>
            </a:r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(2025 г.)</a:t>
            </a:r>
          </a:p>
          <a:p>
            <a:pPr algn="ctr"/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19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" y="-193963"/>
            <a:ext cx="12187593" cy="685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3636" y="0"/>
            <a:ext cx="10917381" cy="10437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1" tIns="52666" rIns="105331" bIns="52666" rtlCol="0" anchor="ctr"/>
          <a:lstStyle/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ИССЛЕДОВАНИЯ: ОПЕРАЦИОНАЛЬНЫЙ УРОВЕНЬ  ИНКЛЮЗИВНОЙ СОЦИАЛЬНОЙ ПОЛИТИКИ ВУЗОВ В ОТНОШЕНИИ СТУДЕНТОВ </a:t>
            </a:r>
          </a:p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ИНВАЛИДНОСТЬЮ И ОВЗ</a:t>
            </a: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2180" y="1653309"/>
            <a:ext cx="10917382" cy="445506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касается </a:t>
            </a:r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общественно-научных </a:t>
            </a: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мероприятий, </a:t>
            </a:r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посвященных проблемам инклюзивного высшего образования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в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соответствующих разделах сайтов педагогических вузов содержатся 834 упоминания искомой лексемы (в среднем 22 на 1 вуз), тогда как применительно к вузам иного профиля обнаруживаются 425 упоминаний (в среднем 13 на 1 вуз), а применительно к классическим университетам – лишь 242 упоминания (в среднем 8 на 1 вуз). Более того, подобные упоминания, отражающие степень активности вузов как площадок для общественно-научного обсуждения вопросов инклюзивного образования, встречаются на сайтах 76% обследованных педагогических университетов, 60%  классических университетов и только 30% вузов иного профиля. И хотя контекстных различий в представлении информации об организации общественно-научных мероприятий между вузами разных типов контент-анализ не выявил, именно </a:t>
            </a:r>
            <a:r>
              <a:rPr lang="ru-RU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вузы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классические университеты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проводят большее количество общественно-научных мероприятий по вопросам инклюзивного высшего образования, причем речь идет о мероприятиях различного формата и уровня – от факультетского до международного.</a:t>
            </a:r>
          </a:p>
        </p:txBody>
      </p:sp>
    </p:spTree>
    <p:extLst>
      <p:ext uri="{BB962C8B-B14F-4D97-AF65-F5344CB8AC3E}">
        <p14:creationId xmlns:p14="http://schemas.microsoft.com/office/powerpoint/2010/main" val="22628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" y="-193963"/>
            <a:ext cx="12187593" cy="685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3636" y="0"/>
            <a:ext cx="10917381" cy="10437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1" tIns="52666" rIns="105331" bIns="52666" rtlCol="0" anchor="ctr"/>
          <a:lstStyle/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ИССЛЕДОВАНИЯ: ОПЕРАЦИОНАЛЬНЫЙ УРОВЕНЬ  ИНКЛЮЗИВНОЙ СОЦИАЛЬНОЙ ПОЛИТИКИ ВУЗОВ В ОТНОШЕНИИ СТУДЕНТОВ </a:t>
            </a:r>
          </a:p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ИНВАЛИДНОСТЬЮ И ОВЗ</a:t>
            </a: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727" y="1246909"/>
            <a:ext cx="11286835" cy="50783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касается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мероприятий, проводимых со студентами-инвалидами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на сайтах классических университетов содержатся лишь 70 соответствующих упоминаний (в среднем 2 на 1 вуз), тогда как на сайтах педагогических вузов –  366 (в среднем 10 на 1 вуз), а на сайтах вузов иного типа – 401 (в среднем 12 на 1 вуз). Но если среди классических университетов эти упоминания фиксируются у 50% из них, а среди педагогических вузов – у 55%, то среди вузов иного профиля – лишь у 21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%. Более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того, педагогические вузы и классические университеты демонстрируют широту спектра и четкую целевую направленность подобного рода мероприятий, в то время как вузы иного профиля не проявляют активности и определенности позиции в данном аспекте.    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Так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проводят для студентов-инвалидов индивидуальные и групповые консультации,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вебинары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форумы, мастер-классы, фестивали и праздники, причем содержательно-целевые установки данных мероприятий при всем разнообразии их тематики  связаны прежде всего с содействием адаптации студентов-инвалидов в вузе.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Мероприятия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организуемые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классическими университетами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студентов-инвалидов или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их участием,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имеют выраженную профессиональную направленность –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ярмарки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вакансий,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конференции, профессиональные конкурсы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чемпионаты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различного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уровня,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 чемпионат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Абилимпикс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Вузы иного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ограничиваются лишь представлением на сайтах общей отчетной информации о мероприятиях для студентов-инвалидов, в связи с чем они не идентифицируются с точки зрения формы проведения и целевых установок.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Таким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образом,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 своего рода опережающей группы здесь выступают классические университеты и педагогические вузы, а в качестве аутсайдеров – вузы иного профиля.</a:t>
            </a:r>
          </a:p>
        </p:txBody>
      </p:sp>
    </p:spTree>
    <p:extLst>
      <p:ext uri="{BB962C8B-B14F-4D97-AF65-F5344CB8AC3E}">
        <p14:creationId xmlns:p14="http://schemas.microsoft.com/office/powerpoint/2010/main" val="26701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" y="-193963"/>
            <a:ext cx="12187593" cy="685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52945" y="157018"/>
            <a:ext cx="10280073" cy="5634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1" tIns="52666" rIns="105331" bIns="52666" rtlCol="0" anchor="ctr"/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073" y="1016000"/>
            <a:ext cx="10954329" cy="52029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меет место асинхронность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формировании и реализации инклюзивной социальной политики вузов,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обнаруживающаяся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всех пяти уровнях ее управленческого обеспечения  – стратегическом уровне, уровнях нормативного, инфраструктурного и методического обеспечения, а также на </a:t>
            </a:r>
            <a:r>
              <a:rPr lang="ru-RU" sz="2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операциональном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уровне. </a:t>
            </a:r>
          </a:p>
          <a:p>
            <a:pPr algn="ctr">
              <a:lnSpc>
                <a:spcPct val="90000"/>
              </a:lnSpc>
            </a:pPr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целостная управленческая практика в сфере инклюзивной социальной политики представлена в педагогических вузах, где сложилась система управления, функционально и содержательно охватывающая все необходимые процессы – от целеполагания до проведения конкретных мероприятий. </a:t>
            </a:r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Классические университеты преимущественно фокусируются на решении профессионально-образовательных задач в отношении студентов с инвалидностью и ОВЗ и соблюдении соответствующих нормативно установленных требований. </a:t>
            </a:r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Вузы же иного профиля –  технические, экономические, медицинские, сельскохозяйственные и др. – находятся на начальном этапе становления субъектами инклюзивной социальной политики, пока сосредоточивая основное внимание на инфраструктурной составляющей и обеспечении доступности предметно-пространственной среды. </a:t>
            </a:r>
          </a:p>
        </p:txBody>
      </p:sp>
    </p:spTree>
    <p:extLst>
      <p:ext uri="{BB962C8B-B14F-4D97-AF65-F5344CB8AC3E}">
        <p14:creationId xmlns:p14="http://schemas.microsoft.com/office/powerpoint/2010/main" val="12381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-19879"/>
            <a:ext cx="1218759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</p:pic>
      <p:sp>
        <p:nvSpPr>
          <p:cNvPr id="5" name="Прямоугольник 4"/>
          <p:cNvSpPr/>
          <p:nvPr/>
        </p:nvSpPr>
        <p:spPr>
          <a:xfrm>
            <a:off x="1928191" y="2424438"/>
            <a:ext cx="9183757" cy="2340796"/>
          </a:xfrm>
          <a:prstGeom prst="rect">
            <a:avLst/>
          </a:prstGeom>
        </p:spPr>
        <p:txBody>
          <a:bodyPr wrap="square" lIns="123598" tIns="61799" rIns="123598" bIns="61799">
            <a:spAutoFit/>
          </a:bodyPr>
          <a:lstStyle/>
          <a:p>
            <a:pPr algn="ctr"/>
            <a:endParaRPr lang="ru-RU" sz="4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zursky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zursky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СПАСИБО</a:t>
            </a:r>
          </a:p>
          <a:p>
            <a:pPr algn="ctr"/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zursky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</a:t>
            </a:r>
            <a: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zursky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ВНИМАНИЕ!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6035"/>
            <a:ext cx="12236368" cy="194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68" y="834177"/>
            <a:ext cx="3765118" cy="19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C:\Users\ПК\Desktop\gerb-cvetnoi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2" y="726699"/>
            <a:ext cx="2029371" cy="208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655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" y="-193963"/>
            <a:ext cx="12187593" cy="685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40509" y="369455"/>
            <a:ext cx="10741891" cy="9236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1" tIns="52666" rIns="105331" bIns="52666" rtlCol="0" anchor="ctr"/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 ПРОБЛЕМЫ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637" y="1533236"/>
            <a:ext cx="10658764" cy="40010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условиях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инклюзивной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трансформации, характеризующей современный этап развития высшей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 (В.В. Рубцов и др.),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необходима реализация в каждом вузе инклюзивной социальной политики, ориентированной на студентов с инвалидностью и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ОВЗ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релевантной их специфическим образовательным и социальным потребностям. </a:t>
            </a:r>
          </a:p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свете этого актуальным становится эмпирическое изучение и оценка реального состояния управленческой практики в области осуществления в вузах инклюзивной социальной политики в ее направленности на студентов с инвалидностью и ОВЗ, с чем и были связаны предмет и  целевые установки предпринятого исследования.</a:t>
            </a:r>
          </a:p>
          <a:p>
            <a:pPr algn="ctr"/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86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" y="-193963"/>
            <a:ext cx="12187593" cy="685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40510" y="452582"/>
            <a:ext cx="10575636" cy="7296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1" tIns="52666" rIns="105331" bIns="52666" rtlCol="0" anchor="ctr"/>
          <a:lstStyle/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ДИЗАЙН ИССЛЕДОВАНИЯ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510" y="1274618"/>
            <a:ext cx="10575636" cy="12557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 к исследованию определялся той концептуальной посылкой, что если в вузе системно осуществляется инклюзивная социальная политика, то она должна быть отражена в документах, относящихся к </a:t>
            </a: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пяти </a:t>
            </a: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уровням управленческой </a:t>
            </a: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практики </a:t>
            </a:r>
          </a:p>
          <a:p>
            <a:pPr algn="ctr">
              <a:lnSpc>
                <a:spcPct val="90000"/>
              </a:lnSpc>
            </a:pP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(В.З. Кантор и др.):</a:t>
            </a:r>
            <a:endParaRPr lang="ru-RU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54" y="2619211"/>
            <a:ext cx="6791481" cy="381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" y="-193963"/>
            <a:ext cx="12187593" cy="685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40509" y="369455"/>
            <a:ext cx="10741891" cy="9236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1" tIns="52666" rIns="105331" bIns="52666" rtlCol="0" anchor="ctr"/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ДИЗАЙН ИССЛЕДОВАНИЯ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637" y="1533236"/>
            <a:ext cx="10658763" cy="436119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основу исследования был положен метод контент-анализа. Базой для анализа послужили материалы, представленные на официальных сайтах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регионов России, включая все федеральные и национальные исследовательские университеты, а также вузы, на базе которых функционируют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РУМЦ: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-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вузов;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-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классических»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университетов;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-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вуза иного профиля – технические, экономические, медицинские, сельскохозяйственные и др.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Контент-анализ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предполагал фиксацию в документах каждого уровня наличия/отсутствия смысловой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единицы (лексемы)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«студенты (обучающиеся) с инвалидностью и ОВЗ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96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" y="-193963"/>
            <a:ext cx="12187593" cy="685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40509" y="369455"/>
            <a:ext cx="10741891" cy="9236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1" tIns="52666" rIns="105331" bIns="52666" rtlCol="0"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ИССЛЕДОВАНИЯ: ЦЕЛЕПОЛАГАНИЕ ИНКЛЮЗИВНОЙ СОЦИАЛЬНОЙ ПОЛИТИКИ ВУЗОВ В ОТНОШЕНИИ СТУДЕНТОВ С ИНВАЛИДНОСТЬЮ И ОВЗ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637" y="1533236"/>
            <a:ext cx="10658763" cy="34163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стратегиях и дорожных картах развития вузов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упоминания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студентах с инвалидностью и ОВЗ значительно чаще встречаются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соответствующих документах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педагогических вузов (1170 упоминаний, т.е. в среднем 31 на 1 вуз), нежели вузов иного профиля (соответственно 593 и 18) и классических университетов, которые в данном аспекте выглядят своего рода аутсайдерами (соответственно 439 и 15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При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этом искомая лексема присутствует в подобных документах 92% обследованных педагогических вузов, 73% классических университетов и лишь 42% вузов иного профиля.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0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" y="-193963"/>
            <a:ext cx="12187593" cy="685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40509" y="369455"/>
            <a:ext cx="10741891" cy="7481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1" tIns="52666" rIns="105331" bIns="52666" rtlCol="0"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ИССЛЕДОВАНИЯ: ЦЕЛЕПОЛАГАНИЕ ИНКЛЮЗИВНОЙ СОЦИАЛЬНОЙ ПОЛИТИКИ ВУЗОВ В ОТНОШЕНИИ СТУДЕНТОВ С ИНВАЛИДНОСТЬЮ И ОВЗ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637" y="1228436"/>
            <a:ext cx="10658763" cy="53553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Более того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стратегиях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дорожных картах развития </a:t>
            </a:r>
            <a:r>
              <a:rPr lang="ru-RU" sz="1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педагогических вузов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контекст употребления данной смысловой единицы значительно шире, нежели в аналогичных документах других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вузов – он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связан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достижением целевых показателей повышения квалификации профессорско-преподавательского состава в сфере работы с обучающимися с ОВЗ, обеспечением </a:t>
            </a:r>
            <a:r>
              <a:rPr lang="ru-RU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безбарьерной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среды для студентов-инвалидов, их статистическим учетом, формированием нормативной базы работы с ними, выделением квоты на поступление и созданием условий приема для лиц с ОВЗ и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инвалидностью; кроме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того, студенты с инвалидностью и ОВЗ упоминаются в стратегиях и дорожных картах развития педагогических вузов при освещении вопросов содействия их трудоустройству, организации практик, осуществления материальных выплат таким обучающимся, а также вопросов жилищного устройства студентов с ОВЗ, содействия их адаптации и снятию психологических и коммуникационных барьеров, организации занятий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АФК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др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стратегиях же и дорожных картах развития </a:t>
            </a:r>
            <a:r>
              <a:rPr lang="ru-RU" sz="1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классических университетов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основной дискурс определяется проблематикой обеспечения доступности университетской среды для студентов с инвалидностью и ОВЗ и расширения необходимой инфраструктуры вуза за счет создания ресурсных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центров., а в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стратегиях и дорожных картах развития </a:t>
            </a:r>
            <a:r>
              <a:rPr lang="ru-RU" sz="1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вузов иного профиля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контекст употребления лексемы «студенты (обучающиеся) с инвалидностью и ОВЗ» обусловливается преимущественно постановкой задач формирования доступной среды для лиц с инвалидностью, совершенствования инфраструктуры для обучающихся с ОВЗ и модернизации уже существующих объектов. </a:t>
            </a:r>
          </a:p>
        </p:txBody>
      </p:sp>
    </p:spTree>
    <p:extLst>
      <p:ext uri="{BB962C8B-B14F-4D97-AF65-F5344CB8AC3E}">
        <p14:creationId xmlns:p14="http://schemas.microsoft.com/office/powerpoint/2010/main" val="371225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" y="-193963"/>
            <a:ext cx="12187593" cy="685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3637" y="157019"/>
            <a:ext cx="10834254" cy="8866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1" tIns="52666" rIns="105331" bIns="52666" rtlCol="0" anchor="ctr"/>
          <a:lstStyle/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ИССЛЕДОВАНИЯ: ЦЕЛЕПОЛАГАНИЕ ИНКЛЮЗИВНОЙ СОЦИАЛЬНОЙ ПОЛИТИКИ ВУЗОВ В ОТНОШЕНИИ СТУДЕНТОВ С ИНВАЛИДНОСТЬЮ И ОВЗ</a:t>
            </a: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636" y="1108364"/>
            <a:ext cx="10917381" cy="546153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решениях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ученых советов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педагогических вузов имеется только 98 упоминаний о студентах с инвалидностью и ОВЗ (в среднем 3 на 1 вуз),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тогда как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аналогичных документах классических университетов – 455 (в среднем 15 на 1 вуз), а в документах вузов иного профиля – 1046 (в среднем 32 на 1 вуз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Более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того, искомую лексему использовали в своей документации ученые советы только 13% педагогических вузов, тогда как применительно к вузам иного профиля доля таковых составила 30%, а применительно к классическим университетам – 43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%.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При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этом,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характерно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всех вузов,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контекст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подобных упоминаний связан прежде всего с утверждением отчетов о результатах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самообследования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содержащих сведения о численности студентов с ОВЗ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Однако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применительно к </a:t>
            </a:r>
            <a:r>
              <a:rPr lang="ru-RU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педагогическим вузам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контекст использования искомой смысловой единицы специфичен тем, что их ученые советы, кроме того, обсуждали и отчеты о создании доступной среды для обучения лиц с инвалидностью и ОВЗ, о методических и научно-просветительских мероприятиях для таких студентов, а также рекомендации об их психологическом сопровождении.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Применительно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классическим университетам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контекстные особенности здесь связаны с рассмотрением учеными советами результатов мониторинга работы со студентами с инвалидностью и с ОВЗ, подведением итогов деятельности комиссии по делам инвалидов, утверждением положений о РУМЦ, об организации работы со студентами с инвалидностью и ОВЗ, планов воспитательной работы, включающих и мероприятия в отношении таких студентов.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Контекст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 упоминаний о студентах с инвалидностью и ОВЗ в документах ученых советов </a:t>
            </a:r>
            <a:r>
              <a:rPr lang="ru-RU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вузов иного профиля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специфичен тем, что они обнаруживаются и в рамках рассмотрения вопросов доступности образовательных услуг для таких студентов, разработки адаптированных образовательных программ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3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" y="-193963"/>
            <a:ext cx="12187593" cy="685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3637" y="157019"/>
            <a:ext cx="10834254" cy="8866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1" tIns="52666" rIns="105331" bIns="52666" rtlCol="0" anchor="ctr"/>
          <a:lstStyle/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ИССЛЕДОВАНИЯ: ЦЕЛЕПОЛАГАНИЕ ИНКЛЮЗИВНОЙ СОЦИАЛЬНОЙ ПОЛИТИКИ ВУЗОВ В ОТНОШЕНИИ СТУДЕНТОВ С ИНВАЛИДНОСТЬЮ И ОВЗ</a:t>
            </a: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000" y="1477818"/>
            <a:ext cx="10538691" cy="44135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с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точки зрения целеполагания инклюзивной социальной политики управленческая практика педагогических вузов носит в целом более системный и многоаспектный характер, ибо в стратегических документах учитывает широкий спектр направлений и форм работы вуза со студентами с инвалидностью и ОВЗ. </a:t>
            </a: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Управленческая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 практика классических университетов на уровне стратегического планирования ориентирована преимущественно на достижение целевых показателей в работе с такими студентами и контроль заявленных соответствующих индикаторов, а вузов иного профиля – на реализацию работы со студентами-инвалидами через РУМЦ и другие специализированные структуры вуза.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87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3552</Words>
  <Application>Microsoft Office PowerPoint</Application>
  <PresentationFormat>Произвольный</PresentationFormat>
  <Paragraphs>128</Paragraphs>
  <Slides>23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Виталий Кантор</cp:lastModifiedBy>
  <cp:revision>207</cp:revision>
  <dcterms:created xsi:type="dcterms:W3CDTF">2021-04-19T09:20:56Z</dcterms:created>
  <dcterms:modified xsi:type="dcterms:W3CDTF">2025-10-13T18:51:39Z</dcterms:modified>
</cp:coreProperties>
</file>