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8.jpg" ContentType="image/jpg"/>
  <Override PartName="/ppt/notesSlides/notesSlide5.xml" ContentType="application/vnd.openxmlformats-officedocument.presentationml.notesSlide+xml"/>
  <Override PartName="/ppt/media/image33.jpg" ContentType="image/jpg"/>
  <Override PartName="/ppt/notesSlides/notesSlide6.xml" ContentType="application/vnd.openxmlformats-officedocument.presentationml.notesSlide+xml"/>
  <Override PartName="/ppt/media/image45.jpg" ContentType="image/jpg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5" r:id="rId2"/>
    <p:sldId id="679" r:id="rId3"/>
    <p:sldId id="351" r:id="rId4"/>
    <p:sldId id="1039" r:id="rId5"/>
    <p:sldId id="690" r:id="rId6"/>
    <p:sldId id="692" r:id="rId7"/>
    <p:sldId id="357" r:id="rId8"/>
    <p:sldId id="691" r:id="rId9"/>
    <p:sldId id="694" r:id="rId10"/>
    <p:sldId id="356" r:id="rId11"/>
    <p:sldId id="1036" r:id="rId12"/>
    <p:sldId id="695" r:id="rId13"/>
    <p:sldId id="432" r:id="rId14"/>
    <p:sldId id="259" r:id="rId15"/>
    <p:sldId id="696" r:id="rId16"/>
    <p:sldId id="303" r:id="rId17"/>
    <p:sldId id="1037" r:id="rId18"/>
    <p:sldId id="440" r:id="rId1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2E2F50"/>
    <a:srgbClr val="1815A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7A375-8184-4334-9BB8-A4F7D00A01CB}" v="2" dt="2025-06-09T08:08:07.5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4" autoAdjust="0"/>
    <p:restoredTop sz="91037" autoAdjust="0"/>
  </p:normalViewPr>
  <p:slideViewPr>
    <p:cSldViewPr>
      <p:cViewPr varScale="1">
        <p:scale>
          <a:sx n="35" d="100"/>
          <a:sy n="35" d="100"/>
        </p:scale>
        <p:origin x="1236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утерман Лариса Александровна" userId="532ac6b0-2be3-4f93-b3d9-d58c36f30f1f" providerId="ADAL" clId="{C6A7A375-8184-4334-9BB8-A4F7D00A01CB}"/>
    <pc:docChg chg="undo custSel modSld">
      <pc:chgData name="Гутерман Лариса Александровна" userId="532ac6b0-2be3-4f93-b3d9-d58c36f30f1f" providerId="ADAL" clId="{C6A7A375-8184-4334-9BB8-A4F7D00A01CB}" dt="2025-06-09T08:08:19.392" v="9" actId="1076"/>
      <pc:docMkLst>
        <pc:docMk/>
      </pc:docMkLst>
      <pc:sldChg chg="addSp modSp mod">
        <pc:chgData name="Гутерман Лариса Александровна" userId="532ac6b0-2be3-4f93-b3d9-d58c36f30f1f" providerId="ADAL" clId="{C6A7A375-8184-4334-9BB8-A4F7D00A01CB}" dt="2025-06-09T08:08:19.392" v="9" actId="1076"/>
        <pc:sldMkLst>
          <pc:docMk/>
          <pc:sldMk cId="4272023902" sldId="344"/>
        </pc:sldMkLst>
        <pc:picChg chg="mod modCrop">
          <ac:chgData name="Гутерман Лариса Александровна" userId="532ac6b0-2be3-4f93-b3d9-d58c36f30f1f" providerId="ADAL" clId="{C6A7A375-8184-4334-9BB8-A4F7D00A01CB}" dt="2025-06-09T08:07:51.423" v="6" actId="732"/>
          <ac:picMkLst>
            <pc:docMk/>
            <pc:sldMk cId="4272023902" sldId="344"/>
            <ac:picMk id="11" creationId="{C8251DCD-98B5-6116-BFEE-7BB488BA56F7}"/>
          </ac:picMkLst>
        </pc:picChg>
        <pc:picChg chg="add mod">
          <ac:chgData name="Гутерман Лариса Александровна" userId="532ac6b0-2be3-4f93-b3d9-d58c36f30f1f" providerId="ADAL" clId="{C6A7A375-8184-4334-9BB8-A4F7D00A01CB}" dt="2025-06-09T08:07:32.861" v="5" actId="14100"/>
          <ac:picMkLst>
            <pc:docMk/>
            <pc:sldMk cId="4272023902" sldId="344"/>
            <ac:picMk id="14" creationId="{D5B3DF94-4BBF-0EF1-0554-94C92D67F2D1}"/>
          </ac:picMkLst>
        </pc:picChg>
        <pc:picChg chg="add mod">
          <ac:chgData name="Гутерман Лариса Александровна" userId="532ac6b0-2be3-4f93-b3d9-d58c36f30f1f" providerId="ADAL" clId="{C6A7A375-8184-4334-9BB8-A4F7D00A01CB}" dt="2025-06-09T08:08:19.392" v="9" actId="1076"/>
          <ac:picMkLst>
            <pc:docMk/>
            <pc:sldMk cId="4272023902" sldId="344"/>
            <ac:picMk id="15" creationId="{405D16D6-9209-26CA-CA3E-9AF7D75EF9C5}"/>
          </ac:picMkLst>
        </pc:picChg>
      </pc:sldChg>
      <pc:sldChg chg="addSp delSp modSp mod">
        <pc:chgData name="Гутерман Лариса Александровна" userId="532ac6b0-2be3-4f93-b3d9-d58c36f30f1f" providerId="ADAL" clId="{C6A7A375-8184-4334-9BB8-A4F7D00A01CB}" dt="2025-06-09T08:07:03.827" v="2" actId="21"/>
        <pc:sldMkLst>
          <pc:docMk/>
          <pc:sldMk cId="0" sldId="1038"/>
        </pc:sldMkLst>
        <pc:picChg chg="add del mod">
          <ac:chgData name="Гутерман Лариса Александровна" userId="532ac6b0-2be3-4f93-b3d9-d58c36f30f1f" providerId="ADAL" clId="{C6A7A375-8184-4334-9BB8-A4F7D00A01CB}" dt="2025-06-09T08:07:03.827" v="2" actId="21"/>
          <ac:picMkLst>
            <pc:docMk/>
            <pc:sldMk cId="0" sldId="1038"/>
            <ac:picMk id="16" creationId="{07291BCB-9D48-E8DD-8E72-A02EE17B351C}"/>
          </ac:picMkLst>
        </pc:picChg>
      </pc:sldChg>
    </pc:docChg>
  </pc:docChgLst>
  <pc:docChgLst>
    <pc:chgData name="Гутерман Лариса Александровна" userId="532ac6b0-2be3-4f93-b3d9-d58c36f30f1f" providerId="ADAL" clId="{E3EE24A5-D0E7-4F2C-A78A-D1A67B4D306D}"/>
    <pc:docChg chg="modSld">
      <pc:chgData name="Гутерман Лариса Александровна" userId="532ac6b0-2be3-4f93-b3d9-d58c36f30f1f" providerId="ADAL" clId="{E3EE24A5-D0E7-4F2C-A78A-D1A67B4D306D}" dt="2025-04-28T10:57:59.936" v="0" actId="20577"/>
      <pc:docMkLst>
        <pc:docMk/>
      </pc:docMkLst>
      <pc:sldChg chg="modSp mod">
        <pc:chgData name="Гутерман Лариса Александровна" userId="532ac6b0-2be3-4f93-b3d9-d58c36f30f1f" providerId="ADAL" clId="{E3EE24A5-D0E7-4F2C-A78A-D1A67B4D306D}" dt="2025-04-28T10:57:59.936" v="0" actId="20577"/>
        <pc:sldMkLst>
          <pc:docMk/>
          <pc:sldMk cId="1791323840" sldId="1037"/>
        </pc:sldMkLst>
        <pc:spChg chg="mod">
          <ac:chgData name="Гутерман Лариса Александровна" userId="532ac6b0-2be3-4f93-b3d9-d58c36f30f1f" providerId="ADAL" clId="{E3EE24A5-D0E7-4F2C-A78A-D1A67B4D306D}" dt="2025-04-28T10:57:59.936" v="0" actId="20577"/>
          <ac:spMkLst>
            <pc:docMk/>
            <pc:sldMk cId="1791323840" sldId="1037"/>
            <ac:spMk id="41" creationId="{2764197D-7FCB-D553-14AE-2C318CB3A6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997A4-FA9B-4DA0-B367-B776B1AEC20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B607-1188-49DE-976B-FC1605D4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8661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B607-1188-49DE-976B-FC1605D496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6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B607-1188-49DE-976B-FC1605D4965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9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FB607-1188-49DE-976B-FC1605D4965A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59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484A4-00E3-C972-0AD8-D46FB9A1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6FE6B-F4D0-98F9-20A7-E0AA25A11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B9AD5C-5103-84CC-272E-74710F096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063CC3-615A-0E30-8F96-B49907AD3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B607-1188-49DE-976B-FC1605D496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5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B607-1188-49DE-976B-FC1605D4965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2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B607-1188-49DE-976B-FC1605D4965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4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7467" y="605977"/>
            <a:ext cx="15438119" cy="1334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D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D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D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6713" y="2252780"/>
            <a:ext cx="8942070" cy="746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A4A4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449930" y="2405573"/>
            <a:ext cx="8808719" cy="678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A4A4A"/>
                </a:solidFill>
                <a:latin typeface="DejaVu Sans Condensed"/>
                <a:cs typeface="DejaVu Sans Condense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D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25562" y="4664945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>
                <a:moveTo>
                  <a:pt x="0" y="0"/>
                </a:moveTo>
                <a:lnTo>
                  <a:pt x="1417686" y="0"/>
                </a:lnTo>
              </a:path>
              <a:path w="3900804">
                <a:moveTo>
                  <a:pt x="1419821" y="0"/>
                </a:moveTo>
                <a:lnTo>
                  <a:pt x="3900773" y="0"/>
                </a:lnTo>
              </a:path>
            </a:pathLst>
          </a:custGeom>
          <a:ln w="46215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0E3D27-76E6-40AB-9F33-2F1E4543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250" y="2968333"/>
            <a:ext cx="17534693" cy="7175679"/>
          </a:xfrm>
        </p:spPr>
        <p:txBody>
          <a:bodyPr>
            <a:normAutofit/>
          </a:bodyPr>
          <a:lstStyle>
            <a:lvl1pPr>
              <a:defRPr sz="2309">
                <a:latin typeface="PT Sans" panose="020B0503020203020204" pitchFamily="34" charset="-52"/>
              </a:defRPr>
            </a:lvl1pPr>
            <a:lvl2pPr>
              <a:defRPr sz="1979">
                <a:latin typeface="PT Sans" panose="020B0503020203020204" pitchFamily="34" charset="-52"/>
              </a:defRPr>
            </a:lvl2pPr>
            <a:lvl3pPr>
              <a:defRPr sz="1814">
                <a:latin typeface="PT Sans" panose="020B0503020203020204" pitchFamily="34" charset="-52"/>
              </a:defRPr>
            </a:lvl3pPr>
            <a:lvl4pPr>
              <a:defRPr sz="1731">
                <a:latin typeface="PT Sans" panose="020B0503020203020204" pitchFamily="34" charset="-52"/>
              </a:defRPr>
            </a:lvl4pPr>
            <a:lvl5pPr>
              <a:defRPr sz="1731">
                <a:latin typeface="PT Sans" panose="020B05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6A004-A2B9-48F3-820D-F49A0B81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7250" y="10482093"/>
            <a:ext cx="4523423" cy="276999"/>
          </a:xfr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fld id="{5CCBDB10-1F26-4586-B906-31FB055FBE27}" type="datetimeFigureOut">
              <a:rPr lang="ru-RU" smtClean="0"/>
              <a:pPr/>
              <a:t>14.10.2025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487B4-E39E-4018-B3C8-D29393E2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E0794D-E6E2-4218-945C-1F21F9EE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fld id="{2ED85291-6B12-47BC-A7FD-BAEE4BC18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2C6AD6C-E446-4C56-9178-DDC181A0D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250" y="890501"/>
            <a:ext cx="17534690" cy="837451"/>
          </a:xfrm>
        </p:spPr>
        <p:txBody>
          <a:bodyPr tIns="90000" bIns="90000" anchor="t" anchorCtr="0">
            <a:normAutofit/>
          </a:bodyPr>
          <a:lstStyle>
            <a:lvl1pPr algn="l">
              <a:defRPr sz="4947" b="1">
                <a:latin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02ED969-6F2A-4975-A211-ADCD873F105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87249" y="1781001"/>
            <a:ext cx="17534691" cy="756524"/>
          </a:xfrm>
        </p:spPr>
        <p:txBody>
          <a:bodyPr tIns="90000" bIns="90000">
            <a:normAutofit/>
          </a:bodyPr>
          <a:lstStyle>
            <a:lvl1pPr marL="0" indent="0" algn="l">
              <a:buNone/>
              <a:defRPr sz="2968" b="1" i="0">
                <a:latin typeface="PT Sans" panose="020B0503020203020204" pitchFamily="34" charset="-52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7939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637A734D-36B0-F2FB-7EF8-9EFD59E64127}"/>
              </a:ext>
            </a:extLst>
          </p:cNvPr>
          <p:cNvSpPr/>
          <p:nvPr userDrawn="1"/>
        </p:nvSpPr>
        <p:spPr>
          <a:xfrm>
            <a:off x="9125378" y="1"/>
            <a:ext cx="10978723" cy="9798302"/>
          </a:xfrm>
          <a:custGeom>
            <a:avLst/>
            <a:gdLst/>
            <a:ahLst/>
            <a:cxnLst/>
            <a:rect l="l" t="t" r="r" b="b"/>
            <a:pathLst>
              <a:path w="11963400" h="11290300">
                <a:moveTo>
                  <a:pt x="11963028" y="11289792"/>
                </a:moveTo>
                <a:lnTo>
                  <a:pt x="0" y="11289792"/>
                </a:lnTo>
                <a:lnTo>
                  <a:pt x="6518165" y="0"/>
                </a:lnTo>
                <a:lnTo>
                  <a:pt x="11963015" y="0"/>
                </a:lnTo>
                <a:lnTo>
                  <a:pt x="11963028" y="11289792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31A0E0-8FAE-8481-17EF-94DF57AC1BA8}"/>
              </a:ext>
            </a:extLst>
          </p:cNvPr>
          <p:cNvSpPr/>
          <p:nvPr userDrawn="1"/>
        </p:nvSpPr>
        <p:spPr>
          <a:xfrm>
            <a:off x="0" y="0"/>
            <a:ext cx="20104100" cy="375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F3069FE-14F8-3583-14C6-ADCB75EEEF71}"/>
              </a:ext>
            </a:extLst>
          </p:cNvPr>
          <p:cNvSpPr/>
          <p:nvPr userDrawn="1"/>
        </p:nvSpPr>
        <p:spPr>
          <a:xfrm>
            <a:off x="11277144" y="6067704"/>
            <a:ext cx="8826956" cy="37305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6B089-7384-0D9F-CE7C-3370F57B35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73985" y="8117019"/>
            <a:ext cx="5318770" cy="921870"/>
          </a:xfrm>
        </p:spPr>
        <p:txBody>
          <a:bodyPr>
            <a:normAutofit/>
          </a:bodyPr>
          <a:lstStyle>
            <a:lvl1pPr marL="0" indent="0" algn="l">
              <a:spcBef>
                <a:spcPts val="989"/>
              </a:spcBef>
              <a:buNone/>
              <a:defRPr sz="3298">
                <a:solidFill>
                  <a:schemeClr val="bg1"/>
                </a:solidFill>
                <a:latin typeface="+mj-lt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Фамилия Имя Отчество</a:t>
            </a:r>
          </a:p>
        </p:txBody>
      </p:sp>
      <p:pic>
        <p:nvPicPr>
          <p:cNvPr id="23" name="object 3">
            <a:extLst>
              <a:ext uri="{FF2B5EF4-FFF2-40B4-BE49-F238E27FC236}">
                <a16:creationId xmlns:a16="http://schemas.microsoft.com/office/drawing/2014/main" id="{00BB84BD-B66C-2FF9-788C-7C5398E225A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/>
        </p:blipFill>
        <p:spPr>
          <a:xfrm>
            <a:off x="811698" y="6067704"/>
            <a:ext cx="10602736" cy="3730598"/>
          </a:xfrm>
          <a:prstGeom prst="rect">
            <a:avLst/>
          </a:prstGeom>
        </p:spPr>
      </p:pic>
      <p:sp>
        <p:nvSpPr>
          <p:cNvPr id="43" name="Текст 42">
            <a:extLst>
              <a:ext uri="{FF2B5EF4-FFF2-40B4-BE49-F238E27FC236}">
                <a16:creationId xmlns:a16="http://schemas.microsoft.com/office/drawing/2014/main" id="{1A665C6F-85F2-F55D-3F0B-5A853C5C0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984" y="9170995"/>
            <a:ext cx="6795605" cy="627306"/>
          </a:xfrm>
        </p:spPr>
        <p:txBody>
          <a:bodyPr>
            <a:normAutofit/>
          </a:bodyPr>
          <a:lstStyle>
            <a:lvl1pPr marL="0" indent="0">
              <a:buNone/>
              <a:defRPr sz="1649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5" name="Заголовок 64">
            <a:extLst>
              <a:ext uri="{FF2B5EF4-FFF2-40B4-BE49-F238E27FC236}">
                <a16:creationId xmlns:a16="http://schemas.microsoft.com/office/drawing/2014/main" id="{6C5939A3-860D-CD17-0C83-B2816B73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698" y="1146309"/>
            <a:ext cx="12774276" cy="1624163"/>
          </a:xfrm>
          <a:prstGeom prst="rect">
            <a:avLst/>
          </a:prstGeom>
        </p:spPr>
        <p:txBody>
          <a:bodyPr/>
          <a:lstStyle>
            <a:lvl1pPr>
              <a:defRPr sz="5277" spc="-247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74" name="Текст 42">
            <a:extLst>
              <a:ext uri="{FF2B5EF4-FFF2-40B4-BE49-F238E27FC236}">
                <a16:creationId xmlns:a16="http://schemas.microsoft.com/office/drawing/2014/main" id="{E0531C7E-E39B-BF9E-CA63-37F81FBE4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3371" y="10326719"/>
            <a:ext cx="6795605" cy="544993"/>
          </a:xfrm>
        </p:spPr>
        <p:txBody>
          <a:bodyPr>
            <a:normAutofit/>
          </a:bodyPr>
          <a:lstStyle>
            <a:lvl1pPr marL="0" indent="0" algn="r">
              <a:buNone/>
              <a:defRPr sz="2474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Дата (</a:t>
            </a:r>
            <a:r>
              <a:rPr lang="ru-RU" dirty="0" err="1"/>
              <a:t>дд.мм.гг</a:t>
            </a:r>
            <a:r>
              <a:rPr lang="ru-RU" dirty="0"/>
              <a:t>.)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ED1A5A8-03A0-5B90-3E77-2150FAC40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637"/>
          <a:stretch/>
        </p:blipFill>
        <p:spPr>
          <a:xfrm flipH="1">
            <a:off x="-1" y="4911977"/>
            <a:ext cx="2587478" cy="37306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F7FF35C-36DE-CB11-90A7-C8F9037F5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711"/>
          <a:stretch/>
        </p:blipFill>
        <p:spPr>
          <a:xfrm flipV="1">
            <a:off x="17187528" y="6331911"/>
            <a:ext cx="2914831" cy="37306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A35107-3651-41CE-83D2-A00DC8807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871ACEC7-D4E7-49A9-99C7-C28166B5401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149079-642C-4035-8659-8A0A4678E3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87528" y="1511049"/>
            <a:ext cx="2309666" cy="1068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867656-1A3B-4A97-B818-13976F1F8B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76313" y="1465732"/>
            <a:ext cx="1261527" cy="11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69">
          <p15:clr>
            <a:srgbClr val="FBAE40"/>
          </p15:clr>
        </p15:guide>
        <p15:guide id="3" pos="211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3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467" y="827002"/>
            <a:ext cx="488251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D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372" y="5138036"/>
            <a:ext cx="8611235" cy="3689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2.png"/><Relationship Id="rId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3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hyperlink" Target="https://vk.com/rumc.sfedu" TargetMode="External"/><Relationship Id="rId18" Type="http://schemas.openxmlformats.org/officeDocument/2006/relationships/image" Target="../media/image60.png"/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hyperlink" Target="https://rumc.sfedu.ru/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rumz@sfedu.ru" TargetMode="External"/><Relationship Id="rId11" Type="http://schemas.openxmlformats.org/officeDocument/2006/relationships/image" Target="../media/image55.png"/><Relationship Id="rId5" Type="http://schemas.openxmlformats.org/officeDocument/2006/relationships/hyperlink" Target="http://rumc.sfedu.ru/" TargetMode="External"/><Relationship Id="rId15" Type="http://schemas.openxmlformats.org/officeDocument/2006/relationships/image" Target="../media/image58.png"/><Relationship Id="rId10" Type="http://schemas.openxmlformats.org/officeDocument/2006/relationships/image" Target="../media/image54.svg"/><Relationship Id="rId19" Type="http://schemas.openxmlformats.org/officeDocument/2006/relationships/image" Target="../media/image15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7DCF87EC-B47F-4B71-9931-2AAABC272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Гутерман </a:t>
            </a:r>
          </a:p>
          <a:p>
            <a:r>
              <a:rPr lang="ru-RU" dirty="0"/>
              <a:t>Лариса Александровна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AED4A4-7DD3-4839-8845-A9B706638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3984" y="9081249"/>
            <a:ext cx="6240361" cy="750878"/>
          </a:xfrm>
        </p:spPr>
        <p:txBody>
          <a:bodyPr>
            <a:noAutofit/>
          </a:bodyPr>
          <a:lstStyle/>
          <a:p>
            <a:r>
              <a:rPr lang="ru-RU" dirty="0"/>
              <a:t>Полномочный представитель ректора ЮФУ по делам инвалидов и лиц с ОВЗ, руководитель РУМЦ ЮФУ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053DFAC-F354-4C23-A0BA-3255B4CB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94" y="1477223"/>
            <a:ext cx="12774276" cy="2436244"/>
          </a:xfrm>
        </p:spPr>
        <p:txBody>
          <a:bodyPr/>
          <a:lstStyle/>
          <a:p>
            <a:r>
              <a:rPr lang="ru-RU" dirty="0"/>
              <a:t>ДИЗАЙН ИНКЛЮЗИВНЫХ ПРОФОРИЕНТАЦИОННЫХ ТРАЕКТОРИЙ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D5265C7-DA77-4560-84E8-5B059926F3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17.10.2025г</a:t>
            </a:r>
          </a:p>
        </p:txBody>
      </p:sp>
    </p:spTree>
    <p:extLst>
      <p:ext uri="{BB962C8B-B14F-4D97-AF65-F5344CB8AC3E}">
        <p14:creationId xmlns:p14="http://schemas.microsoft.com/office/powerpoint/2010/main" val="20505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80480"/>
            <a:ext cx="20104100" cy="8728710"/>
            <a:chOff x="0" y="2580480"/>
            <a:chExt cx="20104100" cy="8728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80697"/>
              <a:ext cx="20103590" cy="8728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580480"/>
              <a:ext cx="20104100" cy="8728710"/>
            </a:xfrm>
            <a:custGeom>
              <a:avLst/>
              <a:gdLst/>
              <a:ahLst/>
              <a:cxnLst/>
              <a:rect l="l" t="t" r="r" b="b"/>
              <a:pathLst>
                <a:path w="20104100" h="8728710">
                  <a:moveTo>
                    <a:pt x="20103591" y="220"/>
                  </a:moveTo>
                  <a:lnTo>
                    <a:pt x="0" y="220"/>
                  </a:lnTo>
                  <a:lnTo>
                    <a:pt x="0" y="8728583"/>
                  </a:lnTo>
                  <a:lnTo>
                    <a:pt x="20103591" y="8728583"/>
                  </a:lnTo>
                  <a:lnTo>
                    <a:pt x="20103591" y="220"/>
                  </a:lnTo>
                  <a:close/>
                </a:path>
              </a:pathLst>
            </a:custGeom>
            <a:solidFill>
              <a:srgbClr val="1D489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3506" y="675295"/>
            <a:ext cx="142973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51040" algn="l"/>
              </a:tabLst>
            </a:pPr>
            <a:r>
              <a:rPr dirty="0"/>
              <a:t>В</a:t>
            </a:r>
            <a:r>
              <a:rPr spc="-15" dirty="0"/>
              <a:t> </a:t>
            </a:r>
            <a:r>
              <a:rPr dirty="0" err="1"/>
              <a:t>чём</a:t>
            </a:r>
            <a:r>
              <a:rPr spc="-20" dirty="0"/>
              <a:t> </a:t>
            </a:r>
            <a:r>
              <a:rPr lang="ru-RU" spc="-20" dirty="0"/>
              <a:t>и</a:t>
            </a:r>
            <a:r>
              <a:rPr dirty="0" err="1"/>
              <a:t>стинные</a:t>
            </a:r>
            <a:r>
              <a:rPr spc="-25" dirty="0"/>
              <a:t> </a:t>
            </a:r>
            <a:r>
              <a:rPr spc="-10" dirty="0" err="1"/>
              <a:t>мотивы</a:t>
            </a:r>
            <a:r>
              <a:rPr lang="ru-RU" spc="-10" dirty="0"/>
              <a:t> обучающихся с инвалидностью</a:t>
            </a:r>
            <a:r>
              <a:rPr spc="-10" dirty="0"/>
              <a:t>?</a:t>
            </a:r>
          </a:p>
        </p:txBody>
      </p:sp>
      <p:sp>
        <p:nvSpPr>
          <p:cNvPr id="6" name="object 6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5601" y="6275495"/>
            <a:ext cx="28282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Приобретенные компетенции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95627" y="6134703"/>
            <a:ext cx="14342744" cy="4550410"/>
            <a:chOff x="1595627" y="6134703"/>
            <a:chExt cx="14342744" cy="4550410"/>
          </a:xfrm>
        </p:grpSpPr>
        <p:sp>
          <p:nvSpPr>
            <p:cNvPr id="10" name="object 10"/>
            <p:cNvSpPr/>
            <p:nvPr/>
          </p:nvSpPr>
          <p:spPr>
            <a:xfrm>
              <a:off x="5057139" y="6144228"/>
              <a:ext cx="476250" cy="4531360"/>
            </a:xfrm>
            <a:custGeom>
              <a:avLst/>
              <a:gdLst/>
              <a:ahLst/>
              <a:cxnLst/>
              <a:rect l="l" t="t" r="r" b="b"/>
              <a:pathLst>
                <a:path w="476250" h="4531359">
                  <a:moveTo>
                    <a:pt x="475602" y="130"/>
                  </a:moveTo>
                  <a:lnTo>
                    <a:pt x="400439" y="2154"/>
                  </a:lnTo>
                  <a:lnTo>
                    <a:pt x="335145" y="7786"/>
                  </a:lnTo>
                  <a:lnTo>
                    <a:pt x="283647" y="16369"/>
                  </a:lnTo>
                  <a:lnTo>
                    <a:pt x="237737" y="39753"/>
                  </a:lnTo>
                  <a:lnTo>
                    <a:pt x="237737" y="2538923"/>
                  </a:lnTo>
                  <a:lnTo>
                    <a:pt x="225605" y="2551494"/>
                  </a:lnTo>
                  <a:lnTo>
                    <a:pt x="191827" y="2562406"/>
                  </a:lnTo>
                  <a:lnTo>
                    <a:pt x="140328" y="2571008"/>
                  </a:lnTo>
                  <a:lnTo>
                    <a:pt x="75034" y="2576648"/>
                  </a:lnTo>
                  <a:lnTo>
                    <a:pt x="-127" y="2578673"/>
                  </a:lnTo>
                  <a:lnTo>
                    <a:pt x="75034" y="2580684"/>
                  </a:lnTo>
                  <a:lnTo>
                    <a:pt x="140328" y="2586293"/>
                  </a:lnTo>
                  <a:lnTo>
                    <a:pt x="191827" y="2594857"/>
                  </a:lnTo>
                  <a:lnTo>
                    <a:pt x="225605" y="2605738"/>
                  </a:lnTo>
                  <a:lnTo>
                    <a:pt x="237737" y="2618296"/>
                  </a:lnTo>
                  <a:lnTo>
                    <a:pt x="237737" y="4491372"/>
                  </a:lnTo>
                  <a:lnTo>
                    <a:pt x="249868" y="4503902"/>
                  </a:lnTo>
                  <a:lnTo>
                    <a:pt x="283647" y="4514786"/>
                  </a:lnTo>
                  <a:lnTo>
                    <a:pt x="335145" y="4523369"/>
                  </a:lnTo>
                  <a:lnTo>
                    <a:pt x="400439" y="4528998"/>
                  </a:lnTo>
                  <a:lnTo>
                    <a:pt x="475602" y="453102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5577" y="7019880"/>
              <a:ext cx="10979150" cy="2066289"/>
            </a:xfrm>
            <a:custGeom>
              <a:avLst/>
              <a:gdLst/>
              <a:ahLst/>
              <a:cxnLst/>
              <a:rect l="l" t="t" r="r" b="b"/>
              <a:pathLst>
                <a:path w="10979150" h="2066290">
                  <a:moveTo>
                    <a:pt x="148844" y="1202537"/>
                  </a:moveTo>
                  <a:lnTo>
                    <a:pt x="147193" y="1196695"/>
                  </a:lnTo>
                  <a:lnTo>
                    <a:pt x="142494" y="1194155"/>
                  </a:lnTo>
                  <a:lnTo>
                    <a:pt x="137922" y="1191615"/>
                  </a:lnTo>
                  <a:lnTo>
                    <a:pt x="132207" y="1193266"/>
                  </a:lnTo>
                  <a:lnTo>
                    <a:pt x="129540" y="1197965"/>
                  </a:lnTo>
                  <a:lnTo>
                    <a:pt x="83947" y="1280020"/>
                  </a:lnTo>
                  <a:lnTo>
                    <a:pt x="83947" y="472681"/>
                  </a:lnTo>
                  <a:lnTo>
                    <a:pt x="64897" y="472681"/>
                  </a:lnTo>
                  <a:lnTo>
                    <a:pt x="64897" y="1280020"/>
                  </a:lnTo>
                  <a:lnTo>
                    <a:pt x="18592" y="1196695"/>
                  </a:lnTo>
                  <a:lnTo>
                    <a:pt x="16637" y="1193266"/>
                  </a:lnTo>
                  <a:lnTo>
                    <a:pt x="10922" y="1191615"/>
                  </a:lnTo>
                  <a:lnTo>
                    <a:pt x="6350" y="1194155"/>
                  </a:lnTo>
                  <a:lnTo>
                    <a:pt x="1651" y="1196822"/>
                  </a:lnTo>
                  <a:lnTo>
                    <a:pt x="0" y="1202537"/>
                  </a:lnTo>
                  <a:lnTo>
                    <a:pt x="74422" y="1336382"/>
                  </a:lnTo>
                  <a:lnTo>
                    <a:pt x="85293" y="1316824"/>
                  </a:lnTo>
                  <a:lnTo>
                    <a:pt x="148844" y="1202537"/>
                  </a:lnTo>
                  <a:close/>
                </a:path>
                <a:path w="10979150" h="2066290">
                  <a:moveTo>
                    <a:pt x="3185972" y="1708492"/>
                  </a:moveTo>
                  <a:lnTo>
                    <a:pt x="3168815" y="1698967"/>
                  </a:lnTo>
                  <a:lnTo>
                    <a:pt x="3052114" y="1634197"/>
                  </a:lnTo>
                  <a:lnTo>
                    <a:pt x="3046272" y="1635848"/>
                  </a:lnTo>
                  <a:lnTo>
                    <a:pt x="3041192" y="1644992"/>
                  </a:lnTo>
                  <a:lnTo>
                    <a:pt x="3042843" y="1650834"/>
                  </a:lnTo>
                  <a:lnTo>
                    <a:pt x="3129483" y="1698967"/>
                  </a:lnTo>
                  <a:lnTo>
                    <a:pt x="1017498" y="1698967"/>
                  </a:lnTo>
                  <a:lnTo>
                    <a:pt x="1017498" y="1718017"/>
                  </a:lnTo>
                  <a:lnTo>
                    <a:pt x="3129711" y="1718017"/>
                  </a:lnTo>
                  <a:lnTo>
                    <a:pt x="3042843" y="1766277"/>
                  </a:lnTo>
                  <a:lnTo>
                    <a:pt x="3041192" y="1772119"/>
                  </a:lnTo>
                  <a:lnTo>
                    <a:pt x="3046272" y="1781251"/>
                  </a:lnTo>
                  <a:lnTo>
                    <a:pt x="3052114" y="1782902"/>
                  </a:lnTo>
                  <a:lnTo>
                    <a:pt x="3168840" y="1718017"/>
                  </a:lnTo>
                  <a:lnTo>
                    <a:pt x="3185972" y="1708492"/>
                  </a:lnTo>
                  <a:close/>
                </a:path>
                <a:path w="10979150" h="2066290">
                  <a:moveTo>
                    <a:pt x="7673530" y="848588"/>
                  </a:moveTo>
                  <a:lnTo>
                    <a:pt x="7656373" y="839063"/>
                  </a:lnTo>
                  <a:lnTo>
                    <a:pt x="7544244" y="776833"/>
                  </a:lnTo>
                  <a:lnTo>
                    <a:pt x="7539545" y="774166"/>
                  </a:lnTo>
                  <a:lnTo>
                    <a:pt x="7533830" y="775817"/>
                  </a:lnTo>
                  <a:lnTo>
                    <a:pt x="7531290" y="780516"/>
                  </a:lnTo>
                  <a:lnTo>
                    <a:pt x="7528750" y="785088"/>
                  </a:lnTo>
                  <a:lnTo>
                    <a:pt x="7530401" y="790930"/>
                  </a:lnTo>
                  <a:lnTo>
                    <a:pt x="7617041" y="839063"/>
                  </a:lnTo>
                  <a:lnTo>
                    <a:pt x="5408295" y="839063"/>
                  </a:lnTo>
                  <a:lnTo>
                    <a:pt x="5408295" y="858113"/>
                  </a:lnTo>
                  <a:lnTo>
                    <a:pt x="7617269" y="858113"/>
                  </a:lnTo>
                  <a:lnTo>
                    <a:pt x="7530401" y="906373"/>
                  </a:lnTo>
                  <a:lnTo>
                    <a:pt x="7528750" y="912088"/>
                  </a:lnTo>
                  <a:lnTo>
                    <a:pt x="7531290" y="916660"/>
                  </a:lnTo>
                  <a:lnTo>
                    <a:pt x="7533830" y="921359"/>
                  </a:lnTo>
                  <a:lnTo>
                    <a:pt x="7539545" y="923010"/>
                  </a:lnTo>
                  <a:lnTo>
                    <a:pt x="7544244" y="920470"/>
                  </a:lnTo>
                  <a:lnTo>
                    <a:pt x="7656398" y="858113"/>
                  </a:lnTo>
                  <a:lnTo>
                    <a:pt x="7673530" y="848588"/>
                  </a:lnTo>
                  <a:close/>
                </a:path>
                <a:path w="10979150" h="2066290">
                  <a:moveTo>
                    <a:pt x="7673530" y="74295"/>
                  </a:moveTo>
                  <a:lnTo>
                    <a:pt x="7656373" y="64770"/>
                  </a:lnTo>
                  <a:lnTo>
                    <a:pt x="7544244" y="2540"/>
                  </a:lnTo>
                  <a:lnTo>
                    <a:pt x="7539545" y="0"/>
                  </a:lnTo>
                  <a:lnTo>
                    <a:pt x="7533830" y="1651"/>
                  </a:lnTo>
                  <a:lnTo>
                    <a:pt x="7528750" y="10795"/>
                  </a:lnTo>
                  <a:lnTo>
                    <a:pt x="7530401" y="16637"/>
                  </a:lnTo>
                  <a:lnTo>
                    <a:pt x="7617041" y="64770"/>
                  </a:lnTo>
                  <a:lnTo>
                    <a:pt x="6779857" y="64770"/>
                  </a:lnTo>
                  <a:lnTo>
                    <a:pt x="6779857" y="83820"/>
                  </a:lnTo>
                  <a:lnTo>
                    <a:pt x="7617269" y="83820"/>
                  </a:lnTo>
                  <a:lnTo>
                    <a:pt x="7530401" y="132080"/>
                  </a:lnTo>
                  <a:lnTo>
                    <a:pt x="7528750" y="137922"/>
                  </a:lnTo>
                  <a:lnTo>
                    <a:pt x="7533830" y="147066"/>
                  </a:lnTo>
                  <a:lnTo>
                    <a:pt x="7539545" y="148717"/>
                  </a:lnTo>
                  <a:lnTo>
                    <a:pt x="7544244" y="146177"/>
                  </a:lnTo>
                  <a:lnTo>
                    <a:pt x="7656398" y="83820"/>
                  </a:lnTo>
                  <a:lnTo>
                    <a:pt x="7673530" y="74295"/>
                  </a:lnTo>
                  <a:close/>
                </a:path>
                <a:path w="10979150" h="2066290">
                  <a:moveTo>
                    <a:pt x="10979125" y="1991563"/>
                  </a:moveTo>
                  <a:lnTo>
                    <a:pt x="10961967" y="1982038"/>
                  </a:lnTo>
                  <a:lnTo>
                    <a:pt x="10849851" y="1919808"/>
                  </a:lnTo>
                  <a:lnTo>
                    <a:pt x="10845279" y="1917141"/>
                  </a:lnTo>
                  <a:lnTo>
                    <a:pt x="10839437" y="1918792"/>
                  </a:lnTo>
                  <a:lnTo>
                    <a:pt x="10836897" y="1923491"/>
                  </a:lnTo>
                  <a:lnTo>
                    <a:pt x="10834357" y="1928063"/>
                  </a:lnTo>
                  <a:lnTo>
                    <a:pt x="10836008" y="1933905"/>
                  </a:lnTo>
                  <a:lnTo>
                    <a:pt x="10922648" y="1982038"/>
                  </a:lnTo>
                  <a:lnTo>
                    <a:pt x="6211036" y="1982038"/>
                  </a:lnTo>
                  <a:lnTo>
                    <a:pt x="6211036" y="2001088"/>
                  </a:lnTo>
                  <a:lnTo>
                    <a:pt x="10922876" y="2001088"/>
                  </a:lnTo>
                  <a:lnTo>
                    <a:pt x="10836008" y="2049348"/>
                  </a:lnTo>
                  <a:lnTo>
                    <a:pt x="10834357" y="2055063"/>
                  </a:lnTo>
                  <a:lnTo>
                    <a:pt x="10836897" y="2059635"/>
                  </a:lnTo>
                  <a:lnTo>
                    <a:pt x="10839437" y="2064334"/>
                  </a:lnTo>
                  <a:lnTo>
                    <a:pt x="10845279" y="2065985"/>
                  </a:lnTo>
                  <a:lnTo>
                    <a:pt x="10962005" y="2001088"/>
                  </a:lnTo>
                  <a:lnTo>
                    <a:pt x="10979125" y="19915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95586" y="6349079"/>
              <a:ext cx="376555" cy="1821814"/>
            </a:xfrm>
            <a:custGeom>
              <a:avLst/>
              <a:gdLst/>
              <a:ahLst/>
              <a:cxnLst/>
              <a:rect l="l" t="t" r="r" b="b"/>
              <a:pathLst>
                <a:path w="376554" h="1821815">
                  <a:moveTo>
                    <a:pt x="-237" y="125"/>
                  </a:moveTo>
                  <a:lnTo>
                    <a:pt x="72996" y="2579"/>
                  </a:lnTo>
                  <a:lnTo>
                    <a:pt x="132823" y="9285"/>
                  </a:lnTo>
                  <a:lnTo>
                    <a:pt x="173172" y="19252"/>
                  </a:lnTo>
                  <a:lnTo>
                    <a:pt x="187971" y="31493"/>
                  </a:lnTo>
                  <a:lnTo>
                    <a:pt x="187971" y="528685"/>
                  </a:lnTo>
                  <a:lnTo>
                    <a:pt x="202772" y="540927"/>
                  </a:lnTo>
                  <a:lnTo>
                    <a:pt x="243136" y="550894"/>
                  </a:lnTo>
                  <a:lnTo>
                    <a:pt x="303001" y="557599"/>
                  </a:lnTo>
                  <a:lnTo>
                    <a:pt x="376308" y="560054"/>
                  </a:lnTo>
                  <a:lnTo>
                    <a:pt x="303001" y="562528"/>
                  </a:lnTo>
                  <a:lnTo>
                    <a:pt x="243136" y="569277"/>
                  </a:lnTo>
                  <a:lnTo>
                    <a:pt x="202772" y="579288"/>
                  </a:lnTo>
                  <a:lnTo>
                    <a:pt x="187971" y="591549"/>
                  </a:lnTo>
                  <a:lnTo>
                    <a:pt x="187971" y="1790526"/>
                  </a:lnTo>
                  <a:lnTo>
                    <a:pt x="173172" y="1802713"/>
                  </a:lnTo>
                  <a:lnTo>
                    <a:pt x="132823" y="1812687"/>
                  </a:lnTo>
                  <a:lnTo>
                    <a:pt x="72996" y="1819421"/>
                  </a:lnTo>
                  <a:lnTo>
                    <a:pt x="-237" y="1821894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43867" y="6802202"/>
              <a:ext cx="3893820" cy="149225"/>
            </a:xfrm>
            <a:custGeom>
              <a:avLst/>
              <a:gdLst/>
              <a:ahLst/>
              <a:cxnLst/>
              <a:rect l="l" t="t" r="r" b="b"/>
              <a:pathLst>
                <a:path w="3893819" h="149225">
                  <a:moveTo>
                    <a:pt x="530834" y="74422"/>
                  </a:moveTo>
                  <a:lnTo>
                    <a:pt x="513715" y="64897"/>
                  </a:lnTo>
                  <a:lnTo>
                    <a:pt x="396989" y="0"/>
                  </a:lnTo>
                  <a:lnTo>
                    <a:pt x="391147" y="1651"/>
                  </a:lnTo>
                  <a:lnTo>
                    <a:pt x="386067" y="10795"/>
                  </a:lnTo>
                  <a:lnTo>
                    <a:pt x="387718" y="16637"/>
                  </a:lnTo>
                  <a:lnTo>
                    <a:pt x="474586" y="64897"/>
                  </a:lnTo>
                  <a:lnTo>
                    <a:pt x="0" y="64897"/>
                  </a:lnTo>
                  <a:lnTo>
                    <a:pt x="0" y="83947"/>
                  </a:lnTo>
                  <a:lnTo>
                    <a:pt x="474357" y="83947"/>
                  </a:lnTo>
                  <a:lnTo>
                    <a:pt x="387718" y="132080"/>
                  </a:lnTo>
                  <a:lnTo>
                    <a:pt x="386067" y="137922"/>
                  </a:lnTo>
                  <a:lnTo>
                    <a:pt x="391147" y="147066"/>
                  </a:lnTo>
                  <a:lnTo>
                    <a:pt x="396989" y="148717"/>
                  </a:lnTo>
                  <a:lnTo>
                    <a:pt x="513676" y="83947"/>
                  </a:lnTo>
                  <a:lnTo>
                    <a:pt x="530834" y="74422"/>
                  </a:lnTo>
                  <a:close/>
                </a:path>
                <a:path w="3893819" h="149225">
                  <a:moveTo>
                    <a:pt x="3893718" y="74422"/>
                  </a:moveTo>
                  <a:lnTo>
                    <a:pt x="3876586" y="64897"/>
                  </a:lnTo>
                  <a:lnTo>
                    <a:pt x="3764432" y="2540"/>
                  </a:lnTo>
                  <a:lnTo>
                    <a:pt x="3759733" y="0"/>
                  </a:lnTo>
                  <a:lnTo>
                    <a:pt x="3754018" y="1651"/>
                  </a:lnTo>
                  <a:lnTo>
                    <a:pt x="3748938" y="10795"/>
                  </a:lnTo>
                  <a:lnTo>
                    <a:pt x="3750589" y="16637"/>
                  </a:lnTo>
                  <a:lnTo>
                    <a:pt x="3837457" y="64897"/>
                  </a:lnTo>
                  <a:lnTo>
                    <a:pt x="3362871" y="64897"/>
                  </a:lnTo>
                  <a:lnTo>
                    <a:pt x="3362871" y="83947"/>
                  </a:lnTo>
                  <a:lnTo>
                    <a:pt x="3837228" y="83947"/>
                  </a:lnTo>
                  <a:lnTo>
                    <a:pt x="3750589" y="132080"/>
                  </a:lnTo>
                  <a:lnTo>
                    <a:pt x="3748938" y="137922"/>
                  </a:lnTo>
                  <a:lnTo>
                    <a:pt x="3754018" y="147066"/>
                  </a:lnTo>
                  <a:lnTo>
                    <a:pt x="3759733" y="148717"/>
                  </a:lnTo>
                  <a:lnTo>
                    <a:pt x="3764432" y="146177"/>
                  </a:lnTo>
                  <a:lnTo>
                    <a:pt x="3876548" y="83947"/>
                  </a:lnTo>
                  <a:lnTo>
                    <a:pt x="3893718" y="7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7714" y="6279737"/>
            <a:ext cx="30607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Образовательная программа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3984" y="8399567"/>
            <a:ext cx="1416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Диплом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0684" y="8459255"/>
            <a:ext cx="193611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Угода родителям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11029" y="6279737"/>
            <a:ext cx="171703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Солидная карьера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3541" y="6279737"/>
            <a:ext cx="21031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Обеспечить себя/семью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9267" y="6279737"/>
            <a:ext cx="29876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Быть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надежным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отцом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семейства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0684" y="10003994"/>
            <a:ext cx="3308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Отсрочка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от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армии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66298" y="10000031"/>
            <a:ext cx="5456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Уверенность</a:t>
            </a:r>
            <a:r>
              <a:rPr sz="32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32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завтрашнем</a:t>
            </a:r>
            <a:r>
              <a:rPr sz="32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дне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07191" y="8459255"/>
            <a:ext cx="36360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Соответствие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ожиданиям</a:t>
            </a:r>
            <a:r>
              <a:rPr sz="32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социума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193148" y="7399877"/>
            <a:ext cx="9915525" cy="3674110"/>
            <a:chOff x="9193148" y="7399877"/>
            <a:chExt cx="9915525" cy="3674110"/>
          </a:xfrm>
        </p:grpSpPr>
        <p:sp>
          <p:nvSpPr>
            <p:cNvPr id="24" name="object 24"/>
            <p:cNvSpPr/>
            <p:nvPr/>
          </p:nvSpPr>
          <p:spPr>
            <a:xfrm>
              <a:off x="9192908" y="7399978"/>
              <a:ext cx="8858250" cy="2974975"/>
            </a:xfrm>
            <a:custGeom>
              <a:avLst/>
              <a:gdLst/>
              <a:ahLst/>
              <a:cxnLst/>
              <a:rect l="l" t="t" r="r" b="b"/>
              <a:pathLst>
                <a:path w="8858250" h="2974975">
                  <a:moveTo>
                    <a:pt x="3461550" y="2900299"/>
                  </a:moveTo>
                  <a:lnTo>
                    <a:pt x="3444405" y="2890774"/>
                  </a:lnTo>
                  <a:lnTo>
                    <a:pt x="3327704" y="2825915"/>
                  </a:lnTo>
                  <a:lnTo>
                    <a:pt x="3321862" y="2827578"/>
                  </a:lnTo>
                  <a:lnTo>
                    <a:pt x="3316782" y="2836773"/>
                  </a:lnTo>
                  <a:lnTo>
                    <a:pt x="3318433" y="2842577"/>
                  </a:lnTo>
                  <a:lnTo>
                    <a:pt x="3405162" y="2890774"/>
                  </a:lnTo>
                  <a:lnTo>
                    <a:pt x="0" y="2890774"/>
                  </a:lnTo>
                  <a:lnTo>
                    <a:pt x="0" y="2909811"/>
                  </a:lnTo>
                  <a:lnTo>
                    <a:pt x="3405162" y="2909811"/>
                  </a:lnTo>
                  <a:lnTo>
                    <a:pt x="3318433" y="2958020"/>
                  </a:lnTo>
                  <a:lnTo>
                    <a:pt x="3316782" y="2963811"/>
                  </a:lnTo>
                  <a:lnTo>
                    <a:pt x="3321862" y="2973006"/>
                  </a:lnTo>
                  <a:lnTo>
                    <a:pt x="3327704" y="2974670"/>
                  </a:lnTo>
                  <a:lnTo>
                    <a:pt x="3444417" y="2909811"/>
                  </a:lnTo>
                  <a:lnTo>
                    <a:pt x="3461550" y="2900299"/>
                  </a:lnTo>
                  <a:close/>
                </a:path>
                <a:path w="8858250" h="2974975">
                  <a:moveTo>
                    <a:pt x="4802136" y="921613"/>
                  </a:moveTo>
                  <a:lnTo>
                    <a:pt x="4800485" y="915898"/>
                  </a:lnTo>
                  <a:lnTo>
                    <a:pt x="4795913" y="913358"/>
                  </a:lnTo>
                  <a:lnTo>
                    <a:pt x="4791341" y="910691"/>
                  </a:lnTo>
                  <a:lnTo>
                    <a:pt x="4785499" y="912342"/>
                  </a:lnTo>
                  <a:lnTo>
                    <a:pt x="4782959" y="917041"/>
                  </a:lnTo>
                  <a:lnTo>
                    <a:pt x="4737366" y="999109"/>
                  </a:lnTo>
                  <a:lnTo>
                    <a:pt x="4737239" y="1035913"/>
                  </a:lnTo>
                  <a:lnTo>
                    <a:pt x="4737239" y="1031341"/>
                  </a:lnTo>
                  <a:lnTo>
                    <a:pt x="4737239" y="999337"/>
                  </a:lnTo>
                  <a:lnTo>
                    <a:pt x="4737239" y="0"/>
                  </a:lnTo>
                  <a:lnTo>
                    <a:pt x="4718189" y="0"/>
                  </a:lnTo>
                  <a:lnTo>
                    <a:pt x="4718316" y="999337"/>
                  </a:lnTo>
                  <a:lnTo>
                    <a:pt x="4718189" y="999109"/>
                  </a:lnTo>
                  <a:lnTo>
                    <a:pt x="4672596" y="917041"/>
                  </a:lnTo>
                  <a:lnTo>
                    <a:pt x="4670056" y="912342"/>
                  </a:lnTo>
                  <a:lnTo>
                    <a:pt x="4664214" y="910691"/>
                  </a:lnTo>
                  <a:lnTo>
                    <a:pt x="4659642" y="913358"/>
                  </a:lnTo>
                  <a:lnTo>
                    <a:pt x="4655070" y="915898"/>
                  </a:lnTo>
                  <a:lnTo>
                    <a:pt x="4653419" y="921613"/>
                  </a:lnTo>
                  <a:lnTo>
                    <a:pt x="4655959" y="926312"/>
                  </a:lnTo>
                  <a:lnTo>
                    <a:pt x="4727714" y="1055598"/>
                  </a:lnTo>
                  <a:lnTo>
                    <a:pt x="4738662" y="1035913"/>
                  </a:lnTo>
                  <a:lnTo>
                    <a:pt x="4799596" y="926312"/>
                  </a:lnTo>
                  <a:lnTo>
                    <a:pt x="4802136" y="921613"/>
                  </a:lnTo>
                  <a:close/>
                </a:path>
                <a:path w="8858250" h="2974975">
                  <a:moveTo>
                    <a:pt x="7257745" y="1436458"/>
                  </a:moveTo>
                  <a:lnTo>
                    <a:pt x="7256094" y="1430743"/>
                  </a:lnTo>
                  <a:lnTo>
                    <a:pt x="7251395" y="1428203"/>
                  </a:lnTo>
                  <a:lnTo>
                    <a:pt x="7246823" y="1425663"/>
                  </a:lnTo>
                  <a:lnTo>
                    <a:pt x="7241108" y="1427314"/>
                  </a:lnTo>
                  <a:lnTo>
                    <a:pt x="7238441" y="1431886"/>
                  </a:lnTo>
                  <a:lnTo>
                    <a:pt x="7192848" y="1513954"/>
                  </a:lnTo>
                  <a:lnTo>
                    <a:pt x="7192848" y="0"/>
                  </a:lnTo>
                  <a:lnTo>
                    <a:pt x="7173798" y="0"/>
                  </a:lnTo>
                  <a:lnTo>
                    <a:pt x="7173798" y="1513954"/>
                  </a:lnTo>
                  <a:lnTo>
                    <a:pt x="7128205" y="1431886"/>
                  </a:lnTo>
                  <a:lnTo>
                    <a:pt x="7125538" y="1427314"/>
                  </a:lnTo>
                  <a:lnTo>
                    <a:pt x="7119823" y="1425663"/>
                  </a:lnTo>
                  <a:lnTo>
                    <a:pt x="7115251" y="1428203"/>
                  </a:lnTo>
                  <a:lnTo>
                    <a:pt x="7110552" y="1430743"/>
                  </a:lnTo>
                  <a:lnTo>
                    <a:pt x="7108901" y="1436458"/>
                  </a:lnTo>
                  <a:lnTo>
                    <a:pt x="7111441" y="1441157"/>
                  </a:lnTo>
                  <a:lnTo>
                    <a:pt x="7183323" y="1570443"/>
                  </a:lnTo>
                  <a:lnTo>
                    <a:pt x="7194270" y="1550758"/>
                  </a:lnTo>
                  <a:lnTo>
                    <a:pt x="7255205" y="1441157"/>
                  </a:lnTo>
                  <a:lnTo>
                    <a:pt x="7257745" y="1436458"/>
                  </a:lnTo>
                  <a:close/>
                </a:path>
                <a:path w="8858250" h="2974975">
                  <a:moveTo>
                    <a:pt x="8857907" y="2445575"/>
                  </a:moveTo>
                  <a:lnTo>
                    <a:pt x="8856256" y="2439860"/>
                  </a:lnTo>
                  <a:lnTo>
                    <a:pt x="8851557" y="2437320"/>
                  </a:lnTo>
                  <a:lnTo>
                    <a:pt x="8846985" y="2434653"/>
                  </a:lnTo>
                  <a:lnTo>
                    <a:pt x="8841143" y="2436304"/>
                  </a:lnTo>
                  <a:lnTo>
                    <a:pt x="8838603" y="2441003"/>
                  </a:lnTo>
                  <a:lnTo>
                    <a:pt x="8793010" y="2523071"/>
                  </a:lnTo>
                  <a:lnTo>
                    <a:pt x="8793010" y="0"/>
                  </a:lnTo>
                  <a:lnTo>
                    <a:pt x="8773960" y="0"/>
                  </a:lnTo>
                  <a:lnTo>
                    <a:pt x="8773960" y="2523071"/>
                  </a:lnTo>
                  <a:lnTo>
                    <a:pt x="8728367" y="2441003"/>
                  </a:lnTo>
                  <a:lnTo>
                    <a:pt x="8725700" y="2436304"/>
                  </a:lnTo>
                  <a:lnTo>
                    <a:pt x="8719985" y="2434653"/>
                  </a:lnTo>
                  <a:lnTo>
                    <a:pt x="8715413" y="2437320"/>
                  </a:lnTo>
                  <a:lnTo>
                    <a:pt x="8710714" y="2439860"/>
                  </a:lnTo>
                  <a:lnTo>
                    <a:pt x="8709063" y="2445575"/>
                  </a:lnTo>
                  <a:lnTo>
                    <a:pt x="8711603" y="2450274"/>
                  </a:lnTo>
                  <a:lnTo>
                    <a:pt x="8783485" y="2579560"/>
                  </a:lnTo>
                  <a:lnTo>
                    <a:pt x="8794420" y="2559875"/>
                  </a:lnTo>
                  <a:lnTo>
                    <a:pt x="8855367" y="2450274"/>
                  </a:lnTo>
                  <a:lnTo>
                    <a:pt x="8857907" y="2445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4675" y="10867040"/>
              <a:ext cx="2165223" cy="16391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535147" y="10949183"/>
              <a:ext cx="193675" cy="18415"/>
            </a:xfrm>
            <a:custGeom>
              <a:avLst/>
              <a:gdLst/>
              <a:ahLst/>
              <a:cxnLst/>
              <a:rect l="l" t="t" r="r" b="b"/>
              <a:pathLst>
                <a:path w="193675" h="18415">
                  <a:moveTo>
                    <a:pt x="189721" y="9"/>
                  </a:moveTo>
                  <a:lnTo>
                    <a:pt x="3036" y="9"/>
                  </a:lnTo>
                  <a:lnTo>
                    <a:pt x="1766" y="745"/>
                  </a:lnTo>
                  <a:lnTo>
                    <a:pt x="115" y="3641"/>
                  </a:lnTo>
                  <a:lnTo>
                    <a:pt x="-392" y="5939"/>
                  </a:lnTo>
                  <a:lnTo>
                    <a:pt x="-392" y="12480"/>
                  </a:lnTo>
                  <a:lnTo>
                    <a:pt x="115" y="14842"/>
                  </a:lnTo>
                  <a:lnTo>
                    <a:pt x="2147" y="17496"/>
                  </a:lnTo>
                  <a:lnTo>
                    <a:pt x="3290" y="18156"/>
                  </a:lnTo>
                  <a:lnTo>
                    <a:pt x="189467" y="18156"/>
                  </a:lnTo>
                  <a:lnTo>
                    <a:pt x="190610" y="17496"/>
                  </a:lnTo>
                  <a:lnTo>
                    <a:pt x="192515" y="14842"/>
                  </a:lnTo>
                  <a:lnTo>
                    <a:pt x="193023" y="12480"/>
                  </a:lnTo>
                  <a:lnTo>
                    <a:pt x="193023" y="9089"/>
                  </a:lnTo>
                  <a:lnTo>
                    <a:pt x="193023" y="5850"/>
                  </a:lnTo>
                  <a:lnTo>
                    <a:pt x="192515" y="3539"/>
                  </a:lnTo>
                  <a:lnTo>
                    <a:pt x="190864" y="720"/>
                  </a:lnTo>
                  <a:lnTo>
                    <a:pt x="189721" y="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07690" y="10845920"/>
              <a:ext cx="3300602" cy="22791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555601" y="7531544"/>
            <a:ext cx="102361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Связи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91998" y="2152281"/>
            <a:ext cx="18421985" cy="3826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 dirty="0">
              <a:latin typeface="Carlito"/>
              <a:cs typeface="Carlito"/>
            </a:endParaRPr>
          </a:p>
          <a:p>
            <a:pPr marL="29209" marR="2479675">
              <a:lnSpc>
                <a:spcPct val="100000"/>
              </a:lnSpc>
            </a:pP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Абитуриенту</a:t>
            </a:r>
            <a:r>
              <a:rPr sz="40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нужна</a:t>
            </a:r>
            <a:r>
              <a:rPr sz="4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не</a:t>
            </a:r>
            <a:r>
              <a:rPr sz="40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сама</a:t>
            </a:r>
            <a:r>
              <a:rPr sz="40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программа,</a:t>
            </a:r>
            <a:r>
              <a:rPr sz="40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sz="4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то,</a:t>
            </a:r>
            <a:r>
              <a:rPr sz="4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что</a:t>
            </a:r>
            <a:r>
              <a:rPr sz="40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она</a:t>
            </a:r>
            <a:r>
              <a:rPr sz="4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ему</a:t>
            </a:r>
            <a:r>
              <a:rPr sz="4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может</a:t>
            </a:r>
            <a:r>
              <a:rPr sz="4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дать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r>
              <a:rPr sz="4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Например,</a:t>
            </a:r>
            <a:r>
              <a:rPr sz="40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4000" spc="-50" dirty="0">
                <a:solidFill>
                  <a:srgbClr val="FFFFFF"/>
                </a:solidFill>
                <a:latin typeface="Carlito"/>
                <a:cs typeface="Carlito"/>
              </a:rPr>
              <a:t>построить профессиональную </a:t>
            </a:r>
            <a:r>
              <a:rPr sz="4000" spc="-10" dirty="0" err="1">
                <a:solidFill>
                  <a:srgbClr val="FFFFFF"/>
                </a:solidFill>
                <a:latin typeface="Carlito"/>
                <a:cs typeface="Carlito"/>
              </a:rPr>
              <a:t>карьеру</a:t>
            </a:r>
            <a:r>
              <a:rPr sz="4000" spc="-10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этом</a:t>
            </a:r>
            <a:r>
              <a:rPr sz="4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случае</a:t>
            </a: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говорить</a:t>
            </a:r>
            <a:r>
              <a:rPr sz="4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ему</a:t>
            </a: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стоит</a:t>
            </a:r>
            <a:r>
              <a:rPr sz="40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не</a:t>
            </a:r>
            <a:r>
              <a:rPr sz="4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про</a:t>
            </a:r>
            <a:r>
              <a:rPr sz="4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саму</a:t>
            </a:r>
            <a:r>
              <a:rPr sz="4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программу,</a:t>
            </a:r>
            <a:r>
              <a:rPr sz="4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про</a:t>
            </a:r>
            <a:r>
              <a:rPr sz="4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то,</a:t>
            </a:r>
            <a:r>
              <a:rPr sz="4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кем</a:t>
            </a:r>
            <a:r>
              <a:rPr sz="40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он</a:t>
            </a:r>
            <a:r>
              <a:rPr sz="40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rlito"/>
                <a:cs typeface="Carlito"/>
              </a:rPr>
              <a:t>будет</a:t>
            </a:r>
            <a:r>
              <a:rPr sz="4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rlito"/>
                <a:cs typeface="Carlito"/>
              </a:rPr>
              <a:t>работать.</a:t>
            </a:r>
            <a:endParaRPr sz="4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3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Один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из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примеров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иерархии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потребностей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абитуриента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53914" y="743860"/>
            <a:ext cx="403225" cy="595630"/>
          </a:xfrm>
          <a:custGeom>
            <a:avLst/>
            <a:gdLst/>
            <a:ahLst/>
            <a:cxnLst/>
            <a:rect l="l" t="t" r="r" b="b"/>
            <a:pathLst>
              <a:path w="403225" h="595630">
                <a:moveTo>
                  <a:pt x="-187" y="261"/>
                </a:moveTo>
                <a:lnTo>
                  <a:pt x="200086" y="261"/>
                </a:lnTo>
                <a:lnTo>
                  <a:pt x="402900" y="298069"/>
                </a:lnTo>
                <a:lnTo>
                  <a:pt x="200086" y="595876"/>
                </a:lnTo>
                <a:lnTo>
                  <a:pt x="-187" y="595876"/>
                </a:lnTo>
                <a:lnTo>
                  <a:pt x="202626" y="298069"/>
                </a:lnTo>
                <a:lnTo>
                  <a:pt x="-187" y="261"/>
                </a:lnTo>
                <a:close/>
              </a:path>
            </a:pathLst>
          </a:custGeom>
          <a:ln w="25399">
            <a:solidFill>
              <a:srgbClr val="003D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26">
            <a:extLst>
              <a:ext uri="{FF2B5EF4-FFF2-40B4-BE49-F238E27FC236}">
                <a16:creationId xmlns:a16="http://schemas.microsoft.com/office/drawing/2014/main" id="{70841B08-B3A7-2143-8DF5-FDB87D7CA8C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973" y="233815"/>
            <a:ext cx="1507671" cy="1469674"/>
          </a:xfrm>
          <a:prstGeom prst="rect">
            <a:avLst/>
          </a:prstGeom>
        </p:spPr>
      </p:pic>
      <p:pic>
        <p:nvPicPr>
          <p:cNvPr id="32" name="object 12">
            <a:extLst>
              <a:ext uri="{FF2B5EF4-FFF2-40B4-BE49-F238E27FC236}">
                <a16:creationId xmlns:a16="http://schemas.microsoft.com/office/drawing/2014/main" id="{FBD53E3A-8B7D-B34B-B313-8FCBF85D6D1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0743" y="233815"/>
            <a:ext cx="1507671" cy="1469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B88EA-B09C-6B7D-6E2A-4F010D5B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BEE2F16-6AFD-BB26-30F0-10F905F35D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6094"/>
            <a:ext cx="18785391" cy="11302606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2A96F23-CF0A-3B9D-4C75-82EEEAF4BD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14567" y="-41111"/>
            <a:ext cx="4789533" cy="11427756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FCC8BB0-6348-96EE-1C90-2366DB81B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2908" y="580202"/>
            <a:ext cx="1068727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4400" b="1" dirty="0">
                <a:latin typeface="Arial Narrow" panose="020B0606020202030204" pitchFamily="34" charset="0"/>
              </a:rPr>
              <a:t>ОСНОВНЫЕ ФОРМЫ ПРОФОРИЕНТАЦИОННОЙ ДЕЯТЕЛЬНОСТИ</a:t>
            </a: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DB95337B-CF42-4617-F9DA-4898E496B104}"/>
              </a:ext>
            </a:extLst>
          </p:cNvPr>
          <p:cNvGrpSpPr/>
          <p:nvPr/>
        </p:nvGrpSpPr>
        <p:grpSpPr>
          <a:xfrm>
            <a:off x="4090029" y="12838"/>
            <a:ext cx="11214100" cy="11303000"/>
            <a:chOff x="4029075" y="0"/>
            <a:chExt cx="11214100" cy="1130300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59C2247-E124-CE5D-841E-EE2B0806D516}"/>
                </a:ext>
              </a:extLst>
            </p:cNvPr>
            <p:cNvSpPr/>
            <p:nvPr/>
          </p:nvSpPr>
          <p:spPr>
            <a:xfrm>
              <a:off x="4029075" y="12"/>
              <a:ext cx="11214100" cy="11303000"/>
            </a:xfrm>
            <a:custGeom>
              <a:avLst/>
              <a:gdLst/>
              <a:ahLst/>
              <a:cxnLst/>
              <a:rect l="l" t="t" r="r" b="b"/>
              <a:pathLst>
                <a:path w="11214100" h="11303000">
                  <a:moveTo>
                    <a:pt x="6350" y="0"/>
                  </a:moveTo>
                  <a:lnTo>
                    <a:pt x="0" y="0"/>
                  </a:lnTo>
                  <a:lnTo>
                    <a:pt x="0" y="11302987"/>
                  </a:lnTo>
                  <a:lnTo>
                    <a:pt x="6350" y="11302987"/>
                  </a:lnTo>
                  <a:lnTo>
                    <a:pt x="6350" y="0"/>
                  </a:lnTo>
                  <a:close/>
                </a:path>
                <a:path w="11214100" h="11303000">
                  <a:moveTo>
                    <a:pt x="3621201" y="0"/>
                  </a:moveTo>
                  <a:lnTo>
                    <a:pt x="3614851" y="0"/>
                  </a:lnTo>
                  <a:lnTo>
                    <a:pt x="3614851" y="11302987"/>
                  </a:lnTo>
                  <a:lnTo>
                    <a:pt x="3621201" y="11302987"/>
                  </a:lnTo>
                  <a:lnTo>
                    <a:pt x="3621201" y="0"/>
                  </a:lnTo>
                  <a:close/>
                </a:path>
                <a:path w="11214100" h="11303000">
                  <a:moveTo>
                    <a:pt x="7440485" y="0"/>
                  </a:moveTo>
                  <a:lnTo>
                    <a:pt x="7434135" y="0"/>
                  </a:lnTo>
                  <a:lnTo>
                    <a:pt x="7434135" y="11302987"/>
                  </a:lnTo>
                  <a:lnTo>
                    <a:pt x="7440485" y="11302987"/>
                  </a:lnTo>
                  <a:lnTo>
                    <a:pt x="7440485" y="0"/>
                  </a:lnTo>
                  <a:close/>
                </a:path>
                <a:path w="11214100" h="11303000">
                  <a:moveTo>
                    <a:pt x="11214100" y="0"/>
                  </a:moveTo>
                  <a:lnTo>
                    <a:pt x="11207750" y="0"/>
                  </a:lnTo>
                  <a:lnTo>
                    <a:pt x="11207750" y="11302987"/>
                  </a:lnTo>
                  <a:lnTo>
                    <a:pt x="11214100" y="11302987"/>
                  </a:lnTo>
                  <a:lnTo>
                    <a:pt x="11214100" y="0"/>
                  </a:lnTo>
                  <a:close/>
                </a:path>
              </a:pathLst>
            </a:custGeom>
            <a:solidFill>
              <a:srgbClr val="1C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0AF4431F-E820-7DBB-A57B-9A80C6C176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6385" y="1717763"/>
              <a:ext cx="3773601" cy="9585236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CE65D8BB-6F89-9C78-21C7-19F62AED6FF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7114" y="4941443"/>
              <a:ext cx="3819271" cy="6361557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12F2E8AC-83A1-E009-AE29-D9B73CC62F14}"/>
                </a:ext>
              </a:extLst>
            </p:cNvPr>
            <p:cNvSpPr/>
            <p:nvPr/>
          </p:nvSpPr>
          <p:spPr>
            <a:xfrm>
              <a:off x="8337003" y="4015765"/>
              <a:ext cx="2646680" cy="0"/>
            </a:xfrm>
            <a:custGeom>
              <a:avLst/>
              <a:gdLst/>
              <a:ahLst/>
              <a:cxnLst/>
              <a:rect l="l" t="t" r="r" b="b"/>
              <a:pathLst>
                <a:path w="2646679">
                  <a:moveTo>
                    <a:pt x="0" y="0"/>
                  </a:moveTo>
                  <a:lnTo>
                    <a:pt x="2621038" y="0"/>
                  </a:lnTo>
                  <a:lnTo>
                    <a:pt x="2646438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3846FD2-7689-A9C5-C030-6BBB4E4E6FE9}"/>
                </a:ext>
              </a:extLst>
            </p:cNvPr>
            <p:cNvSpPr/>
            <p:nvPr/>
          </p:nvSpPr>
          <p:spPr>
            <a:xfrm>
              <a:off x="10987671" y="3939311"/>
              <a:ext cx="153035" cy="153035"/>
            </a:xfrm>
            <a:custGeom>
              <a:avLst/>
              <a:gdLst/>
              <a:ahLst/>
              <a:cxnLst/>
              <a:rect l="l" t="t" r="r" b="b"/>
              <a:pathLst>
                <a:path w="153034" h="153035">
                  <a:moveTo>
                    <a:pt x="0" y="0"/>
                  </a:moveTo>
                  <a:lnTo>
                    <a:pt x="0" y="152907"/>
                  </a:lnTo>
                  <a:lnTo>
                    <a:pt x="152907" y="7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2525E612-1E5E-544F-653B-9D19AF9583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8093" y="3911473"/>
              <a:ext cx="208569" cy="208569"/>
            </a:xfrm>
            <a:prstGeom prst="rect">
              <a:avLst/>
            </a:prstGeom>
          </p:spPr>
        </p:pic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94550ECC-30C8-8859-78AF-E2EA5D5FE048}"/>
              </a:ext>
            </a:extLst>
          </p:cNvPr>
          <p:cNvSpPr txBox="1"/>
          <p:nvPr/>
        </p:nvSpPr>
        <p:spPr>
          <a:xfrm>
            <a:off x="1371768" y="2836706"/>
            <a:ext cx="27271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dirty="0">
                <a:solidFill>
                  <a:srgbClr val="1C3366"/>
                </a:solidFill>
                <a:latin typeface="Arial"/>
                <a:cs typeface="Arial"/>
              </a:rPr>
              <a:t>Нулевой </a:t>
            </a:r>
            <a:r>
              <a:rPr lang="ru-RU" sz="2400" dirty="0" err="1">
                <a:solidFill>
                  <a:srgbClr val="1C3366"/>
                </a:solidFill>
                <a:latin typeface="Arial"/>
                <a:cs typeface="Arial"/>
              </a:rPr>
              <a:t>профплан</a:t>
            </a:r>
            <a:endParaRPr lang="ru-RU" sz="2400" dirty="0">
              <a:solidFill>
                <a:srgbClr val="1C3366"/>
              </a:solidFill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D7E61893-84FE-8C3D-5745-17F11EB2EC91}"/>
              </a:ext>
            </a:extLst>
          </p:cNvPr>
          <p:cNvGrpSpPr/>
          <p:nvPr/>
        </p:nvGrpSpPr>
        <p:grpSpPr>
          <a:xfrm>
            <a:off x="728060" y="3885065"/>
            <a:ext cx="2534920" cy="208915"/>
            <a:chOff x="1192780" y="3911472"/>
            <a:chExt cx="2534920" cy="208915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E9FB457-C851-7494-A422-5D0C3D653018}"/>
                </a:ext>
              </a:extLst>
            </p:cNvPr>
            <p:cNvSpPr/>
            <p:nvPr/>
          </p:nvSpPr>
          <p:spPr>
            <a:xfrm>
              <a:off x="1311681" y="4015765"/>
              <a:ext cx="2258695" cy="0"/>
            </a:xfrm>
            <a:custGeom>
              <a:avLst/>
              <a:gdLst/>
              <a:ahLst/>
              <a:cxnLst/>
              <a:rect l="l" t="t" r="r" b="b"/>
              <a:pathLst>
                <a:path w="2258695">
                  <a:moveTo>
                    <a:pt x="0" y="0"/>
                  </a:moveTo>
                  <a:lnTo>
                    <a:pt x="2233218" y="0"/>
                  </a:lnTo>
                  <a:lnTo>
                    <a:pt x="2258618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3073BB3-2F50-71B6-ED34-A70E8320B91F}"/>
                </a:ext>
              </a:extLst>
            </p:cNvPr>
            <p:cNvSpPr/>
            <p:nvPr/>
          </p:nvSpPr>
          <p:spPr>
            <a:xfrm>
              <a:off x="3574541" y="3939311"/>
              <a:ext cx="153035" cy="153035"/>
            </a:xfrm>
            <a:custGeom>
              <a:avLst/>
              <a:gdLst/>
              <a:ahLst/>
              <a:cxnLst/>
              <a:rect l="l" t="t" r="r" b="b"/>
              <a:pathLst>
                <a:path w="153035" h="153035">
                  <a:moveTo>
                    <a:pt x="0" y="0"/>
                  </a:moveTo>
                  <a:lnTo>
                    <a:pt x="0" y="152907"/>
                  </a:lnTo>
                  <a:lnTo>
                    <a:pt x="152908" y="7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3CE1879-6FD9-B232-3063-48026C52451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780" y="3911472"/>
              <a:ext cx="208569" cy="208569"/>
            </a:xfrm>
            <a:prstGeom prst="rect">
              <a:avLst/>
            </a:prstGeom>
          </p:spPr>
        </p:pic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4ABCC415-0E5D-1464-0C2B-F29C2C088083}"/>
              </a:ext>
            </a:extLst>
          </p:cNvPr>
          <p:cNvSpPr txBox="1"/>
          <p:nvPr/>
        </p:nvSpPr>
        <p:spPr>
          <a:xfrm>
            <a:off x="4596027" y="2728941"/>
            <a:ext cx="29567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dirty="0">
                <a:solidFill>
                  <a:srgbClr val="1C3366"/>
                </a:solidFill>
                <a:latin typeface="Arial"/>
                <a:cs typeface="Arial"/>
              </a:rPr>
              <a:t>Сомневаюсь в правильности выбора профессии</a:t>
            </a: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743388B3-F1FB-13D2-E4B3-98B60F788731}"/>
              </a:ext>
            </a:extLst>
          </p:cNvPr>
          <p:cNvGrpSpPr/>
          <p:nvPr/>
        </p:nvGrpSpPr>
        <p:grpSpPr>
          <a:xfrm>
            <a:off x="4603230" y="3914648"/>
            <a:ext cx="2705735" cy="208915"/>
            <a:chOff x="4603229" y="3911472"/>
            <a:chExt cx="2705735" cy="20891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6691375-63CA-95C2-0F78-C209FFDA2416}"/>
                </a:ext>
              </a:extLst>
            </p:cNvPr>
            <p:cNvSpPr/>
            <p:nvPr/>
          </p:nvSpPr>
          <p:spPr>
            <a:xfrm>
              <a:off x="4722139" y="4015765"/>
              <a:ext cx="2430145" cy="0"/>
            </a:xfrm>
            <a:custGeom>
              <a:avLst/>
              <a:gdLst/>
              <a:ahLst/>
              <a:cxnLst/>
              <a:rect l="l" t="t" r="r" b="b"/>
              <a:pathLst>
                <a:path w="2430145">
                  <a:moveTo>
                    <a:pt x="0" y="0"/>
                  </a:moveTo>
                  <a:lnTo>
                    <a:pt x="2404173" y="0"/>
                  </a:lnTo>
                  <a:lnTo>
                    <a:pt x="2429573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550A82F-270B-FB3D-C945-728866E1F6B1}"/>
                </a:ext>
              </a:extLst>
            </p:cNvPr>
            <p:cNvSpPr/>
            <p:nvPr/>
          </p:nvSpPr>
          <p:spPr>
            <a:xfrm>
              <a:off x="7155942" y="3939311"/>
              <a:ext cx="153035" cy="153035"/>
            </a:xfrm>
            <a:custGeom>
              <a:avLst/>
              <a:gdLst/>
              <a:ahLst/>
              <a:cxnLst/>
              <a:rect l="l" t="t" r="r" b="b"/>
              <a:pathLst>
                <a:path w="153034" h="153035">
                  <a:moveTo>
                    <a:pt x="0" y="0"/>
                  </a:moveTo>
                  <a:lnTo>
                    <a:pt x="0" y="152907"/>
                  </a:lnTo>
                  <a:lnTo>
                    <a:pt x="152907" y="7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63E711BA-2168-BDC9-40C5-C292223AE15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3229" y="3911472"/>
              <a:ext cx="208569" cy="208569"/>
            </a:xfrm>
            <a:prstGeom prst="rect">
              <a:avLst/>
            </a:prstGeom>
          </p:spPr>
        </p:pic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206CB4CD-5E2B-8A96-FB95-A606331F3215}"/>
              </a:ext>
            </a:extLst>
          </p:cNvPr>
          <p:cNvSpPr txBox="1"/>
          <p:nvPr/>
        </p:nvSpPr>
        <p:spPr>
          <a:xfrm>
            <a:off x="8049895" y="2721288"/>
            <a:ext cx="30285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dirty="0">
                <a:solidFill>
                  <a:srgbClr val="1C3366"/>
                </a:solidFill>
                <a:latin typeface="Arial"/>
                <a:cs typeface="Arial"/>
              </a:rPr>
              <a:t>Знаю профессию, но не знаю куда поступить учиться</a:t>
            </a: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CC6534A8-40DD-7781-DBF9-7362AE66A280}"/>
              </a:ext>
            </a:extLst>
          </p:cNvPr>
          <p:cNvSpPr txBox="1"/>
          <p:nvPr/>
        </p:nvSpPr>
        <p:spPr>
          <a:xfrm>
            <a:off x="11742800" y="5915741"/>
            <a:ext cx="3684805" cy="4967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ru-RU" sz="2400" spc="110" dirty="0">
                <a:solidFill>
                  <a:srgbClr val="333333"/>
                </a:solidFill>
                <a:latin typeface="Trebuchet MS"/>
                <a:cs typeface="Trebuchet MS"/>
              </a:rPr>
              <a:t>Консультирование</a:t>
            </a:r>
          </a:p>
          <a:p>
            <a:pPr marL="12700" marR="5080">
              <a:lnSpc>
                <a:spcPct val="104200"/>
              </a:lnSpc>
            </a:pPr>
            <a:endParaRPr lang="ru-RU" sz="2400" spc="110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r>
              <a:rPr lang="ru-RU" sz="2400" spc="110" dirty="0">
                <a:solidFill>
                  <a:srgbClr val="333333"/>
                </a:solidFill>
                <a:latin typeface="Trebuchet MS"/>
                <a:cs typeface="Trebuchet MS"/>
              </a:rPr>
              <a:t>Тренинги, </a:t>
            </a:r>
          </a:p>
          <a:p>
            <a:pPr marL="12700" marR="5080">
              <a:lnSpc>
                <a:spcPct val="104200"/>
              </a:lnSpc>
            </a:pPr>
            <a:r>
              <a:rPr lang="ru-RU" sz="2400" spc="110" dirty="0">
                <a:solidFill>
                  <a:srgbClr val="333333"/>
                </a:solidFill>
                <a:latin typeface="Trebuchet MS"/>
                <a:cs typeface="Trebuchet MS"/>
              </a:rPr>
              <a:t>мастер-классы</a:t>
            </a:r>
          </a:p>
          <a:p>
            <a:pPr marL="12700" marR="5080">
              <a:lnSpc>
                <a:spcPct val="104200"/>
              </a:lnSpc>
            </a:pPr>
            <a:endParaRPr lang="ru-RU" sz="2400" spc="110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r>
              <a:rPr lang="ru-RU" sz="2400" spc="110" dirty="0">
                <a:solidFill>
                  <a:srgbClr val="333333"/>
                </a:solidFill>
                <a:latin typeface="Trebuchet MS"/>
                <a:cs typeface="Trebuchet MS"/>
              </a:rPr>
              <a:t>Социально-психологическое сопровождение абитуриентов</a:t>
            </a:r>
          </a:p>
          <a:p>
            <a:pPr marL="12700" marR="5080">
              <a:lnSpc>
                <a:spcPct val="104200"/>
              </a:lnSpc>
            </a:pPr>
            <a:endParaRPr lang="ru-RU" sz="2400" spc="110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r>
              <a:rPr lang="ru-RU" sz="2400" spc="110" dirty="0">
                <a:solidFill>
                  <a:srgbClr val="333333"/>
                </a:solidFill>
                <a:latin typeface="Trebuchet MS"/>
                <a:cs typeface="Trebuchet MS"/>
              </a:rPr>
              <a:t>Ассистивная помощь</a:t>
            </a:r>
          </a:p>
          <a:p>
            <a:pPr marL="12700" marR="5080">
              <a:lnSpc>
                <a:spcPct val="104200"/>
              </a:lnSpc>
            </a:pPr>
            <a:endParaRPr lang="ru-RU" sz="2400" spc="110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endParaRPr lang="ru-RU" sz="2400" spc="110" dirty="0">
              <a:solidFill>
                <a:srgbClr val="333333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839A1A7F-BDB6-AFE1-187E-1F600DB00C36}"/>
              </a:ext>
            </a:extLst>
          </p:cNvPr>
          <p:cNvSpPr txBox="1"/>
          <p:nvPr/>
        </p:nvSpPr>
        <p:spPr>
          <a:xfrm>
            <a:off x="11825051" y="2764245"/>
            <a:ext cx="33968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-20" dirty="0">
                <a:solidFill>
                  <a:srgbClr val="1C3366"/>
                </a:solidFill>
                <a:latin typeface="Arial"/>
                <a:cs typeface="Arial"/>
              </a:rPr>
              <a:t>Знаю профессию, но испытываю некоторые затруднения</a:t>
            </a:r>
          </a:p>
        </p:txBody>
      </p:sp>
      <p:grpSp>
        <p:nvGrpSpPr>
          <p:cNvPr id="29" name="object 29">
            <a:extLst>
              <a:ext uri="{FF2B5EF4-FFF2-40B4-BE49-F238E27FC236}">
                <a16:creationId xmlns:a16="http://schemas.microsoft.com/office/drawing/2014/main" id="{4C3CA201-4978-6B16-F644-A0A9A247241D}"/>
              </a:ext>
            </a:extLst>
          </p:cNvPr>
          <p:cNvGrpSpPr/>
          <p:nvPr/>
        </p:nvGrpSpPr>
        <p:grpSpPr>
          <a:xfrm>
            <a:off x="6910868" y="3852872"/>
            <a:ext cx="8290964" cy="2717413"/>
            <a:chOff x="8245081" y="3911472"/>
            <a:chExt cx="6627495" cy="1535430"/>
          </a:xfrm>
        </p:grpSpPr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383C71DE-4588-CBBE-FBB2-2BB354CCD94A}"/>
                </a:ext>
              </a:extLst>
            </p:cNvPr>
            <p:cNvSpPr/>
            <p:nvPr/>
          </p:nvSpPr>
          <p:spPr>
            <a:xfrm>
              <a:off x="12156274" y="4015765"/>
              <a:ext cx="2506980" cy="0"/>
            </a:xfrm>
            <a:custGeom>
              <a:avLst/>
              <a:gdLst/>
              <a:ahLst/>
              <a:cxnLst/>
              <a:rect l="l" t="t" r="r" b="b"/>
              <a:pathLst>
                <a:path w="2506980">
                  <a:moveTo>
                    <a:pt x="0" y="0"/>
                  </a:moveTo>
                  <a:lnTo>
                    <a:pt x="2481465" y="0"/>
                  </a:lnTo>
                  <a:lnTo>
                    <a:pt x="2506865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E5C6F895-1D37-7B40-9C36-6A27D919EC17}"/>
                </a:ext>
              </a:extLst>
            </p:cNvPr>
            <p:cNvSpPr/>
            <p:nvPr/>
          </p:nvSpPr>
          <p:spPr>
            <a:xfrm>
              <a:off x="14667357" y="3939311"/>
              <a:ext cx="153035" cy="153035"/>
            </a:xfrm>
            <a:custGeom>
              <a:avLst/>
              <a:gdLst/>
              <a:ahLst/>
              <a:cxnLst/>
              <a:rect l="l" t="t" r="r" b="b"/>
              <a:pathLst>
                <a:path w="153034" h="153035">
                  <a:moveTo>
                    <a:pt x="0" y="0"/>
                  </a:moveTo>
                  <a:lnTo>
                    <a:pt x="0" y="152907"/>
                  </a:lnTo>
                  <a:lnTo>
                    <a:pt x="152907" y="7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2E69FA7C-0241-05DD-CD33-FA1F7ED4236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37364" y="3911472"/>
              <a:ext cx="208569" cy="208569"/>
            </a:xfrm>
            <a:prstGeom prst="rect">
              <a:avLst/>
            </a:prstGeom>
          </p:spPr>
        </p:pic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EB2ABBB7-9F79-8835-BC23-6CD7CBB0DCA4}"/>
                </a:ext>
              </a:extLst>
            </p:cNvPr>
            <p:cNvSpPr/>
            <p:nvPr/>
          </p:nvSpPr>
          <p:spPr>
            <a:xfrm>
              <a:off x="8245081" y="4549304"/>
              <a:ext cx="6627495" cy="897890"/>
            </a:xfrm>
            <a:custGeom>
              <a:avLst/>
              <a:gdLst/>
              <a:ahLst/>
              <a:cxnLst/>
              <a:rect l="l" t="t" r="r" b="b"/>
              <a:pathLst>
                <a:path w="6627494" h="897889">
                  <a:moveTo>
                    <a:pt x="2555684" y="460336"/>
                  </a:moveTo>
                  <a:lnTo>
                    <a:pt x="2552890" y="446519"/>
                  </a:lnTo>
                  <a:lnTo>
                    <a:pt x="2545270" y="435216"/>
                  </a:lnTo>
                  <a:lnTo>
                    <a:pt x="2533967" y="427596"/>
                  </a:lnTo>
                  <a:lnTo>
                    <a:pt x="2520137" y="424802"/>
                  </a:lnTo>
                  <a:lnTo>
                    <a:pt x="1113574" y="424802"/>
                  </a:lnTo>
                  <a:lnTo>
                    <a:pt x="1113574" y="58864"/>
                  </a:lnTo>
                  <a:lnTo>
                    <a:pt x="1108938" y="35953"/>
                  </a:lnTo>
                  <a:lnTo>
                    <a:pt x="1096340" y="17246"/>
                  </a:lnTo>
                  <a:lnTo>
                    <a:pt x="1077633" y="4635"/>
                  </a:lnTo>
                  <a:lnTo>
                    <a:pt x="1054722" y="0"/>
                  </a:lnTo>
                  <a:lnTo>
                    <a:pt x="58851" y="0"/>
                  </a:lnTo>
                  <a:lnTo>
                    <a:pt x="35941" y="4635"/>
                  </a:lnTo>
                  <a:lnTo>
                    <a:pt x="17233" y="17246"/>
                  </a:lnTo>
                  <a:lnTo>
                    <a:pt x="4622" y="35953"/>
                  </a:lnTo>
                  <a:lnTo>
                    <a:pt x="0" y="58864"/>
                  </a:lnTo>
                  <a:lnTo>
                    <a:pt x="0" y="427926"/>
                  </a:lnTo>
                  <a:lnTo>
                    <a:pt x="3517" y="445414"/>
                  </a:lnTo>
                  <a:lnTo>
                    <a:pt x="2781" y="446519"/>
                  </a:lnTo>
                  <a:lnTo>
                    <a:pt x="0" y="460336"/>
                  </a:lnTo>
                  <a:lnTo>
                    <a:pt x="0" y="861860"/>
                  </a:lnTo>
                  <a:lnTo>
                    <a:pt x="2781" y="875703"/>
                  </a:lnTo>
                  <a:lnTo>
                    <a:pt x="10401" y="887006"/>
                  </a:lnTo>
                  <a:lnTo>
                    <a:pt x="21704" y="894626"/>
                  </a:lnTo>
                  <a:lnTo>
                    <a:pt x="35547" y="897407"/>
                  </a:lnTo>
                  <a:lnTo>
                    <a:pt x="2520137" y="897407"/>
                  </a:lnTo>
                  <a:lnTo>
                    <a:pt x="2533967" y="894626"/>
                  </a:lnTo>
                  <a:lnTo>
                    <a:pt x="2545270" y="887006"/>
                  </a:lnTo>
                  <a:lnTo>
                    <a:pt x="2552890" y="875703"/>
                  </a:lnTo>
                  <a:lnTo>
                    <a:pt x="2555684" y="861860"/>
                  </a:lnTo>
                  <a:lnTo>
                    <a:pt x="2555684" y="460336"/>
                  </a:lnTo>
                  <a:close/>
                </a:path>
                <a:path w="6627494" h="897889">
                  <a:moveTo>
                    <a:pt x="6627254" y="58864"/>
                  </a:moveTo>
                  <a:lnTo>
                    <a:pt x="6622631" y="35953"/>
                  </a:lnTo>
                  <a:lnTo>
                    <a:pt x="6610045" y="17246"/>
                  </a:lnTo>
                  <a:lnTo>
                    <a:pt x="6591351" y="4635"/>
                  </a:lnTo>
                  <a:lnTo>
                    <a:pt x="6568453" y="0"/>
                  </a:lnTo>
                  <a:lnTo>
                    <a:pt x="3878122" y="0"/>
                  </a:lnTo>
                  <a:lnTo>
                    <a:pt x="3855212" y="4635"/>
                  </a:lnTo>
                  <a:lnTo>
                    <a:pt x="3836505" y="17246"/>
                  </a:lnTo>
                  <a:lnTo>
                    <a:pt x="3823893" y="35953"/>
                  </a:lnTo>
                  <a:lnTo>
                    <a:pt x="3819271" y="58864"/>
                  </a:lnTo>
                  <a:lnTo>
                    <a:pt x="3819271" y="427926"/>
                  </a:lnTo>
                  <a:lnTo>
                    <a:pt x="3823893" y="450850"/>
                  </a:lnTo>
                  <a:lnTo>
                    <a:pt x="3836505" y="469557"/>
                  </a:lnTo>
                  <a:lnTo>
                    <a:pt x="3855212" y="482168"/>
                  </a:lnTo>
                  <a:lnTo>
                    <a:pt x="3878122" y="486791"/>
                  </a:lnTo>
                  <a:lnTo>
                    <a:pt x="6568453" y="486791"/>
                  </a:lnTo>
                  <a:lnTo>
                    <a:pt x="6591351" y="482168"/>
                  </a:lnTo>
                  <a:lnTo>
                    <a:pt x="6610045" y="469557"/>
                  </a:lnTo>
                  <a:lnTo>
                    <a:pt x="6622631" y="450850"/>
                  </a:lnTo>
                  <a:lnTo>
                    <a:pt x="6627254" y="427926"/>
                  </a:lnTo>
                  <a:lnTo>
                    <a:pt x="6627254" y="58864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CFB47F51-B663-1C7D-CB2B-AE01E4E7DA85}"/>
              </a:ext>
            </a:extLst>
          </p:cNvPr>
          <p:cNvSpPr txBox="1"/>
          <p:nvPr/>
        </p:nvSpPr>
        <p:spPr>
          <a:xfrm>
            <a:off x="564414" y="4353912"/>
            <a:ext cx="3034033" cy="874855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12700" rIns="0" bIns="0" rtlCol="0">
            <a:spAutoFit/>
          </a:bodyPr>
          <a:lstStyle/>
          <a:p>
            <a:pPr marL="95250" marR="581025">
              <a:lnSpc>
                <a:spcPts val="3500"/>
              </a:lnSpc>
              <a:spcBef>
                <a:spcPts val="100"/>
              </a:spcBef>
            </a:pPr>
            <a:r>
              <a:rPr lang="ru-RU" sz="2400" spc="190" dirty="0">
                <a:solidFill>
                  <a:srgbClr val="FFFFFF"/>
                </a:solidFill>
                <a:latin typeface="Trebuchet MS"/>
                <a:cs typeface="Trebuchet MS"/>
              </a:rPr>
              <a:t>Осознание цели</a:t>
            </a: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97745B8E-B5D8-8D4F-2C19-CD6A0A8ED93E}"/>
              </a:ext>
            </a:extLst>
          </p:cNvPr>
          <p:cNvSpPr/>
          <p:nvPr/>
        </p:nvSpPr>
        <p:spPr>
          <a:xfrm>
            <a:off x="4630216" y="4552481"/>
            <a:ext cx="1944370" cy="487045"/>
          </a:xfrm>
          <a:custGeom>
            <a:avLst/>
            <a:gdLst/>
            <a:ahLst/>
            <a:cxnLst/>
            <a:rect l="l" t="t" r="r" b="b"/>
            <a:pathLst>
              <a:path w="1944370" h="487045">
                <a:moveTo>
                  <a:pt x="1885137" y="0"/>
                </a:moveTo>
                <a:lnTo>
                  <a:pt x="58851" y="0"/>
                </a:lnTo>
                <a:lnTo>
                  <a:pt x="35945" y="4625"/>
                </a:lnTo>
                <a:lnTo>
                  <a:pt x="17238" y="17240"/>
                </a:lnTo>
                <a:lnTo>
                  <a:pt x="4625" y="35950"/>
                </a:lnTo>
                <a:lnTo>
                  <a:pt x="0" y="58864"/>
                </a:lnTo>
                <a:lnTo>
                  <a:pt x="0" y="427926"/>
                </a:lnTo>
                <a:lnTo>
                  <a:pt x="4625" y="450840"/>
                </a:lnTo>
                <a:lnTo>
                  <a:pt x="17238" y="469550"/>
                </a:lnTo>
                <a:lnTo>
                  <a:pt x="35945" y="482165"/>
                </a:lnTo>
                <a:lnTo>
                  <a:pt x="58851" y="486791"/>
                </a:lnTo>
                <a:lnTo>
                  <a:pt x="1885137" y="486791"/>
                </a:lnTo>
                <a:lnTo>
                  <a:pt x="1908050" y="482165"/>
                </a:lnTo>
                <a:lnTo>
                  <a:pt x="1926761" y="469550"/>
                </a:lnTo>
                <a:lnTo>
                  <a:pt x="1939376" y="450840"/>
                </a:lnTo>
                <a:lnTo>
                  <a:pt x="1944001" y="427926"/>
                </a:lnTo>
                <a:lnTo>
                  <a:pt x="1944001" y="58864"/>
                </a:lnTo>
                <a:lnTo>
                  <a:pt x="1939376" y="35950"/>
                </a:lnTo>
                <a:lnTo>
                  <a:pt x="1926761" y="17240"/>
                </a:lnTo>
                <a:lnTo>
                  <a:pt x="1908050" y="4625"/>
                </a:lnTo>
                <a:lnTo>
                  <a:pt x="1885137" y="0"/>
                </a:lnTo>
                <a:close/>
              </a:path>
            </a:pathLst>
          </a:custGeom>
          <a:solidFill>
            <a:srgbClr val="1C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9F7F0874-D9BE-5C13-25F8-5936D219A747}"/>
              </a:ext>
            </a:extLst>
          </p:cNvPr>
          <p:cNvSpPr txBox="1"/>
          <p:nvPr/>
        </p:nvSpPr>
        <p:spPr>
          <a:xfrm>
            <a:off x="4538913" y="4445842"/>
            <a:ext cx="2946820" cy="751488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165" dirty="0">
                <a:solidFill>
                  <a:srgbClr val="FFFFFF"/>
                </a:solidFill>
                <a:latin typeface="Trebuchet MS"/>
                <a:cs typeface="Trebuchet MS"/>
              </a:rPr>
              <a:t>Оценка своих возможностей</a:t>
            </a: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425F5219-DAE3-6505-160E-66596B36D750}"/>
              </a:ext>
            </a:extLst>
          </p:cNvPr>
          <p:cNvSpPr txBox="1"/>
          <p:nvPr/>
        </p:nvSpPr>
        <p:spPr>
          <a:xfrm>
            <a:off x="11696461" y="4457636"/>
            <a:ext cx="3387963" cy="751488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145" dirty="0">
                <a:solidFill>
                  <a:srgbClr val="FFFFFF"/>
                </a:solidFill>
                <a:latin typeface="Trebuchet MS"/>
                <a:cs typeface="Trebuchet MS"/>
              </a:rPr>
              <a:t>Трудности на пути достижения цели</a:t>
            </a: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1F5DB694-822D-439B-0D03-77B263C3234F}"/>
              </a:ext>
            </a:extLst>
          </p:cNvPr>
          <p:cNvSpPr txBox="1"/>
          <p:nvPr/>
        </p:nvSpPr>
        <p:spPr>
          <a:xfrm>
            <a:off x="7914700" y="4427060"/>
            <a:ext cx="3342014" cy="86895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5250" marR="332740">
              <a:lnSpc>
                <a:spcPts val="3500"/>
              </a:lnSpc>
              <a:spcBef>
                <a:spcPts val="100"/>
              </a:spcBef>
            </a:pPr>
            <a:r>
              <a:rPr lang="ru-RU" sz="2400" spc="185" dirty="0">
                <a:solidFill>
                  <a:srgbClr val="FFFFFF"/>
                </a:solidFill>
                <a:latin typeface="Trebuchet MS"/>
                <a:cs typeface="Trebuchet MS"/>
              </a:rPr>
              <a:t>Пути и средства достижения цели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1" name="object 45">
            <a:extLst>
              <a:ext uri="{FF2B5EF4-FFF2-40B4-BE49-F238E27FC236}">
                <a16:creationId xmlns:a16="http://schemas.microsoft.com/office/drawing/2014/main" id="{32A47C22-4A70-54E0-C157-E950297CE20F}"/>
              </a:ext>
            </a:extLst>
          </p:cNvPr>
          <p:cNvSpPr txBox="1"/>
          <p:nvPr/>
        </p:nvSpPr>
        <p:spPr>
          <a:xfrm>
            <a:off x="448191" y="5779947"/>
            <a:ext cx="3730765" cy="5891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6555">
              <a:lnSpc>
                <a:spcPct val="104200"/>
              </a:lnSpc>
              <a:spcBef>
                <a:spcPts val="2385"/>
              </a:spcBef>
            </a:pPr>
            <a:r>
              <a:rPr lang="ru-RU" sz="2400" spc="90" dirty="0">
                <a:solidFill>
                  <a:srgbClr val="333333"/>
                </a:solidFill>
                <a:latin typeface="Trebuchet MS"/>
                <a:cs typeface="Trebuchet MS"/>
              </a:rPr>
              <a:t>Презентация учебно-профессионального пространства региона</a:t>
            </a:r>
          </a:p>
          <a:p>
            <a:pPr marL="12700" marR="376555">
              <a:lnSpc>
                <a:spcPct val="104200"/>
              </a:lnSpc>
              <a:spcBef>
                <a:spcPts val="2385"/>
              </a:spcBef>
            </a:pPr>
            <a:r>
              <a:rPr lang="ru-RU" sz="2400" spc="90" dirty="0">
                <a:solidFill>
                  <a:srgbClr val="333333"/>
                </a:solidFill>
                <a:latin typeface="Trebuchet MS"/>
                <a:cs typeface="Trebuchet MS"/>
              </a:rPr>
              <a:t>Возможности трудоустройства выпускников с инвалидностью</a:t>
            </a:r>
          </a:p>
          <a:p>
            <a:pPr marL="12700" marR="376555">
              <a:lnSpc>
                <a:spcPct val="104200"/>
              </a:lnSpc>
              <a:spcBef>
                <a:spcPts val="2385"/>
              </a:spcBef>
            </a:pPr>
            <a:r>
              <a:rPr lang="ru-RU" sz="2400" spc="90" dirty="0">
                <a:solidFill>
                  <a:srgbClr val="333333"/>
                </a:solidFill>
                <a:latin typeface="Trebuchet MS"/>
                <a:cs typeface="Trebuchet MS"/>
              </a:rPr>
              <a:t>Востребованность профессий высшего образования в регионе</a:t>
            </a:r>
          </a:p>
          <a:p>
            <a:pPr marL="12700" marR="376555">
              <a:lnSpc>
                <a:spcPct val="104200"/>
              </a:lnSpc>
              <a:spcBef>
                <a:spcPts val="2385"/>
              </a:spcBef>
            </a:pPr>
            <a:endParaRPr lang="ru-RU" sz="2400" spc="90" dirty="0">
              <a:solidFill>
                <a:srgbClr val="333333"/>
              </a:solidFill>
              <a:latin typeface="Trebuchet MS"/>
              <a:cs typeface="Trebuchet MS"/>
            </a:endParaRPr>
          </a:p>
        </p:txBody>
      </p:sp>
      <p:sp>
        <p:nvSpPr>
          <p:cNvPr id="52" name="object 45">
            <a:extLst>
              <a:ext uri="{FF2B5EF4-FFF2-40B4-BE49-F238E27FC236}">
                <a16:creationId xmlns:a16="http://schemas.microsoft.com/office/drawing/2014/main" id="{65D80EA6-0D94-C8E6-2A42-C627C7BA7B1D}"/>
              </a:ext>
            </a:extLst>
          </p:cNvPr>
          <p:cNvSpPr txBox="1"/>
          <p:nvPr/>
        </p:nvSpPr>
        <p:spPr>
          <a:xfrm>
            <a:off x="8075094" y="5850660"/>
            <a:ext cx="3184667" cy="5228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ru-RU" sz="2400" spc="135" dirty="0">
                <a:solidFill>
                  <a:srgbClr val="333333"/>
                </a:solidFill>
                <a:latin typeface="Trebuchet MS"/>
                <a:cs typeface="Trebuchet MS"/>
              </a:rPr>
              <a:t>Экскурсии на предприятия и вузы</a:t>
            </a:r>
          </a:p>
          <a:p>
            <a:pPr marL="12700" marR="5080">
              <a:lnSpc>
                <a:spcPct val="104200"/>
              </a:lnSpc>
            </a:pPr>
            <a:endParaRPr lang="ru-RU" sz="2400" spc="135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r>
              <a:rPr lang="ru-RU" sz="2400" spc="135" dirty="0">
                <a:solidFill>
                  <a:srgbClr val="333333"/>
                </a:solidFill>
                <a:latin typeface="Trebuchet MS"/>
                <a:cs typeface="Trebuchet MS"/>
              </a:rPr>
              <a:t>Помощь в выборе, в принятии решения</a:t>
            </a:r>
          </a:p>
          <a:p>
            <a:pPr marL="12700" marR="5080">
              <a:lnSpc>
                <a:spcPct val="104200"/>
              </a:lnSpc>
            </a:pPr>
            <a:endParaRPr lang="ru-RU" sz="2400" spc="135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r>
              <a:rPr lang="ru-RU" sz="2400" spc="135" dirty="0">
                <a:solidFill>
                  <a:srgbClr val="333333"/>
                </a:solidFill>
                <a:latin typeface="Trebuchet MS"/>
                <a:cs typeface="Trebuchet MS"/>
              </a:rPr>
              <a:t>Деловые игры, игротехническое моделирование </a:t>
            </a:r>
          </a:p>
          <a:p>
            <a:pPr marL="12700" marR="5080">
              <a:lnSpc>
                <a:spcPct val="104200"/>
              </a:lnSpc>
            </a:pPr>
            <a:endParaRPr lang="ru-RU" sz="2400" spc="135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r>
              <a:rPr lang="ru-RU" sz="2400" spc="135" dirty="0">
                <a:solidFill>
                  <a:srgbClr val="333333"/>
                </a:solidFill>
                <a:latin typeface="Trebuchet MS"/>
                <a:cs typeface="Trebuchet MS"/>
              </a:rPr>
              <a:t>Тренинги, </a:t>
            </a:r>
          </a:p>
          <a:p>
            <a:pPr marL="12700" marR="5080">
              <a:lnSpc>
                <a:spcPct val="104200"/>
              </a:lnSpc>
            </a:pPr>
            <a:r>
              <a:rPr lang="ru-RU" sz="2400" spc="135" dirty="0">
                <a:solidFill>
                  <a:srgbClr val="333333"/>
                </a:solidFill>
                <a:latin typeface="Trebuchet MS"/>
                <a:cs typeface="Trebuchet MS"/>
              </a:rPr>
              <a:t>мастер-классы</a:t>
            </a:r>
          </a:p>
          <a:p>
            <a:pPr marL="12700" marR="5080">
              <a:lnSpc>
                <a:spcPct val="104200"/>
              </a:lnSpc>
            </a:pPr>
            <a:endParaRPr lang="ru-RU" sz="2000" spc="135" dirty="0">
              <a:solidFill>
                <a:srgbClr val="333333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4200"/>
              </a:lnSpc>
            </a:pPr>
            <a:endParaRPr lang="ru-RU" sz="2000" spc="135" dirty="0">
              <a:solidFill>
                <a:srgbClr val="333333"/>
              </a:solidFill>
              <a:latin typeface="Trebuchet MS"/>
              <a:cs typeface="Trebuchet MS"/>
            </a:endParaRPr>
          </a:p>
        </p:txBody>
      </p:sp>
      <p:pic>
        <p:nvPicPr>
          <p:cNvPr id="54" name="object 26">
            <a:extLst>
              <a:ext uri="{FF2B5EF4-FFF2-40B4-BE49-F238E27FC236}">
                <a16:creationId xmlns:a16="http://schemas.microsoft.com/office/drawing/2014/main" id="{5F06FCC5-87E0-0788-51E1-2AB0EA19FCA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3866" y="305314"/>
            <a:ext cx="1507671" cy="1469674"/>
          </a:xfrm>
          <a:prstGeom prst="rect">
            <a:avLst/>
          </a:prstGeom>
        </p:spPr>
      </p:pic>
      <p:pic>
        <p:nvPicPr>
          <p:cNvPr id="55" name="object 12">
            <a:extLst>
              <a:ext uri="{FF2B5EF4-FFF2-40B4-BE49-F238E27FC236}">
                <a16:creationId xmlns:a16="http://schemas.microsoft.com/office/drawing/2014/main" id="{86332056-1CEA-00E6-D2E9-4E9C6EC9524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8922" y="305314"/>
            <a:ext cx="1507671" cy="14696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2B8919F-04BA-01B8-EE32-B3A7741B30E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34" y="305314"/>
            <a:ext cx="1549655" cy="1549655"/>
          </a:xfrm>
          <a:prstGeom prst="rect">
            <a:avLst/>
          </a:prstGeom>
        </p:spPr>
      </p:pic>
      <p:pic>
        <p:nvPicPr>
          <p:cNvPr id="57" name="Picture 3">
            <a:extLst>
              <a:ext uri="{FF2B5EF4-FFF2-40B4-BE49-F238E27FC236}">
                <a16:creationId xmlns:a16="http://schemas.microsoft.com/office/drawing/2014/main" id="{036D18F4-612F-3BBA-EACD-88642796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6765080" y="305314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A02AEF0-FF8B-A109-7812-FEC6C6026259}"/>
              </a:ext>
            </a:extLst>
          </p:cNvPr>
          <p:cNvSpPr txBox="1"/>
          <p:nvPr/>
        </p:nvSpPr>
        <p:spPr>
          <a:xfrm>
            <a:off x="4235095" y="5751981"/>
            <a:ext cx="33097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Профессионально-личностная диагностика </a:t>
            </a:r>
          </a:p>
          <a:p>
            <a:endParaRPr lang="ru-RU" sz="2400" dirty="0">
              <a:latin typeface="Trebuchet MS" panose="020B0603020202020204" pitchFamily="34" charset="0"/>
            </a:endParaRPr>
          </a:p>
          <a:p>
            <a:r>
              <a:rPr lang="ru-RU" sz="2400" dirty="0">
                <a:latin typeface="Trebuchet MS" panose="020B0603020202020204" pitchFamily="34" charset="0"/>
              </a:rPr>
              <a:t>Консультирование</a:t>
            </a:r>
          </a:p>
          <a:p>
            <a:endParaRPr lang="ru-RU" sz="2400" dirty="0">
              <a:latin typeface="Trebuchet MS" panose="020B0603020202020204" pitchFamily="34" charset="0"/>
            </a:endParaRPr>
          </a:p>
          <a:p>
            <a:r>
              <a:rPr lang="ru-RU" sz="2400" dirty="0">
                <a:latin typeface="Trebuchet MS" panose="020B0603020202020204" pitchFamily="34" charset="0"/>
              </a:rPr>
              <a:t>Профессиональные пробы</a:t>
            </a:r>
          </a:p>
          <a:p>
            <a:endParaRPr lang="ru-RU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5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467" y="3696254"/>
            <a:ext cx="18509631" cy="7525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467" y="605774"/>
            <a:ext cx="13783310" cy="133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50"/>
              </a:lnSpc>
              <a:spcBef>
                <a:spcPts val="100"/>
              </a:spcBef>
            </a:pPr>
            <a:r>
              <a:rPr dirty="0" err="1">
                <a:solidFill>
                  <a:srgbClr val="A0A0A0"/>
                </a:solidFill>
              </a:rPr>
              <a:t>Путь</a:t>
            </a:r>
            <a:r>
              <a:rPr dirty="0">
                <a:solidFill>
                  <a:srgbClr val="A0A0A0"/>
                </a:solidFill>
              </a:rPr>
              <a:t> </a:t>
            </a:r>
            <a:r>
              <a:rPr spc="-10" dirty="0">
                <a:solidFill>
                  <a:srgbClr val="A0A0A0"/>
                </a:solidFill>
              </a:rPr>
              <a:t>абитуриента</a:t>
            </a:r>
          </a:p>
          <a:p>
            <a:pPr marL="631190">
              <a:lnSpc>
                <a:spcPts val="5150"/>
              </a:lnSpc>
            </a:pPr>
            <a:r>
              <a:rPr dirty="0"/>
              <a:t>От</a:t>
            </a:r>
            <a:r>
              <a:rPr spc="-5" dirty="0"/>
              <a:t> </a:t>
            </a:r>
            <a:r>
              <a:rPr dirty="0"/>
              <a:t>первого</a:t>
            </a:r>
            <a:r>
              <a:rPr spc="-20" dirty="0"/>
              <a:t> </a:t>
            </a:r>
            <a:r>
              <a:rPr dirty="0"/>
              <a:t>знакомства</a:t>
            </a:r>
            <a:r>
              <a:rPr spc="-30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dirty="0"/>
              <a:t>программой</a:t>
            </a:r>
            <a:r>
              <a:rPr spc="-25" dirty="0"/>
              <a:t> </a:t>
            </a:r>
            <a:r>
              <a:rPr dirty="0"/>
              <a:t>до </a:t>
            </a:r>
            <a:r>
              <a:rPr spc="-10" dirty="0"/>
              <a:t>поступления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961771" y="1356709"/>
            <a:ext cx="403225" cy="596265"/>
          </a:xfrm>
          <a:custGeom>
            <a:avLst/>
            <a:gdLst/>
            <a:ahLst/>
            <a:cxnLst/>
            <a:rect l="l" t="t" r="r" b="b"/>
            <a:pathLst>
              <a:path w="403225" h="596264">
                <a:moveTo>
                  <a:pt x="-24" y="251"/>
                </a:moveTo>
                <a:lnTo>
                  <a:pt x="200275" y="251"/>
                </a:lnTo>
                <a:lnTo>
                  <a:pt x="403063" y="298185"/>
                </a:lnTo>
                <a:lnTo>
                  <a:pt x="200275" y="595993"/>
                </a:lnTo>
                <a:lnTo>
                  <a:pt x="-24" y="595993"/>
                </a:lnTo>
                <a:lnTo>
                  <a:pt x="202789" y="298185"/>
                </a:lnTo>
                <a:lnTo>
                  <a:pt x="-24" y="251"/>
                </a:lnTo>
                <a:close/>
              </a:path>
            </a:pathLst>
          </a:custGeom>
          <a:ln w="25399">
            <a:solidFill>
              <a:srgbClr val="003D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7129" y="37494"/>
            <a:ext cx="1539008" cy="142822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4794" y="3613689"/>
            <a:ext cx="4289679" cy="691324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772160">
              <a:lnSpc>
                <a:spcPct val="100000"/>
              </a:lnSpc>
              <a:spcBef>
                <a:spcPts val="1280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1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КАСАНИЕ</a:t>
            </a:r>
            <a:endParaRPr sz="3200" dirty="0">
              <a:latin typeface="Carlito"/>
              <a:cs typeface="Carlito"/>
            </a:endParaRPr>
          </a:p>
          <a:p>
            <a:pPr marL="12700" marR="1537335" indent="344170">
              <a:lnSpc>
                <a:spcPct val="100000"/>
              </a:lnSpc>
              <a:spcBef>
                <a:spcPts val="880"/>
              </a:spcBef>
              <a:buChar char="—"/>
              <a:tabLst>
                <a:tab pos="356870" algn="l"/>
              </a:tabLst>
            </a:pPr>
            <a:r>
              <a:rPr sz="2400" spc="-85" dirty="0">
                <a:latin typeface="DejaVu Sans Condensed"/>
                <a:cs typeface="DejaVu Sans Condensed"/>
              </a:rPr>
              <a:t>Информация </a:t>
            </a:r>
            <a:r>
              <a:rPr sz="2400" spc="-215" dirty="0">
                <a:latin typeface="DejaVu Sans Condensed"/>
                <a:cs typeface="DejaVu Sans Condensed"/>
              </a:rPr>
              <a:t>от</a:t>
            </a:r>
            <a:r>
              <a:rPr sz="2400" spc="-140" dirty="0">
                <a:latin typeface="DejaVu Sans Condensed"/>
                <a:cs typeface="DejaVu Sans Condensed"/>
              </a:rPr>
              <a:t> </a:t>
            </a:r>
            <a:r>
              <a:rPr sz="2400" spc="-185" dirty="0">
                <a:latin typeface="DejaVu Sans Condensed"/>
                <a:cs typeface="DejaVu Sans Condensed"/>
              </a:rPr>
              <a:t>работодателя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—"/>
              <a:tabLst>
                <a:tab pos="356870" algn="l"/>
              </a:tabLst>
            </a:pPr>
            <a:r>
              <a:rPr sz="2400" spc="-200" dirty="0">
                <a:latin typeface="DejaVu Sans Condensed"/>
                <a:cs typeface="DejaVu Sans Condensed"/>
              </a:rPr>
              <a:t>Пост</a:t>
            </a:r>
            <a:r>
              <a:rPr sz="2400" spc="-125" dirty="0">
                <a:latin typeface="DejaVu Sans Condensed"/>
                <a:cs typeface="DejaVu Sans Condensed"/>
              </a:rPr>
              <a:t> </a:t>
            </a:r>
            <a:r>
              <a:rPr sz="2400" spc="-160" dirty="0">
                <a:latin typeface="DejaVu Sans Condensed"/>
                <a:cs typeface="DejaVu Sans Condensed"/>
              </a:rPr>
              <a:t>в</a:t>
            </a:r>
            <a:r>
              <a:rPr sz="2400" spc="-125" dirty="0">
                <a:latin typeface="DejaVu Sans Condensed"/>
                <a:cs typeface="DejaVu Sans Condensed"/>
              </a:rPr>
              <a:t> </a:t>
            </a:r>
            <a:r>
              <a:rPr sz="2400" spc="-45" dirty="0">
                <a:latin typeface="DejaVu Sans Condensed"/>
                <a:cs typeface="DejaVu Sans Condensed"/>
              </a:rPr>
              <a:t>соцсети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—"/>
              <a:tabLst>
                <a:tab pos="356870" algn="l"/>
              </a:tabLst>
            </a:pPr>
            <a:r>
              <a:rPr sz="2400" spc="-210" dirty="0">
                <a:latin typeface="DejaVu Sans Condensed"/>
                <a:cs typeface="DejaVu Sans Condensed"/>
              </a:rPr>
              <a:t>Контекстная</a:t>
            </a:r>
            <a:r>
              <a:rPr sz="2400" spc="-70" dirty="0">
                <a:latin typeface="DejaVu Sans Condensed"/>
                <a:cs typeface="DejaVu Sans Condensed"/>
              </a:rPr>
              <a:t> </a:t>
            </a:r>
            <a:r>
              <a:rPr sz="2400" spc="-30" dirty="0">
                <a:latin typeface="DejaVu Sans Condensed"/>
                <a:cs typeface="DejaVu Sans Condensed"/>
              </a:rPr>
              <a:t>реклама</a:t>
            </a:r>
            <a:endParaRPr sz="2400" dirty="0">
              <a:latin typeface="DejaVu Sans Condensed"/>
              <a:cs typeface="DejaVu Sans Condensed"/>
            </a:endParaRPr>
          </a:p>
          <a:p>
            <a:pPr marL="12700" marR="1102360" indent="344170">
              <a:lnSpc>
                <a:spcPct val="100000"/>
              </a:lnSpc>
              <a:spcBef>
                <a:spcPts val="790"/>
              </a:spcBef>
              <a:buChar char="—"/>
              <a:tabLst>
                <a:tab pos="356870" algn="l"/>
              </a:tabLst>
            </a:pPr>
            <a:r>
              <a:rPr sz="2400" spc="-190" dirty="0">
                <a:latin typeface="DejaVu Sans Condensed"/>
                <a:cs typeface="DejaVu Sans Condensed"/>
              </a:rPr>
              <a:t>Участие</a:t>
            </a:r>
            <a:r>
              <a:rPr sz="2400" spc="-130" dirty="0">
                <a:latin typeface="DejaVu Sans Condensed"/>
                <a:cs typeface="DejaVu Sans Condensed"/>
              </a:rPr>
              <a:t> </a:t>
            </a:r>
            <a:r>
              <a:rPr sz="2400" spc="-160" dirty="0">
                <a:latin typeface="DejaVu Sans Condensed"/>
                <a:cs typeface="DejaVu Sans Condensed"/>
              </a:rPr>
              <a:t>в</a:t>
            </a:r>
            <a:r>
              <a:rPr sz="2400" spc="-140" dirty="0">
                <a:latin typeface="DejaVu Sans Condensed"/>
                <a:cs typeface="DejaVu Sans Condensed"/>
              </a:rPr>
              <a:t> </a:t>
            </a:r>
            <a:r>
              <a:rPr sz="2400" spc="-90" dirty="0">
                <a:latin typeface="DejaVu Sans Condensed"/>
                <a:cs typeface="DejaVu Sans Condensed"/>
              </a:rPr>
              <a:t>промо- </a:t>
            </a:r>
            <a:r>
              <a:rPr sz="2400" spc="-80" dirty="0">
                <a:latin typeface="DejaVu Sans Condensed"/>
                <a:cs typeface="DejaVu Sans Condensed"/>
              </a:rPr>
              <a:t>тренинге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—"/>
              <a:tabLst>
                <a:tab pos="356870" algn="l"/>
              </a:tabLst>
            </a:pPr>
            <a:r>
              <a:rPr sz="2400" spc="-250" dirty="0">
                <a:latin typeface="DejaVu Sans Condensed"/>
                <a:cs typeface="DejaVu Sans Condensed"/>
              </a:rPr>
              <a:t>Чат</a:t>
            </a:r>
            <a:r>
              <a:rPr sz="2400" spc="-150" dirty="0">
                <a:latin typeface="DejaVu Sans Condensed"/>
                <a:cs typeface="DejaVu Sans Condensed"/>
              </a:rPr>
              <a:t> </a:t>
            </a:r>
            <a:r>
              <a:rPr sz="2400" spc="-190" dirty="0">
                <a:latin typeface="DejaVu Sans Condensed"/>
                <a:cs typeface="DejaVu Sans Condensed"/>
              </a:rPr>
              <a:t>проф.</a:t>
            </a:r>
            <a:r>
              <a:rPr sz="2400" spc="-130" dirty="0">
                <a:latin typeface="DejaVu Sans Condensed"/>
                <a:cs typeface="DejaVu Sans Condensed"/>
              </a:rPr>
              <a:t> </a:t>
            </a:r>
            <a:r>
              <a:rPr sz="2400" spc="-70" dirty="0">
                <a:latin typeface="DejaVu Sans Condensed"/>
                <a:cs typeface="DejaVu Sans Condensed"/>
              </a:rPr>
              <a:t>сообщества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—"/>
              <a:tabLst>
                <a:tab pos="356870" algn="l"/>
              </a:tabLst>
            </a:pPr>
            <a:r>
              <a:rPr sz="2400" spc="-155" dirty="0">
                <a:latin typeface="DejaVu Sans Condensed"/>
                <a:cs typeface="DejaVu Sans Condensed"/>
              </a:rPr>
              <a:t>Рекомендация</a:t>
            </a:r>
            <a:r>
              <a:rPr sz="2400" spc="-90" dirty="0">
                <a:latin typeface="DejaVu Sans Condensed"/>
                <a:cs typeface="DejaVu Sans Condensed"/>
              </a:rPr>
              <a:t> </a:t>
            </a:r>
            <a:r>
              <a:rPr sz="2400" spc="-140" dirty="0">
                <a:latin typeface="DejaVu Sans Condensed"/>
                <a:cs typeface="DejaVu Sans Condensed"/>
              </a:rPr>
              <a:t>знакомого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790"/>
              </a:spcBef>
              <a:buChar char="—"/>
              <a:tabLst>
                <a:tab pos="356870" algn="l"/>
              </a:tabLst>
            </a:pPr>
            <a:r>
              <a:rPr sz="2400" spc="-180" dirty="0">
                <a:latin typeface="DejaVu Sans Condensed"/>
                <a:cs typeface="DejaVu Sans Condensed"/>
              </a:rPr>
              <a:t>Похвала</a:t>
            </a:r>
            <a:r>
              <a:rPr sz="2400" spc="-130" dirty="0">
                <a:latin typeface="DejaVu Sans Condensed"/>
                <a:cs typeface="DejaVu Sans Condensed"/>
              </a:rPr>
              <a:t> </a:t>
            </a:r>
            <a:r>
              <a:rPr sz="2400" spc="-25" dirty="0">
                <a:latin typeface="DejaVu Sans Condensed"/>
                <a:cs typeface="DejaVu Sans Condensed"/>
              </a:rPr>
              <a:t>блогера</a:t>
            </a:r>
            <a:endParaRPr sz="2400" dirty="0">
              <a:latin typeface="DejaVu Sans Condensed"/>
              <a:cs typeface="DejaVu Sans Condensed"/>
            </a:endParaRPr>
          </a:p>
          <a:p>
            <a:pPr marL="12700" marR="1163320" indent="344170">
              <a:lnSpc>
                <a:spcPct val="100000"/>
              </a:lnSpc>
              <a:spcBef>
                <a:spcPts val="810"/>
              </a:spcBef>
              <a:buChar char="—"/>
              <a:tabLst>
                <a:tab pos="356870" algn="l"/>
              </a:tabLst>
            </a:pPr>
            <a:r>
              <a:rPr sz="2400" spc="-160" dirty="0">
                <a:latin typeface="DejaVu Sans Condensed"/>
                <a:cs typeface="DejaVu Sans Condensed"/>
              </a:rPr>
              <a:t>Международная </a:t>
            </a:r>
            <a:r>
              <a:rPr sz="2400" spc="-90" dirty="0">
                <a:latin typeface="DejaVu Sans Condensed"/>
                <a:cs typeface="DejaVu Sans Condensed"/>
              </a:rPr>
              <a:t>выставка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—"/>
              <a:tabLst>
                <a:tab pos="356870" algn="l"/>
              </a:tabLst>
            </a:pPr>
            <a:r>
              <a:rPr sz="2400" spc="-165" dirty="0">
                <a:latin typeface="DejaVu Sans Condensed"/>
                <a:cs typeface="DejaVu Sans Condensed"/>
              </a:rPr>
              <a:t>Поисковая</a:t>
            </a:r>
            <a:r>
              <a:rPr sz="2400" spc="-85" dirty="0">
                <a:latin typeface="DejaVu Sans Condensed"/>
                <a:cs typeface="DejaVu Sans Condensed"/>
              </a:rPr>
              <a:t> </a:t>
            </a:r>
            <a:r>
              <a:rPr sz="2400" spc="-10" dirty="0">
                <a:latin typeface="DejaVu Sans Condensed"/>
                <a:cs typeface="DejaVu Sans Condensed"/>
              </a:rPr>
              <a:t>выдача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790"/>
              </a:spcBef>
              <a:buChar char="—"/>
              <a:tabLst>
                <a:tab pos="356870" algn="l"/>
              </a:tabLst>
            </a:pPr>
            <a:r>
              <a:rPr sz="2400" spc="-75" dirty="0">
                <a:latin typeface="DejaVu Sans Condensed"/>
                <a:cs typeface="DejaVu Sans Condensed"/>
              </a:rPr>
              <a:t>Листовка</a:t>
            </a:r>
            <a:endParaRPr sz="2400" dirty="0">
              <a:latin typeface="DejaVu Sans Condensed"/>
              <a:cs typeface="DejaVu Sans Condensed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—"/>
              <a:tabLst>
                <a:tab pos="356870" algn="l"/>
              </a:tabLst>
            </a:pPr>
            <a:r>
              <a:rPr sz="2400" spc="-105" dirty="0">
                <a:latin typeface="DejaVu Sans Condensed"/>
                <a:cs typeface="DejaVu Sans Condensed"/>
              </a:rPr>
              <a:t>И</a:t>
            </a:r>
            <a:r>
              <a:rPr sz="2400" spc="-140" dirty="0">
                <a:latin typeface="DejaVu Sans Condensed"/>
                <a:cs typeface="DejaVu Sans Condensed"/>
              </a:rPr>
              <a:t> </a:t>
            </a:r>
            <a:r>
              <a:rPr sz="2400" spc="-195" dirty="0">
                <a:latin typeface="DejaVu Sans Condensed"/>
                <a:cs typeface="DejaVu Sans Condensed"/>
              </a:rPr>
              <a:t>другие</a:t>
            </a:r>
            <a:r>
              <a:rPr sz="2400" spc="-125" dirty="0">
                <a:latin typeface="DejaVu Sans Condensed"/>
                <a:cs typeface="DejaVu Sans Condensed"/>
              </a:rPr>
              <a:t> </a:t>
            </a:r>
            <a:r>
              <a:rPr sz="2400" spc="-65" dirty="0">
                <a:latin typeface="DejaVu Sans Condensed"/>
                <a:cs typeface="DejaVu Sans Condensed"/>
              </a:rPr>
              <a:t>варианты</a:t>
            </a:r>
            <a:endParaRPr sz="2400" dirty="0">
              <a:latin typeface="DejaVu Sans Condensed"/>
              <a:cs typeface="DejaVu Sans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2150" y="8475465"/>
            <a:ext cx="3299460" cy="22313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753745">
              <a:lnSpc>
                <a:spcPct val="100000"/>
              </a:lnSpc>
              <a:spcBef>
                <a:spcPts val="1245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2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КАСАНИЕ</a:t>
            </a:r>
            <a:endParaRPr sz="3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860"/>
              </a:spcBef>
            </a:pPr>
            <a:r>
              <a:rPr sz="2400" spc="-175" dirty="0">
                <a:latin typeface="DejaVu Sans Condensed"/>
                <a:cs typeface="DejaVu Sans Condensed"/>
              </a:rPr>
              <a:t>Заполнение</a:t>
            </a:r>
            <a:r>
              <a:rPr sz="2400" spc="-100" dirty="0">
                <a:latin typeface="DejaVu Sans Condensed"/>
                <a:cs typeface="DejaVu Sans Condensed"/>
              </a:rPr>
              <a:t> </a:t>
            </a:r>
            <a:r>
              <a:rPr sz="2400" spc="-190" dirty="0">
                <a:latin typeface="DejaVu Sans Condensed"/>
                <a:cs typeface="DejaVu Sans Condensed"/>
              </a:rPr>
              <a:t>заявки</a:t>
            </a:r>
            <a:r>
              <a:rPr sz="2400" spc="-100" dirty="0">
                <a:latin typeface="DejaVu Sans Condensed"/>
                <a:cs typeface="DejaVu Sans Condensed"/>
              </a:rPr>
              <a:t> </a:t>
            </a:r>
            <a:r>
              <a:rPr sz="2400" spc="-25" dirty="0">
                <a:latin typeface="DejaVu Sans Condensed"/>
                <a:cs typeface="DejaVu Sans Condensed"/>
              </a:rPr>
              <a:t>на </a:t>
            </a:r>
            <a:r>
              <a:rPr sz="2400" spc="-215" dirty="0">
                <a:latin typeface="DejaVu Sans Condensed"/>
                <a:cs typeface="DejaVu Sans Condensed"/>
              </a:rPr>
              <a:t>сайте</a:t>
            </a:r>
            <a:r>
              <a:rPr sz="2400" spc="-105" dirty="0">
                <a:latin typeface="DejaVu Sans Condensed"/>
                <a:cs typeface="DejaVu Sans Condensed"/>
              </a:rPr>
              <a:t> </a:t>
            </a:r>
            <a:r>
              <a:rPr sz="2400" spc="-180" dirty="0">
                <a:latin typeface="DejaVu Sans Condensed"/>
                <a:cs typeface="DejaVu Sans Condensed"/>
              </a:rPr>
              <a:t>(оставил</a:t>
            </a:r>
            <a:r>
              <a:rPr sz="2400" spc="-110" dirty="0">
                <a:latin typeface="DejaVu Sans Condensed"/>
                <a:cs typeface="DejaVu Sans Condensed"/>
              </a:rPr>
              <a:t> </a:t>
            </a:r>
            <a:r>
              <a:rPr sz="2400" spc="-190" dirty="0">
                <a:latin typeface="DejaVu Sans Condensed"/>
                <a:cs typeface="DejaVu Sans Condensed"/>
              </a:rPr>
              <a:t>контакты); </a:t>
            </a:r>
            <a:r>
              <a:rPr sz="2400" spc="-150" dirty="0">
                <a:latin typeface="DejaVu Sans Condensed"/>
                <a:cs typeface="DejaVu Sans Condensed"/>
              </a:rPr>
              <a:t>звонок</a:t>
            </a:r>
            <a:r>
              <a:rPr sz="2400" spc="-120" dirty="0">
                <a:latin typeface="DejaVu Sans Condensed"/>
                <a:cs typeface="DejaVu Sans Condensed"/>
              </a:rPr>
              <a:t> </a:t>
            </a:r>
            <a:r>
              <a:rPr sz="2400" spc="-165" dirty="0">
                <a:latin typeface="DejaVu Sans Condensed"/>
                <a:cs typeface="DejaVu Sans Condensed"/>
              </a:rPr>
              <a:t>РОПу</a:t>
            </a:r>
            <a:r>
              <a:rPr sz="2400" spc="-100" dirty="0">
                <a:latin typeface="DejaVu Sans Condensed"/>
                <a:cs typeface="DejaVu Sans Condensed"/>
              </a:rPr>
              <a:t> </a:t>
            </a:r>
            <a:r>
              <a:rPr sz="2400" spc="-25" dirty="0">
                <a:latin typeface="DejaVu Sans Condensed"/>
                <a:cs typeface="DejaVu Sans Condensed"/>
              </a:rPr>
              <a:t>или </a:t>
            </a:r>
            <a:r>
              <a:rPr sz="2400" spc="-135" dirty="0">
                <a:latin typeface="DejaVu Sans Condensed"/>
                <a:cs typeface="DejaVu Sans Condensed"/>
              </a:rPr>
              <a:t>приемной</a:t>
            </a:r>
            <a:r>
              <a:rPr sz="2400" spc="-110" dirty="0">
                <a:latin typeface="DejaVu Sans Condensed"/>
                <a:cs typeface="DejaVu Sans Condensed"/>
              </a:rPr>
              <a:t> </a:t>
            </a:r>
            <a:r>
              <a:rPr sz="2400" spc="-20" dirty="0">
                <a:latin typeface="DejaVu Sans Condensed"/>
                <a:cs typeface="DejaVu Sans Condensed"/>
              </a:rPr>
              <a:t>комиссии</a:t>
            </a:r>
            <a:endParaRPr sz="2400" dirty="0">
              <a:latin typeface="DejaVu Sans Condensed"/>
              <a:cs typeface="DejaVu Sans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3319" y="3613689"/>
            <a:ext cx="3362325" cy="223202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829310">
              <a:lnSpc>
                <a:spcPct val="100000"/>
              </a:lnSpc>
              <a:spcBef>
                <a:spcPts val="1250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3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КАСАНИЕ</a:t>
            </a:r>
            <a:endParaRPr sz="3200" dirty="0">
              <a:latin typeface="Carlito"/>
              <a:cs typeface="Carlito"/>
            </a:endParaRPr>
          </a:p>
          <a:p>
            <a:pPr marL="12700" marR="499109">
              <a:lnSpc>
                <a:spcPct val="100000"/>
              </a:lnSpc>
              <a:spcBef>
                <a:spcPts val="860"/>
              </a:spcBef>
            </a:pPr>
            <a:r>
              <a:rPr sz="2400" spc="-190" dirty="0">
                <a:latin typeface="DejaVu Sans Condensed"/>
                <a:cs typeface="DejaVu Sans Condensed"/>
              </a:rPr>
              <a:t>Участие</a:t>
            </a:r>
            <a:r>
              <a:rPr sz="2400" spc="-105" dirty="0">
                <a:latin typeface="DejaVu Sans Condensed"/>
                <a:cs typeface="DejaVu Sans Condensed"/>
              </a:rPr>
              <a:t> </a:t>
            </a:r>
            <a:r>
              <a:rPr sz="2400" spc="-160" dirty="0">
                <a:latin typeface="DejaVu Sans Condensed"/>
                <a:cs typeface="DejaVu Sans Condensed"/>
              </a:rPr>
              <a:t>в</a:t>
            </a:r>
            <a:r>
              <a:rPr sz="2400" spc="-110" dirty="0">
                <a:latin typeface="DejaVu Sans Condensed"/>
                <a:cs typeface="DejaVu Sans Condensed"/>
              </a:rPr>
              <a:t> </a:t>
            </a:r>
            <a:r>
              <a:rPr sz="2400" spc="-135" dirty="0">
                <a:latin typeface="DejaVu Sans Condensed"/>
                <a:cs typeface="DejaVu Sans Condensed"/>
              </a:rPr>
              <a:t>бизнес-</a:t>
            </a:r>
            <a:r>
              <a:rPr sz="2400" spc="-150" dirty="0">
                <a:latin typeface="DejaVu Sans Condensed"/>
                <a:cs typeface="DejaVu Sans Condensed"/>
              </a:rPr>
              <a:t>игре </a:t>
            </a:r>
            <a:r>
              <a:rPr sz="2400" spc="-195" dirty="0">
                <a:latin typeface="DejaVu Sans Condensed"/>
                <a:cs typeface="DejaVu Sans Condensed"/>
              </a:rPr>
              <a:t>для</a:t>
            </a:r>
            <a:r>
              <a:rPr sz="2400" spc="-145" dirty="0">
                <a:latin typeface="DejaVu Sans Condensed"/>
                <a:cs typeface="DejaVu Sans Condensed"/>
              </a:rPr>
              <a:t> </a:t>
            </a:r>
            <a:r>
              <a:rPr sz="2400" spc="-100" dirty="0">
                <a:latin typeface="DejaVu Sans Condensed"/>
                <a:cs typeface="DejaVu Sans Condensed"/>
              </a:rPr>
              <a:t>абитуриентов;</a:t>
            </a:r>
            <a:endParaRPr sz="2400" dirty="0">
              <a:latin typeface="DejaVu Sans Condensed"/>
              <a:cs typeface="DejaVu Sans Condensed"/>
            </a:endParaRPr>
          </a:p>
          <a:p>
            <a:pPr marL="12700" marR="5080">
              <a:lnSpc>
                <a:spcPct val="100000"/>
              </a:lnSpc>
            </a:pPr>
            <a:r>
              <a:rPr sz="2400" spc="-204" dirty="0">
                <a:latin typeface="DejaVu Sans Condensed"/>
                <a:cs typeface="DejaVu Sans Condensed"/>
              </a:rPr>
              <a:t>участие</a:t>
            </a:r>
            <a:r>
              <a:rPr sz="2400" spc="-125" dirty="0">
                <a:latin typeface="DejaVu Sans Condensed"/>
                <a:cs typeface="DejaVu Sans Condensed"/>
              </a:rPr>
              <a:t> </a:t>
            </a:r>
            <a:r>
              <a:rPr sz="2400" spc="-160" dirty="0">
                <a:latin typeface="DejaVu Sans Condensed"/>
                <a:cs typeface="DejaVu Sans Condensed"/>
              </a:rPr>
              <a:t>в</a:t>
            </a:r>
            <a:r>
              <a:rPr sz="2400" spc="-114" dirty="0">
                <a:latin typeface="DejaVu Sans Condensed"/>
                <a:cs typeface="DejaVu Sans Condensed"/>
              </a:rPr>
              <a:t> </a:t>
            </a:r>
            <a:r>
              <a:rPr sz="2400" spc="-160" dirty="0">
                <a:latin typeface="DejaVu Sans Condensed"/>
                <a:cs typeface="DejaVu Sans Condensed"/>
              </a:rPr>
              <a:t>ДОД,</a:t>
            </a:r>
            <a:r>
              <a:rPr sz="2400" spc="-114" dirty="0">
                <a:latin typeface="DejaVu Sans Condensed"/>
                <a:cs typeface="DejaVu Sans Condensed"/>
              </a:rPr>
              <a:t> </a:t>
            </a:r>
            <a:r>
              <a:rPr sz="2400" spc="-200" dirty="0">
                <a:latin typeface="DejaVu Sans Condensed"/>
                <a:cs typeface="DejaVu Sans Condensed"/>
              </a:rPr>
              <a:t>выставках, </a:t>
            </a:r>
            <a:r>
              <a:rPr sz="2400" spc="-65" dirty="0">
                <a:latin typeface="DejaVu Sans Condensed"/>
                <a:cs typeface="DejaVu Sans Condensed"/>
              </a:rPr>
              <a:t>ярмарках</a:t>
            </a:r>
            <a:endParaRPr sz="2400" dirty="0">
              <a:latin typeface="DejaVu Sans Condensed"/>
              <a:cs typeface="DejaVu Sans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3366" y="8475465"/>
            <a:ext cx="3524885" cy="186563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769620">
              <a:lnSpc>
                <a:spcPct val="100000"/>
              </a:lnSpc>
              <a:spcBef>
                <a:spcPts val="1245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4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КАСАНИЕ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860"/>
              </a:spcBef>
            </a:pPr>
            <a:r>
              <a:rPr sz="2400" spc="-150" dirty="0">
                <a:latin typeface="DejaVu Sans Condensed"/>
                <a:cs typeface="DejaVu Sans Condensed"/>
              </a:rPr>
              <a:t>Добавление</a:t>
            </a:r>
            <a:r>
              <a:rPr sz="2400" spc="-75" dirty="0">
                <a:latin typeface="DejaVu Sans Condensed"/>
                <a:cs typeface="DejaVu Sans Condensed"/>
              </a:rPr>
              <a:t> </a:t>
            </a:r>
            <a:r>
              <a:rPr sz="2400" spc="-160" dirty="0">
                <a:latin typeface="DejaVu Sans Condensed"/>
                <a:cs typeface="DejaVu Sans Condensed"/>
              </a:rPr>
              <a:t>в</a:t>
            </a:r>
            <a:r>
              <a:rPr sz="2400" spc="-65" dirty="0">
                <a:latin typeface="DejaVu Sans Condensed"/>
                <a:cs typeface="DejaVu Sans Condensed"/>
              </a:rPr>
              <a:t> </a:t>
            </a:r>
            <a:r>
              <a:rPr sz="2400" spc="-155" dirty="0">
                <a:latin typeface="DejaVu Sans Condensed"/>
                <a:cs typeface="DejaVu Sans Condensed"/>
              </a:rPr>
              <a:t>Telegram-</a:t>
            </a:r>
            <a:r>
              <a:rPr sz="2400" spc="-215" dirty="0">
                <a:latin typeface="DejaVu Sans Condensed"/>
                <a:cs typeface="DejaVu Sans Condensed"/>
              </a:rPr>
              <a:t>чат </a:t>
            </a:r>
            <a:r>
              <a:rPr sz="2400" spc="-200" dirty="0">
                <a:latin typeface="DejaVu Sans Condensed"/>
                <a:cs typeface="DejaVu Sans Condensed"/>
              </a:rPr>
              <a:t>всех</a:t>
            </a:r>
            <a:r>
              <a:rPr sz="2400" spc="-135" dirty="0">
                <a:latin typeface="DejaVu Sans Condensed"/>
                <a:cs typeface="DejaVu Sans Condensed"/>
              </a:rPr>
              <a:t> </a:t>
            </a:r>
            <a:r>
              <a:rPr sz="2400" spc="-95" dirty="0">
                <a:latin typeface="DejaVu Sans Condensed"/>
                <a:cs typeface="DejaVu Sans Condensed"/>
              </a:rPr>
              <a:t>абитуриентов, </a:t>
            </a:r>
            <a:r>
              <a:rPr sz="2400" spc="-90" dirty="0">
                <a:latin typeface="DejaVu Sans Condensed"/>
                <a:cs typeface="DejaVu Sans Condensed"/>
              </a:rPr>
              <a:t>сопровождение</a:t>
            </a:r>
            <a:endParaRPr sz="2400">
              <a:latin typeface="DejaVu Sans Condensed"/>
              <a:cs typeface="DejaVu Sans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97633" y="3573359"/>
            <a:ext cx="3625215" cy="227203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1430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5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КАСАНИЕ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204" dirty="0">
                <a:latin typeface="DejaVu Sans Condensed"/>
                <a:cs typeface="DejaVu Sans Condensed"/>
              </a:rPr>
              <a:t>Отправка</a:t>
            </a:r>
            <a:r>
              <a:rPr sz="2400" spc="-135" dirty="0">
                <a:latin typeface="DejaVu Sans Condensed"/>
                <a:cs typeface="DejaVu Sans Condensed"/>
              </a:rPr>
              <a:t> </a:t>
            </a:r>
            <a:r>
              <a:rPr sz="2400" spc="-120" dirty="0">
                <a:latin typeface="DejaVu Sans Condensed"/>
                <a:cs typeface="DejaVu Sans Condensed"/>
              </a:rPr>
              <a:t>промо</a:t>
            </a:r>
            <a:r>
              <a:rPr sz="2400" spc="-114" dirty="0">
                <a:latin typeface="DejaVu Sans Condensed"/>
                <a:cs typeface="DejaVu Sans Condensed"/>
              </a:rPr>
              <a:t> </a:t>
            </a:r>
            <a:r>
              <a:rPr sz="2400" spc="-135" dirty="0">
                <a:latin typeface="DejaVu Sans Condensed"/>
                <a:cs typeface="DejaVu Sans Condensed"/>
              </a:rPr>
              <a:t>и</a:t>
            </a:r>
            <a:r>
              <a:rPr sz="2400" spc="-120" dirty="0">
                <a:latin typeface="DejaVu Sans Condensed"/>
                <a:cs typeface="DejaVu Sans Condensed"/>
              </a:rPr>
              <a:t> </a:t>
            </a:r>
            <a:r>
              <a:rPr sz="2400" spc="-10" dirty="0">
                <a:latin typeface="DejaVu Sans Condensed"/>
                <a:cs typeface="DejaVu Sans Condensed"/>
              </a:rPr>
              <a:t>инфо-</a:t>
            </a:r>
            <a:endParaRPr sz="2400">
              <a:latin typeface="DejaVu Sans Condensed"/>
              <a:cs typeface="DejaVu Sans Condensed"/>
            </a:endParaRPr>
          </a:p>
          <a:p>
            <a:pPr marL="12700" marR="5080">
              <a:lnSpc>
                <a:spcPct val="100000"/>
              </a:lnSpc>
            </a:pPr>
            <a:r>
              <a:rPr sz="2400" spc="-160" dirty="0">
                <a:latin typeface="DejaVu Sans Condensed"/>
                <a:cs typeface="DejaVu Sans Condensed"/>
              </a:rPr>
              <a:t>материалов,</a:t>
            </a:r>
            <a:r>
              <a:rPr sz="2400" spc="-105" dirty="0">
                <a:latin typeface="DejaVu Sans Condensed"/>
                <a:cs typeface="DejaVu Sans Condensed"/>
              </a:rPr>
              <a:t> </a:t>
            </a:r>
            <a:r>
              <a:rPr sz="2400" spc="-180" dirty="0">
                <a:latin typeface="DejaVu Sans Condensed"/>
                <a:cs typeface="DejaVu Sans Condensed"/>
              </a:rPr>
              <a:t>путеводителей </a:t>
            </a:r>
            <a:r>
              <a:rPr sz="2400" spc="-140" dirty="0">
                <a:latin typeface="DejaVu Sans Condensed"/>
                <a:cs typeface="DejaVu Sans Condensed"/>
              </a:rPr>
              <a:t>по</a:t>
            </a:r>
            <a:r>
              <a:rPr sz="2400" spc="-130" dirty="0">
                <a:latin typeface="DejaVu Sans Condensed"/>
                <a:cs typeface="DejaVu Sans Condensed"/>
              </a:rPr>
              <a:t> </a:t>
            </a:r>
            <a:r>
              <a:rPr sz="2400" spc="-90" dirty="0">
                <a:latin typeface="DejaVu Sans Condensed"/>
                <a:cs typeface="DejaVu Sans Condensed"/>
              </a:rPr>
              <a:t>поступлению,</a:t>
            </a:r>
            <a:endParaRPr sz="2400">
              <a:latin typeface="DejaVu Sans Condensed"/>
              <a:cs typeface="DejaVu Sans Condensed"/>
            </a:endParaRPr>
          </a:p>
          <a:p>
            <a:pPr marL="12700">
              <a:lnSpc>
                <a:spcPct val="100000"/>
              </a:lnSpc>
            </a:pPr>
            <a:r>
              <a:rPr sz="2400" spc="-60" dirty="0">
                <a:latin typeface="DejaVu Sans Condensed"/>
                <a:cs typeface="DejaVu Sans Condensed"/>
              </a:rPr>
              <a:t>напоминаний</a:t>
            </a:r>
            <a:endParaRPr sz="2400">
              <a:latin typeface="DejaVu Sans Condensed"/>
              <a:cs typeface="DejaVu Sans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97491" y="8480506"/>
            <a:ext cx="3295650" cy="18605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772160">
              <a:lnSpc>
                <a:spcPct val="100000"/>
              </a:lnSpc>
              <a:spcBef>
                <a:spcPts val="1225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6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КАСАНИЕ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2400" spc="-190" dirty="0">
                <a:latin typeface="DejaVu Sans Condensed"/>
                <a:cs typeface="DejaVu Sans Condensed"/>
              </a:rPr>
              <a:t>Экскурсия</a:t>
            </a:r>
            <a:r>
              <a:rPr sz="2400" spc="-110" dirty="0">
                <a:latin typeface="DejaVu Sans Condensed"/>
                <a:cs typeface="DejaVu Sans Condensed"/>
              </a:rPr>
              <a:t> </a:t>
            </a:r>
            <a:r>
              <a:rPr sz="2400" spc="-145" dirty="0">
                <a:latin typeface="DejaVu Sans Condensed"/>
                <a:cs typeface="DejaVu Sans Condensed"/>
              </a:rPr>
              <a:t>по</a:t>
            </a:r>
            <a:r>
              <a:rPr sz="2400" spc="-130" dirty="0">
                <a:latin typeface="DejaVu Sans Condensed"/>
                <a:cs typeface="DejaVu Sans Condensed"/>
              </a:rPr>
              <a:t> </a:t>
            </a:r>
            <a:r>
              <a:rPr sz="2400" spc="-25" dirty="0">
                <a:latin typeface="DejaVu Sans Condensed"/>
                <a:cs typeface="DejaVu Sans Condensed"/>
              </a:rPr>
              <a:t>СП; </a:t>
            </a:r>
            <a:r>
              <a:rPr sz="2400" spc="-200" dirty="0">
                <a:latin typeface="DejaVu Sans Condensed"/>
                <a:cs typeface="DejaVu Sans Condensed"/>
              </a:rPr>
              <a:t>консультация</a:t>
            </a:r>
            <a:r>
              <a:rPr sz="2400" spc="-85" dirty="0">
                <a:latin typeface="DejaVu Sans Condensed"/>
                <a:cs typeface="DejaVu Sans Condensed"/>
              </a:rPr>
              <a:t> </a:t>
            </a:r>
            <a:r>
              <a:rPr sz="2400" spc="-165" dirty="0">
                <a:latin typeface="DejaVu Sans Condensed"/>
                <a:cs typeface="DejaVu Sans Condensed"/>
              </a:rPr>
              <a:t>при</a:t>
            </a:r>
            <a:r>
              <a:rPr sz="2400" spc="-105" dirty="0">
                <a:latin typeface="DejaVu Sans Condensed"/>
                <a:cs typeface="DejaVu Sans Condensed"/>
              </a:rPr>
              <a:t> </a:t>
            </a:r>
            <a:r>
              <a:rPr sz="2400" spc="-145" dirty="0">
                <a:latin typeface="DejaVu Sans Condensed"/>
                <a:cs typeface="DejaVu Sans Condensed"/>
              </a:rPr>
              <a:t>подаче </a:t>
            </a:r>
            <a:r>
              <a:rPr sz="2400" spc="-75" dirty="0">
                <a:latin typeface="DejaVu Sans Condensed"/>
                <a:cs typeface="DejaVu Sans Condensed"/>
              </a:rPr>
              <a:t>документов</a:t>
            </a:r>
            <a:endParaRPr sz="2400">
              <a:latin typeface="DejaVu Sans Condensed"/>
              <a:cs typeface="DejaVu Sans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8077" y="2345503"/>
            <a:ext cx="161201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Чтобы</a:t>
            </a:r>
            <a:r>
              <a:rPr sz="3200" b="1" spc="-5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абитуриент</a:t>
            </a:r>
            <a:r>
              <a:rPr sz="3200" b="1" spc="-4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заинтересовался,</a:t>
            </a:r>
            <a:r>
              <a:rPr sz="3200" b="1" spc="-3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не</a:t>
            </a:r>
            <a:r>
              <a:rPr sz="3200" b="1" spc="-4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забыл</a:t>
            </a:r>
            <a:r>
              <a:rPr sz="3200" b="1" spc="-5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про</a:t>
            </a:r>
            <a:r>
              <a:rPr sz="3200" b="1" spc="-5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вас</a:t>
            </a:r>
            <a:r>
              <a:rPr sz="3200" b="1" spc="-4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и</a:t>
            </a:r>
            <a:r>
              <a:rPr sz="3200" b="1" spc="-3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поступил,</a:t>
            </a:r>
            <a:r>
              <a:rPr sz="3200" b="1" spc="-3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003D99"/>
                </a:solidFill>
                <a:latin typeface="Carlito"/>
                <a:cs typeface="Carlito"/>
              </a:rPr>
              <a:t>необходимо,</a:t>
            </a:r>
            <a:r>
              <a:rPr sz="3200" b="1" spc="-3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в</a:t>
            </a:r>
            <a:r>
              <a:rPr sz="3200" b="1" spc="-3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среднем,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от</a:t>
            </a:r>
            <a:r>
              <a:rPr sz="3200" b="1" spc="-6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5</a:t>
            </a:r>
            <a:r>
              <a:rPr sz="3200" b="1" spc="-5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«касаний»</a:t>
            </a:r>
            <a:r>
              <a:rPr sz="3200" b="1" spc="-8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—</a:t>
            </a:r>
            <a:r>
              <a:rPr sz="3200" b="1" spc="-6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взаимодействий</a:t>
            </a:r>
            <a:r>
              <a:rPr sz="3200" b="1" spc="-6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с</a:t>
            </a:r>
            <a:r>
              <a:rPr sz="3200" b="1" spc="-6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ним</a:t>
            </a:r>
            <a:r>
              <a:rPr sz="3200" b="1" spc="-5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под</a:t>
            </a:r>
            <a:r>
              <a:rPr sz="3200" b="1" spc="-6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разными</a:t>
            </a:r>
            <a:r>
              <a:rPr sz="3200" b="1" spc="-7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003D99"/>
                </a:solidFill>
                <a:latin typeface="Carlito"/>
                <a:cs typeface="Carlito"/>
              </a:rPr>
              <a:t>полезными</a:t>
            </a:r>
            <a:r>
              <a:rPr sz="3200" b="1" spc="-5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003D99"/>
                </a:solidFill>
                <a:latin typeface="Carlito"/>
                <a:cs typeface="Carlito"/>
              </a:rPr>
              <a:t>предлогами</a:t>
            </a:r>
            <a:endParaRPr sz="3200">
              <a:latin typeface="Carlito"/>
              <a:cs typeface="Carlito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230178-DF0F-509E-35F8-AB4E029539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0" y="-2519"/>
            <a:ext cx="1549655" cy="154965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66BDF4A7-1B4E-1DFB-0904-A4D1EB89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891655" y="-20761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BAF3-DF4F-49E7-4C11-2180CDCA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2B062D7-CFD6-F43D-062F-D8153B28C946}"/>
              </a:ext>
            </a:extLst>
          </p:cNvPr>
          <p:cNvGrpSpPr/>
          <p:nvPr/>
        </p:nvGrpSpPr>
        <p:grpSpPr>
          <a:xfrm>
            <a:off x="0" y="3977299"/>
            <a:ext cx="20104100" cy="7292411"/>
            <a:chOff x="0" y="4016651"/>
            <a:chExt cx="19729450" cy="7292411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8C41DFFB-F697-11CF-3F7A-79E32CB02FA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16651"/>
              <a:ext cx="19729450" cy="4122801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9D83B75-2367-78A4-C001-A0C3A19BD4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72108"/>
              <a:ext cx="19729450" cy="423695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2A1AA89A-94E4-E57E-1E50-8654C9C092B6}"/>
              </a:ext>
            </a:extLst>
          </p:cNvPr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DDC70AD-0EEF-078A-E36D-FF9A8919B550}"/>
              </a:ext>
            </a:extLst>
          </p:cNvPr>
          <p:cNvSpPr txBox="1"/>
          <p:nvPr/>
        </p:nvSpPr>
        <p:spPr>
          <a:xfrm>
            <a:off x="910820" y="10427045"/>
            <a:ext cx="8395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Что</a:t>
            </a:r>
            <a:r>
              <a:rPr sz="28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Carlito"/>
                <a:cs typeface="Carlito"/>
              </a:rPr>
              <a:t>делает</a:t>
            </a:r>
            <a:r>
              <a:rPr sz="28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Carlito"/>
                <a:cs typeface="Carlito"/>
              </a:rPr>
              <a:t>вуз</a:t>
            </a:r>
            <a:r>
              <a:rPr lang="ru-RU" sz="2800" b="1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20" name="object 20">
            <a:extLst>
              <a:ext uri="{FF2B5EF4-FFF2-40B4-BE49-F238E27FC236}">
                <a16:creationId xmlns:a16="http://schemas.microsoft.com/office/drawing/2014/main" id="{E1E856B0-96D6-E7C6-16B7-CB67C7FBAD2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6750" y="7022179"/>
            <a:ext cx="76200" cy="560704"/>
          </a:xfrm>
          <a:prstGeom prst="rect">
            <a:avLst/>
          </a:prstGeom>
        </p:spPr>
      </p:pic>
      <p:pic>
        <p:nvPicPr>
          <p:cNvPr id="21" name="object 21">
            <a:extLst>
              <a:ext uri="{FF2B5EF4-FFF2-40B4-BE49-F238E27FC236}">
                <a16:creationId xmlns:a16="http://schemas.microsoft.com/office/drawing/2014/main" id="{836172B5-4200-B155-5C72-D4D183B13D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4750" y="7022179"/>
            <a:ext cx="76200" cy="560704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FA1A4769-27C9-BB3C-C710-AB1B5F76CAF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13750" y="7022179"/>
            <a:ext cx="76200" cy="560704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7F3C3CC7-4173-B61F-317D-211ABF198E9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0350" y="7049484"/>
            <a:ext cx="76200" cy="560705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9FEEB276-B749-C09C-7986-A094B12A49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09750" y="7049484"/>
            <a:ext cx="76200" cy="560705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CB2F8A3F-E327-6BE9-D850-66F3A8E6101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05350" y="7049484"/>
            <a:ext cx="76200" cy="560705"/>
          </a:xfrm>
          <a:prstGeom prst="rect">
            <a:avLst/>
          </a:prstGeom>
        </p:spPr>
      </p:pic>
      <p:pic>
        <p:nvPicPr>
          <p:cNvPr id="30" name="object 26">
            <a:extLst>
              <a:ext uri="{FF2B5EF4-FFF2-40B4-BE49-F238E27FC236}">
                <a16:creationId xmlns:a16="http://schemas.microsoft.com/office/drawing/2014/main" id="{C75501AD-EE77-7AD3-6049-920661CA28F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765" y="305314"/>
            <a:ext cx="1507671" cy="1469674"/>
          </a:xfrm>
          <a:prstGeom prst="rect">
            <a:avLst/>
          </a:prstGeom>
        </p:spPr>
      </p:pic>
      <p:pic>
        <p:nvPicPr>
          <p:cNvPr id="31" name="object 12">
            <a:extLst>
              <a:ext uri="{FF2B5EF4-FFF2-40B4-BE49-F238E27FC236}">
                <a16:creationId xmlns:a16="http://schemas.microsoft.com/office/drawing/2014/main" id="{C5DF23C4-E959-1009-CB1E-3052A46B491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7821" y="305314"/>
            <a:ext cx="1507671" cy="14696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949E7C-C007-5211-D5C9-7F90C3212E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33" y="305314"/>
            <a:ext cx="1549655" cy="1549655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2D30ACBA-77ED-E2B7-C01F-46BC84E2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6765080" y="305314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Заголовок 15">
            <a:extLst>
              <a:ext uri="{FF2B5EF4-FFF2-40B4-BE49-F238E27FC236}">
                <a16:creationId xmlns:a16="http://schemas.microsoft.com/office/drawing/2014/main" id="{D6E2C6DD-D06E-B1F9-D466-37CFE298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821" y="2072952"/>
            <a:ext cx="16352772" cy="1846659"/>
          </a:xfrm>
        </p:spPr>
        <p:txBody>
          <a:bodyPr/>
          <a:lstStyle/>
          <a:p>
            <a:pPr algn="ctr"/>
            <a:r>
              <a:rPr lang="ru-RU" sz="6000" dirty="0"/>
              <a:t>Алгоритм сопровождения абитуриентов при поступлении в вуз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576F43F8-57F1-D0B7-FB1A-452FDCC9D14D}"/>
              </a:ext>
            </a:extLst>
          </p:cNvPr>
          <p:cNvSpPr txBox="1"/>
          <p:nvPr/>
        </p:nvSpPr>
        <p:spPr>
          <a:xfrm>
            <a:off x="1517650" y="5995049"/>
            <a:ext cx="249476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Решает поступать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6733368B-2137-8D9C-8B86-EB5B8F00F662}"/>
              </a:ext>
            </a:extLst>
          </p:cNvPr>
          <p:cNvSpPr txBox="1"/>
          <p:nvPr/>
        </p:nvSpPr>
        <p:spPr>
          <a:xfrm>
            <a:off x="3509264" y="6082563"/>
            <a:ext cx="487375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Изучает профессии, выбирает направление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7EE89F7-F6EE-7119-21A5-6212FE110C11}"/>
              </a:ext>
            </a:extLst>
          </p:cNvPr>
          <p:cNvSpPr txBox="1"/>
          <p:nvPr/>
        </p:nvSpPr>
        <p:spPr>
          <a:xfrm>
            <a:off x="7501365" y="6263562"/>
            <a:ext cx="33376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Выбирает вузы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DE2C4D2A-A43B-16F8-CC82-C8902B265A65}"/>
              </a:ext>
            </a:extLst>
          </p:cNvPr>
          <p:cNvSpPr txBox="1"/>
          <p:nvPr/>
        </p:nvSpPr>
        <p:spPr>
          <a:xfrm>
            <a:off x="10709965" y="6370793"/>
            <a:ext cx="33376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Копит деньги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3A7D1E0-C01F-8831-BD85-9D5598591599}"/>
              </a:ext>
            </a:extLst>
          </p:cNvPr>
          <p:cNvSpPr txBox="1"/>
          <p:nvPr/>
        </p:nvSpPr>
        <p:spPr>
          <a:xfrm>
            <a:off x="13677137" y="6038700"/>
            <a:ext cx="33376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Готовится к экзаменам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D7944875-DCB1-D43A-F73D-15D4351FFDC0}"/>
              </a:ext>
            </a:extLst>
          </p:cNvPr>
          <p:cNvSpPr txBox="1"/>
          <p:nvPr/>
        </p:nvSpPr>
        <p:spPr>
          <a:xfrm>
            <a:off x="16573855" y="6223366"/>
            <a:ext cx="36734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Подает документы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D702015-C3C7-C2F6-272A-040E0159D32C}"/>
              </a:ext>
            </a:extLst>
          </p:cNvPr>
          <p:cNvSpPr txBox="1"/>
          <p:nvPr/>
        </p:nvSpPr>
        <p:spPr>
          <a:xfrm>
            <a:off x="908050" y="7947919"/>
            <a:ext cx="31649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Доводы к поступлению через соц. сети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860C9F89-8D83-108D-90C2-C9D974904498}"/>
              </a:ext>
            </a:extLst>
          </p:cNvPr>
          <p:cNvSpPr txBox="1"/>
          <p:nvPr/>
        </p:nvSpPr>
        <p:spPr>
          <a:xfrm>
            <a:off x="4179379" y="7771011"/>
            <a:ext cx="316496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Ярмарка профессий, ролики и статьи с ТОП профессий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6199D30C-BD6D-9836-3840-C58828EBC09C}"/>
              </a:ext>
            </a:extLst>
          </p:cNvPr>
          <p:cNvSpPr txBox="1"/>
          <p:nvPr/>
        </p:nvSpPr>
        <p:spPr>
          <a:xfrm>
            <a:off x="7560467" y="7862690"/>
            <a:ext cx="321943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Донесение ценности через информацию на агрегаторах, ДОД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A9805AAB-8590-AA06-A352-5FDE68F5C500}"/>
              </a:ext>
            </a:extLst>
          </p:cNvPr>
          <p:cNvSpPr txBox="1"/>
          <p:nvPr/>
        </p:nvSpPr>
        <p:spPr>
          <a:xfrm>
            <a:off x="10932171" y="7889996"/>
            <a:ext cx="32194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Предложение рассрочки, студ. кредита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D6C19729-257B-7053-7006-066938462C91}"/>
              </a:ext>
            </a:extLst>
          </p:cNvPr>
          <p:cNvSpPr txBox="1"/>
          <p:nvPr/>
        </p:nvSpPr>
        <p:spPr>
          <a:xfrm>
            <a:off x="13959835" y="7926728"/>
            <a:ext cx="288590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ДПО по подготовке к экзаменам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CE275BC2-D351-645B-F512-B5B65201C7DA}"/>
              </a:ext>
            </a:extLst>
          </p:cNvPr>
          <p:cNvSpPr txBox="1"/>
          <p:nvPr/>
        </p:nvSpPr>
        <p:spPr>
          <a:xfrm>
            <a:off x="16765080" y="7926728"/>
            <a:ext cx="32194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Сопровождение подачи документов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5845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>
            <a:extLst>
              <a:ext uri="{FF2B5EF4-FFF2-40B4-BE49-F238E27FC236}">
                <a16:creationId xmlns:a16="http://schemas.microsoft.com/office/drawing/2014/main" id="{AD7D0608-B472-704B-B733-645582D2AF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-334812" y="-49900"/>
            <a:ext cx="20438912" cy="1135925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59116" y="3794220"/>
            <a:ext cx="474345" cy="1083310"/>
          </a:xfrm>
          <a:custGeom>
            <a:avLst/>
            <a:gdLst/>
            <a:ahLst/>
            <a:cxnLst/>
            <a:rect l="l" t="t" r="r" b="b"/>
            <a:pathLst>
              <a:path w="474344" h="1083310">
                <a:moveTo>
                  <a:pt x="306098" y="189"/>
                </a:moveTo>
                <a:lnTo>
                  <a:pt x="473861" y="189"/>
                </a:lnTo>
                <a:lnTo>
                  <a:pt x="473861" y="1083472"/>
                </a:lnTo>
                <a:lnTo>
                  <a:pt x="267110" y="1083472"/>
                </a:lnTo>
                <a:lnTo>
                  <a:pt x="267110" y="304220"/>
                </a:lnTo>
                <a:lnTo>
                  <a:pt x="228210" y="337991"/>
                </a:lnTo>
                <a:lnTo>
                  <a:pt x="187061" y="368696"/>
                </a:lnTo>
                <a:lnTo>
                  <a:pt x="143662" y="396340"/>
                </a:lnTo>
                <a:lnTo>
                  <a:pt x="98014" y="420925"/>
                </a:lnTo>
                <a:lnTo>
                  <a:pt x="50117" y="442455"/>
                </a:lnTo>
                <a:lnTo>
                  <a:pt x="-26" y="460934"/>
                </a:lnTo>
                <a:lnTo>
                  <a:pt x="-26" y="273233"/>
                </a:lnTo>
                <a:lnTo>
                  <a:pt x="41325" y="257019"/>
                </a:lnTo>
                <a:lnTo>
                  <a:pt x="84422" y="234864"/>
                </a:lnTo>
                <a:lnTo>
                  <a:pt x="129268" y="206779"/>
                </a:lnTo>
                <a:lnTo>
                  <a:pt x="175863" y="172778"/>
                </a:lnTo>
                <a:lnTo>
                  <a:pt x="219617" y="134274"/>
                </a:lnTo>
                <a:lnTo>
                  <a:pt x="255911" y="92675"/>
                </a:lnTo>
                <a:lnTo>
                  <a:pt x="284740" y="47980"/>
                </a:lnTo>
                <a:lnTo>
                  <a:pt x="306098" y="189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8640" y="3593795"/>
            <a:ext cx="6218583" cy="1871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Мониторинг готовности педагогов к ведению образовательной деятельности в инклюзивных группах. </a:t>
            </a:r>
            <a:r>
              <a:rPr lang="ru-RU" sz="2400" spc="-2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Проведение ПК или переподготовки управленческих и педагогических кадров вузов</a:t>
            </a:r>
            <a:endParaRPr lang="ru-RU" sz="2400" dirty="0">
              <a:latin typeface="Trebuchet MS" panose="020B0603020202020204" pitchFamily="34" charset="0"/>
              <a:cs typeface="DejaVu Sans Condensed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417" y="5630513"/>
            <a:ext cx="725170" cy="1083310"/>
          </a:xfrm>
          <a:custGeom>
            <a:avLst/>
            <a:gdLst/>
            <a:ahLst/>
            <a:cxnLst/>
            <a:rect l="l" t="t" r="r" b="b"/>
            <a:pathLst>
              <a:path w="725169" h="1083309">
                <a:moveTo>
                  <a:pt x="382718" y="143"/>
                </a:moveTo>
                <a:lnTo>
                  <a:pt x="443843" y="3587"/>
                </a:lnTo>
                <a:lnTo>
                  <a:pt x="499506" y="13920"/>
                </a:lnTo>
                <a:lnTo>
                  <a:pt x="549701" y="31140"/>
                </a:lnTo>
                <a:lnTo>
                  <a:pt x="594422" y="55249"/>
                </a:lnTo>
                <a:lnTo>
                  <a:pt x="633663" y="86247"/>
                </a:lnTo>
                <a:lnTo>
                  <a:pt x="666506" y="122365"/>
                </a:lnTo>
                <a:lnTo>
                  <a:pt x="692039" y="161835"/>
                </a:lnTo>
                <a:lnTo>
                  <a:pt x="710270" y="204659"/>
                </a:lnTo>
                <a:lnTo>
                  <a:pt x="721204" y="250835"/>
                </a:lnTo>
                <a:lnTo>
                  <a:pt x="724847" y="300363"/>
                </a:lnTo>
                <a:lnTo>
                  <a:pt x="723226" y="336393"/>
                </a:lnTo>
                <a:lnTo>
                  <a:pt x="710221" y="405785"/>
                </a:lnTo>
                <a:lnTo>
                  <a:pt x="683785" y="472508"/>
                </a:lnTo>
                <a:lnTo>
                  <a:pt x="664984" y="506606"/>
                </a:lnTo>
                <a:lnTo>
                  <a:pt x="642396" y="541467"/>
                </a:lnTo>
                <a:lnTo>
                  <a:pt x="616011" y="577089"/>
                </a:lnTo>
                <a:lnTo>
                  <a:pt x="563355" y="635444"/>
                </a:lnTo>
                <a:lnTo>
                  <a:pt x="525698" y="672492"/>
                </a:lnTo>
                <a:lnTo>
                  <a:pt x="480505" y="714754"/>
                </a:lnTo>
                <a:lnTo>
                  <a:pt x="436100" y="755853"/>
                </a:lnTo>
                <a:lnTo>
                  <a:pt x="400624" y="789428"/>
                </a:lnTo>
                <a:lnTo>
                  <a:pt x="356556" y="834004"/>
                </a:lnTo>
                <a:lnTo>
                  <a:pt x="322982" y="877312"/>
                </a:lnTo>
                <a:lnTo>
                  <a:pt x="314266" y="891406"/>
                </a:lnTo>
                <a:lnTo>
                  <a:pt x="724847" y="891406"/>
                </a:lnTo>
                <a:lnTo>
                  <a:pt x="724847" y="1083426"/>
                </a:lnTo>
                <a:lnTo>
                  <a:pt x="-24" y="1083426"/>
                </a:lnTo>
                <a:lnTo>
                  <a:pt x="8812" y="1029678"/>
                </a:lnTo>
                <a:lnTo>
                  <a:pt x="23533" y="977383"/>
                </a:lnTo>
                <a:lnTo>
                  <a:pt x="44140" y="926517"/>
                </a:lnTo>
                <a:lnTo>
                  <a:pt x="70636" y="877056"/>
                </a:lnTo>
                <a:lnTo>
                  <a:pt x="113646" y="816128"/>
                </a:lnTo>
                <a:lnTo>
                  <a:pt x="142183" y="781769"/>
                </a:lnTo>
                <a:lnTo>
                  <a:pt x="175408" y="744813"/>
                </a:lnTo>
                <a:lnTo>
                  <a:pt x="213322" y="705260"/>
                </a:lnTo>
                <a:lnTo>
                  <a:pt x="255925" y="663110"/>
                </a:lnTo>
                <a:lnTo>
                  <a:pt x="303218" y="618363"/>
                </a:lnTo>
                <a:lnTo>
                  <a:pt x="354819" y="569598"/>
                </a:lnTo>
                <a:lnTo>
                  <a:pt x="397764" y="527543"/>
                </a:lnTo>
                <a:lnTo>
                  <a:pt x="432053" y="492207"/>
                </a:lnTo>
                <a:lnTo>
                  <a:pt x="457686" y="463594"/>
                </a:lnTo>
                <a:lnTo>
                  <a:pt x="493332" y="409801"/>
                </a:lnTo>
                <a:lnTo>
                  <a:pt x="514667" y="346505"/>
                </a:lnTo>
                <a:lnTo>
                  <a:pt x="517334" y="315095"/>
                </a:lnTo>
                <a:lnTo>
                  <a:pt x="515021" y="282520"/>
                </a:lnTo>
                <a:lnTo>
                  <a:pt x="496439" y="229372"/>
                </a:lnTo>
                <a:lnTo>
                  <a:pt x="459787" y="192537"/>
                </a:lnTo>
                <a:lnTo>
                  <a:pt x="408492" y="173920"/>
                </a:lnTo>
                <a:lnTo>
                  <a:pt x="377511" y="171589"/>
                </a:lnTo>
                <a:lnTo>
                  <a:pt x="346791" y="174037"/>
                </a:lnTo>
                <a:lnTo>
                  <a:pt x="295296" y="193555"/>
                </a:lnTo>
                <a:lnTo>
                  <a:pt x="257380" y="233317"/>
                </a:lnTo>
                <a:lnTo>
                  <a:pt x="235301" y="298085"/>
                </a:lnTo>
                <a:lnTo>
                  <a:pt x="230334" y="340113"/>
                </a:lnTo>
                <a:lnTo>
                  <a:pt x="24269" y="319540"/>
                </a:lnTo>
                <a:lnTo>
                  <a:pt x="32590" y="265322"/>
                </a:lnTo>
                <a:lnTo>
                  <a:pt x="45284" y="216456"/>
                </a:lnTo>
                <a:lnTo>
                  <a:pt x="62352" y="172938"/>
                </a:lnTo>
                <a:lnTo>
                  <a:pt x="83796" y="134764"/>
                </a:lnTo>
                <a:lnTo>
                  <a:pt x="109615" y="101932"/>
                </a:lnTo>
                <a:lnTo>
                  <a:pt x="139811" y="74436"/>
                </a:lnTo>
                <a:lnTo>
                  <a:pt x="180609" y="47691"/>
                </a:lnTo>
                <a:lnTo>
                  <a:pt x="225298" y="26889"/>
                </a:lnTo>
                <a:lnTo>
                  <a:pt x="273878" y="12030"/>
                </a:lnTo>
                <a:lnTo>
                  <a:pt x="326351" y="3115"/>
                </a:lnTo>
                <a:lnTo>
                  <a:pt x="382718" y="143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5538" y="5611099"/>
            <a:ext cx="720725" cy="1101725"/>
          </a:xfrm>
          <a:custGeom>
            <a:avLst/>
            <a:gdLst/>
            <a:ahLst/>
            <a:cxnLst/>
            <a:rect l="l" t="t" r="r" b="b"/>
            <a:pathLst>
              <a:path w="720725" h="1101725">
                <a:moveTo>
                  <a:pt x="373878" y="534910"/>
                </a:moveTo>
                <a:lnTo>
                  <a:pt x="318888" y="546610"/>
                </a:lnTo>
                <a:lnTo>
                  <a:pt x="273043" y="581645"/>
                </a:lnTo>
                <a:lnTo>
                  <a:pt x="242182" y="639571"/>
                </a:lnTo>
                <a:lnTo>
                  <a:pt x="231896" y="719690"/>
                </a:lnTo>
                <a:lnTo>
                  <a:pt x="234781" y="767217"/>
                </a:lnTo>
                <a:lnTo>
                  <a:pt x="243452" y="809017"/>
                </a:lnTo>
                <a:lnTo>
                  <a:pt x="257934" y="845078"/>
                </a:lnTo>
                <a:lnTo>
                  <a:pt x="302228" y="899317"/>
                </a:lnTo>
                <a:lnTo>
                  <a:pt x="355186" y="926697"/>
                </a:lnTo>
                <a:lnTo>
                  <a:pt x="384165" y="930124"/>
                </a:lnTo>
                <a:lnTo>
                  <a:pt x="411717" y="927334"/>
                </a:lnTo>
                <a:lnTo>
                  <a:pt x="459583" y="904943"/>
                </a:lnTo>
                <a:lnTo>
                  <a:pt x="496662" y="859242"/>
                </a:lnTo>
                <a:lnTo>
                  <a:pt x="515763" y="785659"/>
                </a:lnTo>
                <a:lnTo>
                  <a:pt x="518146" y="738105"/>
                </a:lnTo>
                <a:lnTo>
                  <a:pt x="515573" y="688977"/>
                </a:lnTo>
                <a:lnTo>
                  <a:pt x="507844" y="646921"/>
                </a:lnTo>
                <a:lnTo>
                  <a:pt x="476872" y="583931"/>
                </a:lnTo>
                <a:lnTo>
                  <a:pt x="430566" y="547181"/>
                </a:lnTo>
                <a:lnTo>
                  <a:pt x="373878" y="534910"/>
                </a:lnTo>
                <a:close/>
              </a:path>
              <a:path w="720725" h="1101725">
                <a:moveTo>
                  <a:pt x="394452" y="0"/>
                </a:moveTo>
                <a:lnTo>
                  <a:pt x="453317" y="4288"/>
                </a:lnTo>
                <a:lnTo>
                  <a:pt x="506860" y="17160"/>
                </a:lnTo>
                <a:lnTo>
                  <a:pt x="555093" y="38628"/>
                </a:lnTo>
                <a:lnTo>
                  <a:pt x="598027" y="68705"/>
                </a:lnTo>
                <a:lnTo>
                  <a:pt x="627913" y="98759"/>
                </a:lnTo>
                <a:lnTo>
                  <a:pt x="653111" y="133764"/>
                </a:lnTo>
                <a:lnTo>
                  <a:pt x="673628" y="173730"/>
                </a:lnTo>
                <a:lnTo>
                  <a:pt x="689469" y="218671"/>
                </a:lnTo>
                <a:lnTo>
                  <a:pt x="700641" y="268598"/>
                </a:lnTo>
                <a:lnTo>
                  <a:pt x="500494" y="290695"/>
                </a:lnTo>
                <a:lnTo>
                  <a:pt x="495325" y="261784"/>
                </a:lnTo>
                <a:lnTo>
                  <a:pt x="487239" y="236944"/>
                </a:lnTo>
                <a:lnTo>
                  <a:pt x="462268" y="199384"/>
                </a:lnTo>
                <a:lnTo>
                  <a:pt x="426709" y="177271"/>
                </a:lnTo>
                <a:lnTo>
                  <a:pt x="382006" y="169921"/>
                </a:lnTo>
                <a:lnTo>
                  <a:pt x="350505" y="173610"/>
                </a:lnTo>
                <a:lnTo>
                  <a:pt x="295122" y="203085"/>
                </a:lnTo>
                <a:lnTo>
                  <a:pt x="254472" y="257484"/>
                </a:lnTo>
                <a:lnTo>
                  <a:pt x="240367" y="296306"/>
                </a:lnTo>
                <a:lnTo>
                  <a:pt x="228956" y="345321"/>
                </a:lnTo>
                <a:lnTo>
                  <a:pt x="220246" y="404534"/>
                </a:lnTo>
                <a:lnTo>
                  <a:pt x="214243" y="473952"/>
                </a:lnTo>
                <a:lnTo>
                  <a:pt x="255176" y="433967"/>
                </a:lnTo>
                <a:lnTo>
                  <a:pt x="300823" y="405437"/>
                </a:lnTo>
                <a:lnTo>
                  <a:pt x="351185" y="388336"/>
                </a:lnTo>
                <a:lnTo>
                  <a:pt x="406262" y="382641"/>
                </a:lnTo>
                <a:lnTo>
                  <a:pt x="456584" y="386587"/>
                </a:lnTo>
                <a:lnTo>
                  <a:pt x="503926" y="398421"/>
                </a:lnTo>
                <a:lnTo>
                  <a:pt x="548292" y="418137"/>
                </a:lnTo>
                <a:lnTo>
                  <a:pt x="589690" y="445729"/>
                </a:lnTo>
                <a:lnTo>
                  <a:pt x="628126" y="481190"/>
                </a:lnTo>
                <a:lnTo>
                  <a:pt x="656361" y="515671"/>
                </a:lnTo>
                <a:lnTo>
                  <a:pt x="679470" y="553334"/>
                </a:lnTo>
                <a:lnTo>
                  <a:pt x="697450" y="594186"/>
                </a:lnTo>
                <a:lnTo>
                  <a:pt x="710297" y="638234"/>
                </a:lnTo>
                <a:lnTo>
                  <a:pt x="718008" y="685485"/>
                </a:lnTo>
                <a:lnTo>
                  <a:pt x="720579" y="735946"/>
                </a:lnTo>
                <a:lnTo>
                  <a:pt x="717881" y="789306"/>
                </a:lnTo>
                <a:lnTo>
                  <a:pt x="709785" y="839025"/>
                </a:lnTo>
                <a:lnTo>
                  <a:pt x="696291" y="885104"/>
                </a:lnTo>
                <a:lnTo>
                  <a:pt x="677400" y="927542"/>
                </a:lnTo>
                <a:lnTo>
                  <a:pt x="653112" y="966339"/>
                </a:lnTo>
                <a:lnTo>
                  <a:pt x="623427" y="1001496"/>
                </a:lnTo>
                <a:lnTo>
                  <a:pt x="589508" y="1032113"/>
                </a:lnTo>
                <a:lnTo>
                  <a:pt x="552520" y="1057163"/>
                </a:lnTo>
                <a:lnTo>
                  <a:pt x="512463" y="1076647"/>
                </a:lnTo>
                <a:lnTo>
                  <a:pt x="469337" y="1090563"/>
                </a:lnTo>
                <a:lnTo>
                  <a:pt x="423142" y="1098913"/>
                </a:lnTo>
                <a:lnTo>
                  <a:pt x="373878" y="1101697"/>
                </a:lnTo>
                <a:lnTo>
                  <a:pt x="321060" y="1098163"/>
                </a:lnTo>
                <a:lnTo>
                  <a:pt x="271448" y="1087567"/>
                </a:lnTo>
                <a:lnTo>
                  <a:pt x="225054" y="1069916"/>
                </a:lnTo>
                <a:lnTo>
                  <a:pt x="181887" y="1045216"/>
                </a:lnTo>
                <a:lnTo>
                  <a:pt x="141959" y="1013475"/>
                </a:lnTo>
                <a:lnTo>
                  <a:pt x="105280" y="974700"/>
                </a:lnTo>
                <a:lnTo>
                  <a:pt x="63722" y="910282"/>
                </a:lnTo>
                <a:lnTo>
                  <a:pt x="46828" y="872054"/>
                </a:lnTo>
                <a:lnTo>
                  <a:pt x="32528" y="829814"/>
                </a:lnTo>
                <a:lnTo>
                  <a:pt x="20823" y="783566"/>
                </a:lnTo>
                <a:lnTo>
                  <a:pt x="11716" y="733312"/>
                </a:lnTo>
                <a:lnTo>
                  <a:pt x="5208" y="679053"/>
                </a:lnTo>
                <a:lnTo>
                  <a:pt x="1302" y="620792"/>
                </a:lnTo>
                <a:lnTo>
                  <a:pt x="0" y="558531"/>
                </a:lnTo>
                <a:lnTo>
                  <a:pt x="1354" y="494666"/>
                </a:lnTo>
                <a:lnTo>
                  <a:pt x="5418" y="434892"/>
                </a:lnTo>
                <a:lnTo>
                  <a:pt x="12191" y="379207"/>
                </a:lnTo>
                <a:lnTo>
                  <a:pt x="21674" y="327612"/>
                </a:lnTo>
                <a:lnTo>
                  <a:pt x="33865" y="280104"/>
                </a:lnTo>
                <a:lnTo>
                  <a:pt x="48766" y="236684"/>
                </a:lnTo>
                <a:lnTo>
                  <a:pt x="66376" y="197349"/>
                </a:lnTo>
                <a:lnTo>
                  <a:pt x="86696" y="162099"/>
                </a:lnTo>
                <a:lnTo>
                  <a:pt x="109725" y="130933"/>
                </a:lnTo>
                <a:lnTo>
                  <a:pt x="142365" y="96169"/>
                </a:lnTo>
                <a:lnTo>
                  <a:pt x="177691" y="66765"/>
                </a:lnTo>
                <a:lnTo>
                  <a:pt x="215698" y="42718"/>
                </a:lnTo>
                <a:lnTo>
                  <a:pt x="256382" y="24022"/>
                </a:lnTo>
                <a:lnTo>
                  <a:pt x="299739" y="10673"/>
                </a:lnTo>
                <a:lnTo>
                  <a:pt x="345763" y="2667"/>
                </a:lnTo>
                <a:lnTo>
                  <a:pt x="394452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4711" y="5272119"/>
            <a:ext cx="4230370" cy="0"/>
          </a:xfrm>
          <a:custGeom>
            <a:avLst/>
            <a:gdLst/>
            <a:ahLst/>
            <a:cxnLst/>
            <a:rect l="l" t="t" r="r" b="b"/>
            <a:pathLst>
              <a:path w="4230370">
                <a:moveTo>
                  <a:pt x="-60" y="152"/>
                </a:moveTo>
                <a:lnTo>
                  <a:pt x="4229694" y="152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394711" y="7071328"/>
            <a:ext cx="4224655" cy="17780"/>
          </a:xfrm>
          <a:custGeom>
            <a:avLst/>
            <a:gdLst/>
            <a:ahLst/>
            <a:cxnLst/>
            <a:rect l="l" t="t" r="r" b="b"/>
            <a:pathLst>
              <a:path w="4224655" h="17779">
                <a:moveTo>
                  <a:pt x="-60" y="17886"/>
                </a:moveTo>
                <a:lnTo>
                  <a:pt x="4224233" y="107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23543" y="7516971"/>
            <a:ext cx="716915" cy="1101725"/>
          </a:xfrm>
          <a:custGeom>
            <a:avLst/>
            <a:gdLst/>
            <a:ahLst/>
            <a:cxnLst/>
            <a:rect l="l" t="t" r="r" b="b"/>
            <a:pathLst>
              <a:path w="716914" h="1101725">
                <a:moveTo>
                  <a:pt x="348021" y="95"/>
                </a:moveTo>
                <a:lnTo>
                  <a:pt x="406557" y="3981"/>
                </a:lnTo>
                <a:lnTo>
                  <a:pt x="460254" y="15640"/>
                </a:lnTo>
                <a:lnTo>
                  <a:pt x="509116" y="35070"/>
                </a:lnTo>
                <a:lnTo>
                  <a:pt x="553150" y="62273"/>
                </a:lnTo>
                <a:lnTo>
                  <a:pt x="592363" y="97248"/>
                </a:lnTo>
                <a:lnTo>
                  <a:pt x="625533" y="138254"/>
                </a:lnTo>
                <a:lnTo>
                  <a:pt x="649226" y="181844"/>
                </a:lnTo>
                <a:lnTo>
                  <a:pt x="663441" y="228029"/>
                </a:lnTo>
                <a:lnTo>
                  <a:pt x="668180" y="276821"/>
                </a:lnTo>
                <a:lnTo>
                  <a:pt x="663871" y="322540"/>
                </a:lnTo>
                <a:lnTo>
                  <a:pt x="650941" y="365084"/>
                </a:lnTo>
                <a:lnTo>
                  <a:pt x="629382" y="404453"/>
                </a:lnTo>
                <a:lnTo>
                  <a:pt x="599188" y="440647"/>
                </a:lnTo>
                <a:lnTo>
                  <a:pt x="560350" y="473666"/>
                </a:lnTo>
                <a:lnTo>
                  <a:pt x="512863" y="503511"/>
                </a:lnTo>
                <a:lnTo>
                  <a:pt x="556917" y="516510"/>
                </a:lnTo>
                <a:lnTo>
                  <a:pt x="596316" y="535688"/>
                </a:lnTo>
                <a:lnTo>
                  <a:pt x="631071" y="561034"/>
                </a:lnTo>
                <a:lnTo>
                  <a:pt x="661195" y="592535"/>
                </a:lnTo>
                <a:lnTo>
                  <a:pt x="685531" y="628898"/>
                </a:lnTo>
                <a:lnTo>
                  <a:pt x="702914" y="668845"/>
                </a:lnTo>
                <a:lnTo>
                  <a:pt x="713343" y="712387"/>
                </a:lnTo>
                <a:lnTo>
                  <a:pt x="716820" y="759536"/>
                </a:lnTo>
                <a:lnTo>
                  <a:pt x="712661" y="814690"/>
                </a:lnTo>
                <a:lnTo>
                  <a:pt x="700194" y="866474"/>
                </a:lnTo>
                <a:lnTo>
                  <a:pt x="679431" y="914898"/>
                </a:lnTo>
                <a:lnTo>
                  <a:pt x="650383" y="959976"/>
                </a:lnTo>
                <a:lnTo>
                  <a:pt x="613063" y="1001719"/>
                </a:lnTo>
                <a:lnTo>
                  <a:pt x="577049" y="1032282"/>
                </a:lnTo>
                <a:lnTo>
                  <a:pt x="538220" y="1057297"/>
                </a:lnTo>
                <a:lnTo>
                  <a:pt x="496576" y="1076758"/>
                </a:lnTo>
                <a:lnTo>
                  <a:pt x="452116" y="1090664"/>
                </a:lnTo>
                <a:lnTo>
                  <a:pt x="404842" y="1099010"/>
                </a:lnTo>
                <a:lnTo>
                  <a:pt x="354752" y="1101792"/>
                </a:lnTo>
                <a:lnTo>
                  <a:pt x="298157" y="1098424"/>
                </a:lnTo>
                <a:lnTo>
                  <a:pt x="245566" y="1088313"/>
                </a:lnTo>
                <a:lnTo>
                  <a:pt x="196980" y="1071453"/>
                </a:lnTo>
                <a:lnTo>
                  <a:pt x="152401" y="1047840"/>
                </a:lnTo>
                <a:lnTo>
                  <a:pt x="111832" y="1017467"/>
                </a:lnTo>
                <a:lnTo>
                  <a:pt x="76507" y="981701"/>
                </a:lnTo>
                <a:lnTo>
                  <a:pt x="47658" y="941772"/>
                </a:lnTo>
                <a:lnTo>
                  <a:pt x="25287" y="897692"/>
                </a:lnTo>
                <a:lnTo>
                  <a:pt x="9392" y="849473"/>
                </a:lnTo>
                <a:lnTo>
                  <a:pt x="-25" y="797127"/>
                </a:lnTo>
                <a:lnTo>
                  <a:pt x="200146" y="772744"/>
                </a:lnTo>
                <a:lnTo>
                  <a:pt x="206951" y="808773"/>
                </a:lnTo>
                <a:lnTo>
                  <a:pt x="217802" y="840290"/>
                </a:lnTo>
                <a:lnTo>
                  <a:pt x="251630" y="889835"/>
                </a:lnTo>
                <a:lnTo>
                  <a:pt x="298000" y="920187"/>
                </a:lnTo>
                <a:lnTo>
                  <a:pt x="353228" y="930347"/>
                </a:lnTo>
                <a:lnTo>
                  <a:pt x="383969" y="927301"/>
                </a:lnTo>
                <a:lnTo>
                  <a:pt x="437879" y="902969"/>
                </a:lnTo>
                <a:lnTo>
                  <a:pt x="480217" y="855302"/>
                </a:lnTo>
                <a:lnTo>
                  <a:pt x="502124" y="789823"/>
                </a:lnTo>
                <a:lnTo>
                  <a:pt x="504862" y="750773"/>
                </a:lnTo>
                <a:lnTo>
                  <a:pt x="502241" y="713766"/>
                </a:lnTo>
                <a:lnTo>
                  <a:pt x="481235" y="651942"/>
                </a:lnTo>
                <a:lnTo>
                  <a:pt x="440727" y="607150"/>
                </a:lnTo>
                <a:lnTo>
                  <a:pt x="389622" y="584342"/>
                </a:lnTo>
                <a:lnTo>
                  <a:pt x="360594" y="581487"/>
                </a:lnTo>
                <a:lnTo>
                  <a:pt x="339733" y="582443"/>
                </a:lnTo>
                <a:lnTo>
                  <a:pt x="316954" y="585328"/>
                </a:lnTo>
                <a:lnTo>
                  <a:pt x="292248" y="590166"/>
                </a:lnTo>
                <a:lnTo>
                  <a:pt x="265600" y="596980"/>
                </a:lnTo>
                <a:lnTo>
                  <a:pt x="288460" y="428329"/>
                </a:lnTo>
                <a:lnTo>
                  <a:pt x="327910" y="426904"/>
                </a:lnTo>
                <a:lnTo>
                  <a:pt x="391952" y="408719"/>
                </a:lnTo>
                <a:lnTo>
                  <a:pt x="435808" y="371079"/>
                </a:lnTo>
                <a:lnTo>
                  <a:pt x="457905" y="319697"/>
                </a:lnTo>
                <a:lnTo>
                  <a:pt x="460667" y="289267"/>
                </a:lnTo>
                <a:lnTo>
                  <a:pt x="458643" y="263407"/>
                </a:lnTo>
                <a:lnTo>
                  <a:pt x="442451" y="219974"/>
                </a:lnTo>
                <a:lnTo>
                  <a:pt x="410757" y="188233"/>
                </a:lnTo>
                <a:lnTo>
                  <a:pt x="367706" y="172041"/>
                </a:lnTo>
                <a:lnTo>
                  <a:pt x="342179" y="170017"/>
                </a:lnTo>
                <a:lnTo>
                  <a:pt x="316655" y="172325"/>
                </a:lnTo>
                <a:lnTo>
                  <a:pt x="271369" y="190751"/>
                </a:lnTo>
                <a:lnTo>
                  <a:pt x="234722" y="227348"/>
                </a:lnTo>
                <a:lnTo>
                  <a:pt x="211925" y="281068"/>
                </a:lnTo>
                <a:lnTo>
                  <a:pt x="206039" y="314285"/>
                </a:lnTo>
                <a:lnTo>
                  <a:pt x="15429" y="281901"/>
                </a:lnTo>
                <a:lnTo>
                  <a:pt x="26628" y="235418"/>
                </a:lnTo>
                <a:lnTo>
                  <a:pt x="40357" y="193877"/>
                </a:lnTo>
                <a:lnTo>
                  <a:pt x="56617" y="157264"/>
                </a:lnTo>
                <a:lnTo>
                  <a:pt x="97438" y="97877"/>
                </a:lnTo>
                <a:lnTo>
                  <a:pt x="153367" y="51829"/>
                </a:lnTo>
                <a:lnTo>
                  <a:pt x="187268" y="33495"/>
                </a:lnTo>
                <a:lnTo>
                  <a:pt x="224228" y="18901"/>
                </a:lnTo>
                <a:lnTo>
                  <a:pt x="263344" y="8461"/>
                </a:lnTo>
                <a:lnTo>
                  <a:pt x="304611" y="2189"/>
                </a:lnTo>
                <a:lnTo>
                  <a:pt x="348021" y="95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4711" y="8854154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-60" y="62"/>
                </a:moveTo>
                <a:lnTo>
                  <a:pt x="4084029" y="62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2418640" y="7344868"/>
            <a:ext cx="6086475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Актуализация локальных нормативных актов вуза,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Заключение соглашений с органами  управления в сфере образования, и занятости, в т.ч. с ПМПК 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67636" y="1977833"/>
            <a:ext cx="1692841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1D4892"/>
                </a:solidFill>
              </a:rPr>
              <a:t>План мероприятий по организации эффективной образовательной деятельности обучающихся с инвалидностью и ОВЗ </a:t>
            </a:r>
            <a:endParaRPr spc="-10" dirty="0">
              <a:solidFill>
                <a:srgbClr val="1D4892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54410" y="7538942"/>
            <a:ext cx="707390" cy="1064260"/>
          </a:xfrm>
          <a:custGeom>
            <a:avLst/>
            <a:gdLst/>
            <a:ahLst/>
            <a:cxnLst/>
            <a:rect l="l" t="t" r="r" b="b"/>
            <a:pathLst>
              <a:path w="707390" h="1064259">
                <a:moveTo>
                  <a:pt x="-269" y="95"/>
                </a:moveTo>
                <a:lnTo>
                  <a:pt x="706975" y="95"/>
                </a:lnTo>
                <a:lnTo>
                  <a:pt x="706975" y="150205"/>
                </a:lnTo>
                <a:lnTo>
                  <a:pt x="677736" y="180991"/>
                </a:lnTo>
                <a:lnTo>
                  <a:pt x="648312" y="215947"/>
                </a:lnTo>
                <a:lnTo>
                  <a:pt x="618713" y="255073"/>
                </a:lnTo>
                <a:lnTo>
                  <a:pt x="588944" y="298368"/>
                </a:lnTo>
                <a:lnTo>
                  <a:pt x="559012" y="345833"/>
                </a:lnTo>
                <a:lnTo>
                  <a:pt x="528926" y="397468"/>
                </a:lnTo>
                <a:lnTo>
                  <a:pt x="503951" y="443972"/>
                </a:lnTo>
                <a:lnTo>
                  <a:pt x="480732" y="491288"/>
                </a:lnTo>
                <a:lnTo>
                  <a:pt x="459265" y="539416"/>
                </a:lnTo>
                <a:lnTo>
                  <a:pt x="439548" y="588360"/>
                </a:lnTo>
                <a:lnTo>
                  <a:pt x="421580" y="638121"/>
                </a:lnTo>
                <a:lnTo>
                  <a:pt x="405358" y="688702"/>
                </a:lnTo>
                <a:lnTo>
                  <a:pt x="390880" y="740105"/>
                </a:lnTo>
                <a:lnTo>
                  <a:pt x="376412" y="799487"/>
                </a:lnTo>
                <a:lnTo>
                  <a:pt x="364625" y="856730"/>
                </a:lnTo>
                <a:lnTo>
                  <a:pt x="355512" y="911836"/>
                </a:lnTo>
                <a:lnTo>
                  <a:pt x="349065" y="964805"/>
                </a:lnTo>
                <a:lnTo>
                  <a:pt x="345279" y="1015635"/>
                </a:lnTo>
                <a:lnTo>
                  <a:pt x="344146" y="1064328"/>
                </a:lnTo>
                <a:lnTo>
                  <a:pt x="144761" y="1064328"/>
                </a:lnTo>
                <a:lnTo>
                  <a:pt x="146919" y="1014484"/>
                </a:lnTo>
                <a:lnTo>
                  <a:pt x="151108" y="964430"/>
                </a:lnTo>
                <a:lnTo>
                  <a:pt x="157324" y="914166"/>
                </a:lnTo>
                <a:lnTo>
                  <a:pt x="165566" y="863688"/>
                </a:lnTo>
                <a:lnTo>
                  <a:pt x="175831" y="812995"/>
                </a:lnTo>
                <a:lnTo>
                  <a:pt x="188118" y="762085"/>
                </a:lnTo>
                <a:lnTo>
                  <a:pt x="202425" y="710955"/>
                </a:lnTo>
                <a:lnTo>
                  <a:pt x="218748" y="659604"/>
                </a:lnTo>
                <a:lnTo>
                  <a:pt x="237087" y="608028"/>
                </a:lnTo>
                <a:lnTo>
                  <a:pt x="257195" y="556952"/>
                </a:lnTo>
                <a:lnTo>
                  <a:pt x="278744" y="507098"/>
                </a:lnTo>
                <a:lnTo>
                  <a:pt x="301733" y="458464"/>
                </a:lnTo>
                <a:lnTo>
                  <a:pt x="326165" y="411050"/>
                </a:lnTo>
                <a:lnTo>
                  <a:pt x="352041" y="364855"/>
                </a:lnTo>
                <a:lnTo>
                  <a:pt x="379361" y="319877"/>
                </a:lnTo>
                <a:lnTo>
                  <a:pt x="408127" y="276117"/>
                </a:lnTo>
                <a:lnTo>
                  <a:pt x="438339" y="233572"/>
                </a:lnTo>
                <a:lnTo>
                  <a:pt x="469999" y="192241"/>
                </a:lnTo>
                <a:lnTo>
                  <a:pt x="-269" y="192241"/>
                </a:lnTo>
                <a:lnTo>
                  <a:pt x="-269" y="95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18264" y="8857074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-303" y="61"/>
                </a:moveTo>
                <a:lnTo>
                  <a:pt x="4083786" y="61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91771" y="7467949"/>
            <a:ext cx="598449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Формирование  и реализация межвузовского плана  внеучебной деятельности студентов с инвалидностью  и ОВЗ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4816" y="9283719"/>
            <a:ext cx="775970" cy="1083310"/>
          </a:xfrm>
          <a:custGeom>
            <a:avLst/>
            <a:gdLst/>
            <a:ahLst/>
            <a:cxnLst/>
            <a:rect l="l" t="t" r="r" b="b"/>
            <a:pathLst>
              <a:path w="775969" h="1083309">
                <a:moveTo>
                  <a:pt x="441517" y="315714"/>
                </a:moveTo>
                <a:lnTo>
                  <a:pt x="193543" y="684385"/>
                </a:lnTo>
                <a:lnTo>
                  <a:pt x="441517" y="684385"/>
                </a:lnTo>
                <a:lnTo>
                  <a:pt x="441517" y="315714"/>
                </a:lnTo>
                <a:close/>
              </a:path>
              <a:path w="775969" h="1083309">
                <a:moveTo>
                  <a:pt x="468059" y="0"/>
                </a:moveTo>
                <a:lnTo>
                  <a:pt x="641790" y="0"/>
                </a:lnTo>
                <a:lnTo>
                  <a:pt x="641790" y="684385"/>
                </a:lnTo>
                <a:lnTo>
                  <a:pt x="775645" y="684385"/>
                </a:lnTo>
                <a:lnTo>
                  <a:pt x="775645" y="866181"/>
                </a:lnTo>
                <a:lnTo>
                  <a:pt x="641790" y="866181"/>
                </a:lnTo>
                <a:lnTo>
                  <a:pt x="641790" y="1083282"/>
                </a:lnTo>
                <a:lnTo>
                  <a:pt x="441517" y="1083282"/>
                </a:lnTo>
                <a:lnTo>
                  <a:pt x="441517" y="866181"/>
                </a:lnTo>
                <a:lnTo>
                  <a:pt x="0" y="866181"/>
                </a:lnTo>
                <a:lnTo>
                  <a:pt x="0" y="685147"/>
                </a:lnTo>
                <a:lnTo>
                  <a:pt x="468059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12290" y="5592646"/>
            <a:ext cx="703627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2770">
              <a:lnSpc>
                <a:spcPct val="100000"/>
              </a:lnSpc>
              <a:spcBef>
                <a:spcPts val="95"/>
              </a:spcBef>
            </a:pPr>
            <a:r>
              <a:rPr lang="ru-RU"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Проведение оценки доступности и на основе полученных результатов разработка или актуализация «паспорта доступности»  вуза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16550" y="9286640"/>
            <a:ext cx="709930" cy="1102995"/>
          </a:xfrm>
          <a:custGeom>
            <a:avLst/>
            <a:gdLst/>
            <a:ahLst/>
            <a:cxnLst/>
            <a:rect l="l" t="t" r="r" b="b"/>
            <a:pathLst>
              <a:path w="709929" h="1102995">
                <a:moveTo>
                  <a:pt x="353940" y="589392"/>
                </a:moveTo>
                <a:lnTo>
                  <a:pt x="287822" y="602504"/>
                </a:lnTo>
                <a:lnTo>
                  <a:pt x="241039" y="641714"/>
                </a:lnTo>
                <a:lnTo>
                  <a:pt x="213148" y="696167"/>
                </a:lnTo>
                <a:lnTo>
                  <a:pt x="203829" y="755021"/>
                </a:lnTo>
                <a:lnTo>
                  <a:pt x="206568" y="795363"/>
                </a:lnTo>
                <a:lnTo>
                  <a:pt x="228475" y="861965"/>
                </a:lnTo>
                <a:lnTo>
                  <a:pt x="270907" y="909156"/>
                </a:lnTo>
                <a:lnTo>
                  <a:pt x="325580" y="933077"/>
                </a:lnTo>
                <a:lnTo>
                  <a:pt x="356987" y="936067"/>
                </a:lnTo>
                <a:lnTo>
                  <a:pt x="387610" y="933191"/>
                </a:lnTo>
                <a:lnTo>
                  <a:pt x="440567" y="910190"/>
                </a:lnTo>
                <a:lnTo>
                  <a:pt x="481238" y="864516"/>
                </a:lnTo>
                <a:lnTo>
                  <a:pt x="502192" y="798099"/>
                </a:lnTo>
                <a:lnTo>
                  <a:pt x="504812" y="757231"/>
                </a:lnTo>
                <a:lnTo>
                  <a:pt x="502145" y="721211"/>
                </a:lnTo>
                <a:lnTo>
                  <a:pt x="480809" y="660324"/>
                </a:lnTo>
                <a:lnTo>
                  <a:pt x="439377" y="615323"/>
                </a:lnTo>
                <a:lnTo>
                  <a:pt x="385276" y="592273"/>
                </a:lnTo>
                <a:lnTo>
                  <a:pt x="353940" y="589392"/>
                </a:lnTo>
                <a:close/>
              </a:path>
              <a:path w="709929" h="1102995">
                <a:moveTo>
                  <a:pt x="353305" y="164079"/>
                </a:moveTo>
                <a:lnTo>
                  <a:pt x="299712" y="172922"/>
                </a:lnTo>
                <a:lnTo>
                  <a:pt x="258311" y="199384"/>
                </a:lnTo>
                <a:lnTo>
                  <a:pt x="231848" y="240404"/>
                </a:lnTo>
                <a:lnTo>
                  <a:pt x="223006" y="292854"/>
                </a:lnTo>
                <a:lnTo>
                  <a:pt x="225195" y="322095"/>
                </a:lnTo>
                <a:lnTo>
                  <a:pt x="242669" y="370290"/>
                </a:lnTo>
                <a:lnTo>
                  <a:pt x="276886" y="404393"/>
                </a:lnTo>
                <a:lnTo>
                  <a:pt x="323419" y="421641"/>
                </a:lnTo>
                <a:lnTo>
                  <a:pt x="351019" y="423788"/>
                </a:lnTo>
                <a:lnTo>
                  <a:pt x="378994" y="421617"/>
                </a:lnTo>
                <a:lnTo>
                  <a:pt x="426133" y="404179"/>
                </a:lnTo>
                <a:lnTo>
                  <a:pt x="460678" y="369743"/>
                </a:lnTo>
                <a:lnTo>
                  <a:pt x="478343" y="321357"/>
                </a:lnTo>
                <a:lnTo>
                  <a:pt x="480555" y="292092"/>
                </a:lnTo>
                <a:lnTo>
                  <a:pt x="478367" y="264492"/>
                </a:lnTo>
                <a:lnTo>
                  <a:pt x="460893" y="217960"/>
                </a:lnTo>
                <a:lnTo>
                  <a:pt x="426723" y="183742"/>
                </a:lnTo>
                <a:lnTo>
                  <a:pt x="380571" y="166268"/>
                </a:lnTo>
                <a:lnTo>
                  <a:pt x="353305" y="164079"/>
                </a:lnTo>
                <a:close/>
              </a:path>
              <a:path w="709929" h="1102995">
                <a:moveTo>
                  <a:pt x="351019" y="0"/>
                </a:moveTo>
                <a:lnTo>
                  <a:pt x="409816" y="3141"/>
                </a:lnTo>
                <a:lnTo>
                  <a:pt x="463085" y="12573"/>
                </a:lnTo>
                <a:lnTo>
                  <a:pt x="510843" y="28309"/>
                </a:lnTo>
                <a:lnTo>
                  <a:pt x="553108" y="50359"/>
                </a:lnTo>
                <a:lnTo>
                  <a:pt x="589900" y="78738"/>
                </a:lnTo>
                <a:lnTo>
                  <a:pt x="620485" y="111897"/>
                </a:lnTo>
                <a:lnTo>
                  <a:pt x="644275" y="148427"/>
                </a:lnTo>
                <a:lnTo>
                  <a:pt x="661267" y="188316"/>
                </a:lnTo>
                <a:lnTo>
                  <a:pt x="671462" y="231552"/>
                </a:lnTo>
                <a:lnTo>
                  <a:pt x="674860" y="278122"/>
                </a:lnTo>
                <a:lnTo>
                  <a:pt x="672430" y="314624"/>
                </a:lnTo>
                <a:lnTo>
                  <a:pt x="652948" y="381436"/>
                </a:lnTo>
                <a:lnTo>
                  <a:pt x="614370" y="439248"/>
                </a:lnTo>
                <a:lnTo>
                  <a:pt x="559508" y="483962"/>
                </a:lnTo>
                <a:lnTo>
                  <a:pt x="526147" y="501129"/>
                </a:lnTo>
                <a:lnTo>
                  <a:pt x="568391" y="521204"/>
                </a:lnTo>
                <a:lnTo>
                  <a:pt x="605219" y="545435"/>
                </a:lnTo>
                <a:lnTo>
                  <a:pt x="636640" y="573833"/>
                </a:lnTo>
                <a:lnTo>
                  <a:pt x="662669" y="606409"/>
                </a:lnTo>
                <a:lnTo>
                  <a:pt x="683151" y="642318"/>
                </a:lnTo>
                <a:lnTo>
                  <a:pt x="697752" y="680894"/>
                </a:lnTo>
                <a:lnTo>
                  <a:pt x="706495" y="722140"/>
                </a:lnTo>
                <a:lnTo>
                  <a:pt x="709404" y="766057"/>
                </a:lnTo>
                <a:lnTo>
                  <a:pt x="705594" y="823580"/>
                </a:lnTo>
                <a:lnTo>
                  <a:pt x="694164" y="876628"/>
                </a:lnTo>
                <a:lnTo>
                  <a:pt x="675114" y="925200"/>
                </a:lnTo>
                <a:lnTo>
                  <a:pt x="648445" y="969299"/>
                </a:lnTo>
                <a:lnTo>
                  <a:pt x="614156" y="1008926"/>
                </a:lnTo>
                <a:lnTo>
                  <a:pt x="580651" y="1037482"/>
                </a:lnTo>
                <a:lnTo>
                  <a:pt x="543640" y="1060846"/>
                </a:lnTo>
                <a:lnTo>
                  <a:pt x="503129" y="1079018"/>
                </a:lnTo>
                <a:lnTo>
                  <a:pt x="459126" y="1091998"/>
                </a:lnTo>
                <a:lnTo>
                  <a:pt x="411637" y="1099786"/>
                </a:lnTo>
                <a:lnTo>
                  <a:pt x="360670" y="1102382"/>
                </a:lnTo>
                <a:lnTo>
                  <a:pt x="303749" y="1099292"/>
                </a:lnTo>
                <a:lnTo>
                  <a:pt x="250785" y="1090019"/>
                </a:lnTo>
                <a:lnTo>
                  <a:pt x="201770" y="1074564"/>
                </a:lnTo>
                <a:lnTo>
                  <a:pt x="156699" y="1052926"/>
                </a:lnTo>
                <a:lnTo>
                  <a:pt x="115567" y="1025105"/>
                </a:lnTo>
                <a:lnTo>
                  <a:pt x="80240" y="992808"/>
                </a:lnTo>
                <a:lnTo>
                  <a:pt x="51344" y="956748"/>
                </a:lnTo>
                <a:lnTo>
                  <a:pt x="28875" y="916926"/>
                </a:lnTo>
                <a:lnTo>
                  <a:pt x="12831" y="873343"/>
                </a:lnTo>
                <a:lnTo>
                  <a:pt x="3207" y="825999"/>
                </a:lnTo>
                <a:lnTo>
                  <a:pt x="0" y="774896"/>
                </a:lnTo>
                <a:lnTo>
                  <a:pt x="2714" y="732007"/>
                </a:lnTo>
                <a:lnTo>
                  <a:pt x="10858" y="690905"/>
                </a:lnTo>
                <a:lnTo>
                  <a:pt x="24431" y="651582"/>
                </a:lnTo>
                <a:lnTo>
                  <a:pt x="43432" y="614029"/>
                </a:lnTo>
                <a:lnTo>
                  <a:pt x="68270" y="579547"/>
                </a:lnTo>
                <a:lnTo>
                  <a:pt x="99359" y="549245"/>
                </a:lnTo>
                <a:lnTo>
                  <a:pt x="136710" y="523109"/>
                </a:lnTo>
                <a:lnTo>
                  <a:pt x="180335" y="501129"/>
                </a:lnTo>
                <a:lnTo>
                  <a:pt x="142972" y="482601"/>
                </a:lnTo>
                <a:lnTo>
                  <a:pt x="111074" y="460918"/>
                </a:lnTo>
                <a:lnTo>
                  <a:pt x="63625" y="408040"/>
                </a:lnTo>
                <a:lnTo>
                  <a:pt x="36305" y="345939"/>
                </a:lnTo>
                <a:lnTo>
                  <a:pt x="27177" y="278122"/>
                </a:lnTo>
                <a:lnTo>
                  <a:pt x="30558" y="231552"/>
                </a:lnTo>
                <a:lnTo>
                  <a:pt x="40693" y="188316"/>
                </a:lnTo>
                <a:lnTo>
                  <a:pt x="57571" y="148427"/>
                </a:lnTo>
                <a:lnTo>
                  <a:pt x="81178" y="111897"/>
                </a:lnTo>
                <a:lnTo>
                  <a:pt x="111503" y="78738"/>
                </a:lnTo>
                <a:lnTo>
                  <a:pt x="148031" y="50359"/>
                </a:lnTo>
                <a:lnTo>
                  <a:pt x="190253" y="28309"/>
                </a:lnTo>
                <a:lnTo>
                  <a:pt x="238162" y="12573"/>
                </a:lnTo>
                <a:lnTo>
                  <a:pt x="291753" y="3141"/>
                </a:lnTo>
                <a:lnTo>
                  <a:pt x="351019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044426" y="9287708"/>
            <a:ext cx="608647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Организация и проведение межвузовских научных форумов, конференций, семинаров по вопросам инклюзивного образования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2660" y="3816318"/>
            <a:ext cx="725805" cy="1082675"/>
          </a:xfrm>
          <a:custGeom>
            <a:avLst/>
            <a:gdLst/>
            <a:ahLst/>
            <a:cxnLst/>
            <a:rect l="l" t="t" r="r" b="b"/>
            <a:pathLst>
              <a:path w="725804" h="1082675">
                <a:moveTo>
                  <a:pt x="130792" y="189"/>
                </a:moveTo>
                <a:lnTo>
                  <a:pt x="677640" y="189"/>
                </a:lnTo>
                <a:lnTo>
                  <a:pt x="677640" y="193732"/>
                </a:lnTo>
                <a:lnTo>
                  <a:pt x="287506" y="193732"/>
                </a:lnTo>
                <a:lnTo>
                  <a:pt x="255122" y="376988"/>
                </a:lnTo>
                <a:lnTo>
                  <a:pt x="289887" y="361820"/>
                </a:lnTo>
                <a:lnTo>
                  <a:pt x="325033" y="350986"/>
                </a:lnTo>
                <a:lnTo>
                  <a:pt x="360561" y="344485"/>
                </a:lnTo>
                <a:lnTo>
                  <a:pt x="396469" y="342318"/>
                </a:lnTo>
                <a:lnTo>
                  <a:pt x="449821" y="346325"/>
                </a:lnTo>
                <a:lnTo>
                  <a:pt x="499838" y="358342"/>
                </a:lnTo>
                <a:lnTo>
                  <a:pt x="546509" y="378363"/>
                </a:lnTo>
                <a:lnTo>
                  <a:pt x="589821" y="406381"/>
                </a:lnTo>
                <a:lnTo>
                  <a:pt x="629762" y="442392"/>
                </a:lnTo>
                <a:lnTo>
                  <a:pt x="658982" y="477443"/>
                </a:lnTo>
                <a:lnTo>
                  <a:pt x="682889" y="515796"/>
                </a:lnTo>
                <a:lnTo>
                  <a:pt x="701484" y="557451"/>
                </a:lnTo>
                <a:lnTo>
                  <a:pt x="714765" y="602408"/>
                </a:lnTo>
                <a:lnTo>
                  <a:pt x="722734" y="650666"/>
                </a:lnTo>
                <a:lnTo>
                  <a:pt x="725391" y="702227"/>
                </a:lnTo>
                <a:lnTo>
                  <a:pt x="722298" y="754347"/>
                </a:lnTo>
                <a:lnTo>
                  <a:pt x="713024" y="804180"/>
                </a:lnTo>
                <a:lnTo>
                  <a:pt x="697575" y="851728"/>
                </a:lnTo>
                <a:lnTo>
                  <a:pt x="675957" y="896989"/>
                </a:lnTo>
                <a:lnTo>
                  <a:pt x="648177" y="939965"/>
                </a:lnTo>
                <a:lnTo>
                  <a:pt x="616414" y="977823"/>
                </a:lnTo>
                <a:lnTo>
                  <a:pt x="581325" y="1009862"/>
                </a:lnTo>
                <a:lnTo>
                  <a:pt x="542907" y="1036081"/>
                </a:lnTo>
                <a:lnTo>
                  <a:pt x="501161" y="1056478"/>
                </a:lnTo>
                <a:lnTo>
                  <a:pt x="456088" y="1071049"/>
                </a:lnTo>
                <a:lnTo>
                  <a:pt x="407686" y="1079794"/>
                </a:lnTo>
                <a:lnTo>
                  <a:pt x="355957" y="1082710"/>
                </a:lnTo>
                <a:lnTo>
                  <a:pt x="298426" y="1079495"/>
                </a:lnTo>
                <a:lnTo>
                  <a:pt x="245309" y="1069855"/>
                </a:lnTo>
                <a:lnTo>
                  <a:pt x="196599" y="1053797"/>
                </a:lnTo>
                <a:lnTo>
                  <a:pt x="152291" y="1031326"/>
                </a:lnTo>
                <a:lnTo>
                  <a:pt x="112377" y="1002448"/>
                </a:lnTo>
                <a:lnTo>
                  <a:pt x="77754" y="968158"/>
                </a:lnTo>
                <a:lnTo>
                  <a:pt x="49171" y="929450"/>
                </a:lnTo>
                <a:lnTo>
                  <a:pt x="26636" y="886322"/>
                </a:lnTo>
                <a:lnTo>
                  <a:pt x="10154" y="838774"/>
                </a:lnTo>
                <a:lnTo>
                  <a:pt x="-268" y="786807"/>
                </a:lnTo>
                <a:lnTo>
                  <a:pt x="205847" y="765472"/>
                </a:lnTo>
                <a:lnTo>
                  <a:pt x="212395" y="798616"/>
                </a:lnTo>
                <a:lnTo>
                  <a:pt x="223277" y="828129"/>
                </a:lnTo>
                <a:lnTo>
                  <a:pt x="258043" y="876213"/>
                </a:lnTo>
                <a:lnTo>
                  <a:pt x="304809" y="906898"/>
                </a:lnTo>
                <a:lnTo>
                  <a:pt x="358243" y="917106"/>
                </a:lnTo>
                <a:lnTo>
                  <a:pt x="389316" y="913820"/>
                </a:lnTo>
                <a:lnTo>
                  <a:pt x="444127" y="887531"/>
                </a:lnTo>
                <a:lnTo>
                  <a:pt x="487490" y="834834"/>
                </a:lnTo>
                <a:lnTo>
                  <a:pt x="501495" y="798507"/>
                </a:lnTo>
                <a:lnTo>
                  <a:pt x="509881" y="755536"/>
                </a:lnTo>
                <a:lnTo>
                  <a:pt x="512671" y="705910"/>
                </a:lnTo>
                <a:lnTo>
                  <a:pt x="509905" y="659308"/>
                </a:lnTo>
                <a:lnTo>
                  <a:pt x="501591" y="618933"/>
                </a:lnTo>
                <a:lnTo>
                  <a:pt x="468222" y="556816"/>
                </a:lnTo>
                <a:lnTo>
                  <a:pt x="416963" y="519606"/>
                </a:lnTo>
                <a:lnTo>
                  <a:pt x="352274" y="507160"/>
                </a:lnTo>
                <a:lnTo>
                  <a:pt x="308936" y="512087"/>
                </a:lnTo>
                <a:lnTo>
                  <a:pt x="267885" y="526860"/>
                </a:lnTo>
                <a:lnTo>
                  <a:pt x="229119" y="551468"/>
                </a:lnTo>
                <a:lnTo>
                  <a:pt x="192639" y="585898"/>
                </a:lnTo>
                <a:lnTo>
                  <a:pt x="24749" y="561642"/>
                </a:lnTo>
                <a:lnTo>
                  <a:pt x="130792" y="189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978371" y="3516456"/>
            <a:ext cx="621858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spc="-2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Проведение оценки образовательных потребностей и адаптации студентов с инвалидностью и ОВЗ</a:t>
            </a:r>
            <a:r>
              <a:rPr sz="2400" spc="-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.</a:t>
            </a:r>
            <a:r>
              <a:rPr lang="ru-RU" sz="2400" spc="-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Формирование алгоритма сопровождения студентов с инвалидностью и ОВЗ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044426" y="5274913"/>
            <a:ext cx="4230370" cy="635"/>
          </a:xfrm>
          <a:custGeom>
            <a:avLst/>
            <a:gdLst/>
            <a:ahLst/>
            <a:cxnLst/>
            <a:rect l="l" t="t" r="r" b="b"/>
            <a:pathLst>
              <a:path w="4230369" h="635">
                <a:moveTo>
                  <a:pt x="-304" y="152"/>
                </a:moveTo>
                <a:lnTo>
                  <a:pt x="4229450" y="279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044426" y="7074248"/>
            <a:ext cx="4224655" cy="17780"/>
          </a:xfrm>
          <a:custGeom>
            <a:avLst/>
            <a:gdLst/>
            <a:ahLst/>
            <a:cxnLst/>
            <a:rect l="l" t="t" r="r" b="b"/>
            <a:pathLst>
              <a:path w="4224655" h="17779">
                <a:moveTo>
                  <a:pt x="-304" y="17886"/>
                </a:moveTo>
                <a:lnTo>
                  <a:pt x="4223989" y="107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91771" y="5662038"/>
            <a:ext cx="627443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Разработка АООП и ф</a:t>
            </a:r>
            <a:r>
              <a:rPr sz="2400" b="1" dirty="0" err="1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орми</a:t>
            </a:r>
            <a:r>
              <a:rPr lang="ru-RU" sz="2400" b="1" dirty="0" err="1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рование</a:t>
            </a:r>
            <a:r>
              <a:rPr lang="ru-RU"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единого реестра </a:t>
            </a:r>
            <a:r>
              <a:rPr sz="2400" b="1" spc="-9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lang="ru-RU" sz="2400" b="1" spc="-9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адаптированных </a:t>
            </a:r>
            <a:r>
              <a:rPr lang="ru-RU"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образовательных программ</a:t>
            </a:r>
            <a:r>
              <a:rPr sz="2400" spc="-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.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pic>
        <p:nvPicPr>
          <p:cNvPr id="13" name="object 26">
            <a:extLst>
              <a:ext uri="{FF2B5EF4-FFF2-40B4-BE49-F238E27FC236}">
                <a16:creationId xmlns:a16="http://schemas.microsoft.com/office/drawing/2014/main" id="{E1C57F92-5DEF-B5E1-E7D4-B5FE1FABAE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765" y="305314"/>
            <a:ext cx="1507671" cy="1469674"/>
          </a:xfrm>
          <a:prstGeom prst="rect">
            <a:avLst/>
          </a:prstGeom>
        </p:spPr>
      </p:pic>
      <p:pic>
        <p:nvPicPr>
          <p:cNvPr id="15" name="object 12">
            <a:extLst>
              <a:ext uri="{FF2B5EF4-FFF2-40B4-BE49-F238E27FC236}">
                <a16:creationId xmlns:a16="http://schemas.microsoft.com/office/drawing/2014/main" id="{546EFC60-D717-6B33-60D5-E95A39FFDF0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7821" y="305314"/>
            <a:ext cx="1507671" cy="14696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CED57C-E9B6-7B2A-418C-3BA7032874F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33" y="305314"/>
            <a:ext cx="1549655" cy="1549655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EA458162-D885-550A-1B49-A32B228B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765080" y="305314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object 11">
            <a:extLst>
              <a:ext uri="{FF2B5EF4-FFF2-40B4-BE49-F238E27FC236}">
                <a16:creationId xmlns:a16="http://schemas.microsoft.com/office/drawing/2014/main" id="{AB24E4A4-D376-87B7-E14A-20116027AB4D}"/>
              </a:ext>
            </a:extLst>
          </p:cNvPr>
          <p:cNvSpPr txBox="1"/>
          <p:nvPr/>
        </p:nvSpPr>
        <p:spPr>
          <a:xfrm>
            <a:off x="2397050" y="9331517"/>
            <a:ext cx="608647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Формирование реестра лучших практик с доказанной эффективностью по организации инклюзивного образования и сопровождения в вузах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id="{0998F06A-6D39-E690-1017-532C2D715E50}"/>
              </a:ext>
            </a:extLst>
          </p:cNvPr>
          <p:cNvSpPr txBox="1"/>
          <p:nvPr/>
        </p:nvSpPr>
        <p:spPr>
          <a:xfrm>
            <a:off x="908691" y="879575"/>
            <a:ext cx="12836089" cy="11092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ТЕКСТ ТЕКСТ ТЕКСТ ТЕКСТ ТЕКСТ ТЕКСТ</a:t>
            </a:r>
          </a:p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ТЕКСТ ТЕКСТ ТЕКСТ ТЕКСТ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589A7DB3-21ED-47DD-879C-1FEF5C02C6EB}"/>
              </a:ext>
            </a:extLst>
          </p:cNvPr>
          <p:cNvSpPr txBox="1"/>
          <p:nvPr/>
        </p:nvSpPr>
        <p:spPr>
          <a:xfrm>
            <a:off x="1466337" y="596333"/>
            <a:ext cx="8921123" cy="10964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ТРУДОУСТРОЙСТВО ВЫПУСКНИКОВ С ИНВАЛИДНОСТЬЮ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1409F3-7E52-4C47-A8CD-5EF79DF9B00B}"/>
              </a:ext>
            </a:extLst>
          </p:cNvPr>
          <p:cNvCxnSpPr>
            <a:cxnSpLocks/>
          </p:cNvCxnSpPr>
          <p:nvPr/>
        </p:nvCxnSpPr>
        <p:spPr>
          <a:xfrm flipH="1">
            <a:off x="908692" y="2141863"/>
            <a:ext cx="1219114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232FC0-19C6-49C8-A7CE-4F55C6C75EF1}"/>
              </a:ext>
            </a:extLst>
          </p:cNvPr>
          <p:cNvSpPr/>
          <p:nvPr/>
        </p:nvSpPr>
        <p:spPr>
          <a:xfrm>
            <a:off x="-23714" y="7441141"/>
            <a:ext cx="11651632" cy="3881788"/>
          </a:xfrm>
          <a:prstGeom prst="rect">
            <a:avLst/>
          </a:prstGeom>
          <a:solidFill>
            <a:srgbClr val="1D49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5A86D-F420-40DD-A12F-CAD7D0525007}"/>
              </a:ext>
            </a:extLst>
          </p:cNvPr>
          <p:cNvSpPr txBox="1"/>
          <p:nvPr/>
        </p:nvSpPr>
        <p:spPr>
          <a:xfrm>
            <a:off x="322389" y="2211161"/>
            <a:ext cx="10849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Реализация вузовских программ по содействию трудоустройству и постдипломному сопровождению выпускников с инвалидностью.</a:t>
            </a:r>
          </a:p>
          <a:p>
            <a:pPr marL="471202" indent="-471202"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Проведение мероприятий по трудоустройству и постдипломному сопровождению выпускников с инвалидностью и ОВЗ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0F379-5F0F-90F5-B60F-34CEBC9B54FE}"/>
              </a:ext>
            </a:extLst>
          </p:cNvPr>
          <p:cNvSpPr txBox="1"/>
          <p:nvPr/>
        </p:nvSpPr>
        <p:spPr>
          <a:xfrm>
            <a:off x="1261278" y="8014695"/>
            <a:ext cx="947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конкурсов Минобрнауки России профессионального мастерства, в том числе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Всероссийского сетевого конкурса студенческих  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проектов с участием студентов с инвалидностью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«Профессиональное завтра»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Рисунок 5" descr="Причина и следствие со сплошной заливкой">
            <a:extLst>
              <a:ext uri="{FF2B5EF4-FFF2-40B4-BE49-F238E27FC236}">
                <a16:creationId xmlns:a16="http://schemas.microsoft.com/office/drawing/2014/main" id="{E20C07DB-2334-7379-E01C-0A58FEEB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38058" y="8005967"/>
            <a:ext cx="1676471" cy="1507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D0AC9A-8199-55FF-560E-A452D73A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19" y="14374"/>
            <a:ext cx="8476182" cy="113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92B841-58E1-2D79-6B06-A5DD1AC12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220" y="14374"/>
            <a:ext cx="2014984" cy="186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14CE7-B8AA-9204-F659-D19CABBFD27D}"/>
              </a:ext>
            </a:extLst>
          </p:cNvPr>
          <p:cNvSpPr txBox="1"/>
          <p:nvPr/>
        </p:nvSpPr>
        <p:spPr>
          <a:xfrm>
            <a:off x="322389" y="4981877"/>
            <a:ext cx="10489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 востребованных  квотированных рабочих мест</a:t>
            </a:r>
          </a:p>
          <a:p>
            <a:pPr marL="471202" indent="-471202"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исследования удовлетворенности работодателей подготовка выпускников вузов с инвалидностью и ОВЗ</a:t>
            </a:r>
          </a:p>
        </p:txBody>
      </p:sp>
    </p:spTree>
    <p:extLst>
      <p:ext uri="{BB962C8B-B14F-4D97-AF65-F5344CB8AC3E}">
        <p14:creationId xmlns:p14="http://schemas.microsoft.com/office/powerpoint/2010/main" val="11698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50" y="4088542"/>
            <a:ext cx="18052102" cy="70906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61771" y="1356709"/>
            <a:ext cx="403225" cy="596265"/>
          </a:xfrm>
          <a:custGeom>
            <a:avLst/>
            <a:gdLst/>
            <a:ahLst/>
            <a:cxnLst/>
            <a:rect l="l" t="t" r="r" b="b"/>
            <a:pathLst>
              <a:path w="403225" h="596264">
                <a:moveTo>
                  <a:pt x="-24" y="251"/>
                </a:moveTo>
                <a:lnTo>
                  <a:pt x="200275" y="251"/>
                </a:lnTo>
                <a:lnTo>
                  <a:pt x="403063" y="298185"/>
                </a:lnTo>
                <a:lnTo>
                  <a:pt x="200275" y="595993"/>
                </a:lnTo>
                <a:lnTo>
                  <a:pt x="-24" y="595993"/>
                </a:lnTo>
                <a:lnTo>
                  <a:pt x="202789" y="298185"/>
                </a:lnTo>
                <a:lnTo>
                  <a:pt x="-24" y="251"/>
                </a:lnTo>
                <a:close/>
              </a:path>
            </a:pathLst>
          </a:custGeom>
          <a:ln w="25399">
            <a:solidFill>
              <a:srgbClr val="003D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551" y="4088542"/>
            <a:ext cx="4410865" cy="5501506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772160">
              <a:lnSpc>
                <a:spcPct val="100000"/>
              </a:lnSpc>
              <a:spcBef>
                <a:spcPts val="1280"/>
              </a:spcBef>
            </a:pPr>
            <a:endParaRPr lang="ru-RU" sz="8000" b="1" dirty="0">
              <a:solidFill>
                <a:srgbClr val="003D99"/>
              </a:solidFill>
              <a:latin typeface="Carlito"/>
              <a:cs typeface="Carlito"/>
            </a:endParaRPr>
          </a:p>
          <a:p>
            <a:pPr marL="772160">
              <a:lnSpc>
                <a:spcPct val="100000"/>
              </a:lnSpc>
              <a:spcBef>
                <a:spcPts val="1280"/>
              </a:spcBef>
            </a:pPr>
            <a:r>
              <a:rPr lang="ru-RU" sz="3200" b="1" dirty="0">
                <a:solidFill>
                  <a:srgbClr val="003D99"/>
                </a:solidFill>
                <a:latin typeface="Carlito"/>
                <a:cs typeface="Carlito"/>
              </a:rPr>
              <a:t>Организация мероприятий по формированию профессиональной карьеры обучающихся с инвалидностью и ОВЗ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5862" y="8834691"/>
            <a:ext cx="3524885" cy="2190984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60"/>
              </a:spcBef>
            </a:pPr>
            <a:r>
              <a:rPr lang="ru-RU" sz="2200" spc="-20" dirty="0">
                <a:latin typeface="DejaVu Sans Condensed"/>
                <a:cs typeface="DejaVu Sans Condensed"/>
              </a:rPr>
              <a:t>Проведение мониторинга оценки удовлетворенности выбранных образовательных маршрутов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31942" y="4104417"/>
            <a:ext cx="3625215" cy="1853071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499109">
              <a:lnSpc>
                <a:spcPct val="100000"/>
              </a:lnSpc>
              <a:spcBef>
                <a:spcPts val="860"/>
              </a:spcBef>
            </a:pPr>
            <a:r>
              <a:rPr lang="ru-RU" sz="2200" spc="-200" dirty="0">
                <a:latin typeface="DejaVu Sans Condensed"/>
                <a:cs typeface="DejaVu Sans Condensed"/>
              </a:rPr>
              <a:t>Организация практик и стажировок с учетом образовательных потребностей обучающихся</a:t>
            </a:r>
            <a:endParaRPr sz="2200" dirty="0">
              <a:latin typeface="DejaVu Sans Condensed"/>
              <a:cs typeface="DejaVu Sans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22739" y="4205049"/>
            <a:ext cx="3625215" cy="1568378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spc="-60" dirty="0">
                <a:latin typeface="DejaVu Sans Condensed"/>
                <a:cs typeface="DejaVu Sans Condensed"/>
              </a:rPr>
              <a:t>Изменение образовательного</a:t>
            </a:r>
          </a:p>
          <a:p>
            <a:pPr marL="12700">
              <a:lnSpc>
                <a:spcPct val="100000"/>
              </a:lnSpc>
            </a:pPr>
            <a:r>
              <a:rPr lang="ru-RU" sz="2200" spc="-60" dirty="0">
                <a:latin typeface="DejaVu Sans Condensed"/>
                <a:cs typeface="DejaVu Sans Condensed"/>
              </a:rPr>
              <a:t>маршрута (при необходимости</a:t>
            </a:r>
            <a:r>
              <a:rPr lang="ru-RU" sz="2400" spc="-60" dirty="0">
                <a:latin typeface="DejaVu Sans Condensed"/>
                <a:cs typeface="DejaVu Sans Condensed"/>
              </a:rPr>
              <a:t>)</a:t>
            </a:r>
            <a:endParaRPr sz="2400" dirty="0">
              <a:latin typeface="DejaVu Sans Condensed"/>
              <a:cs typeface="DejaVu Sans Condensed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D9D96E4C-FD19-8DA3-313D-E41A368C1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8250" y="1911304"/>
            <a:ext cx="17231601" cy="147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000"/>
              </a:lnSpc>
            </a:pPr>
            <a:r>
              <a:rPr lang="ru-RU" spc="360" dirty="0">
                <a:latin typeface="Trebuchet MS" panose="020B0603020202020204" pitchFamily="34" charset="0"/>
              </a:rPr>
              <a:t>Организация трудоустройства и постдипломного сопровождения  обучающихся с инвалидностью и ОВЗ</a:t>
            </a:r>
            <a:endParaRPr spc="330" dirty="0">
              <a:latin typeface="Calisto MT" panose="02040603050505030304" pitchFamily="18" charset="0"/>
            </a:endParaRPr>
          </a:p>
        </p:txBody>
      </p:sp>
      <p:pic>
        <p:nvPicPr>
          <p:cNvPr id="17" name="object 26">
            <a:extLst>
              <a:ext uri="{FF2B5EF4-FFF2-40B4-BE49-F238E27FC236}">
                <a16:creationId xmlns:a16="http://schemas.microsoft.com/office/drawing/2014/main" id="{CF3C7BC9-D183-DFDB-7986-C0B9736235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866" y="305314"/>
            <a:ext cx="1507671" cy="1469674"/>
          </a:xfrm>
          <a:prstGeom prst="rect">
            <a:avLst/>
          </a:prstGeom>
        </p:spPr>
      </p:pic>
      <p:pic>
        <p:nvPicPr>
          <p:cNvPr id="18" name="object 12">
            <a:extLst>
              <a:ext uri="{FF2B5EF4-FFF2-40B4-BE49-F238E27FC236}">
                <a16:creationId xmlns:a16="http://schemas.microsoft.com/office/drawing/2014/main" id="{6C5516EB-31D3-DEFB-BBE3-EA62100DA60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8922" y="305314"/>
            <a:ext cx="1507671" cy="14696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06BBF9-92D2-332C-F639-CD3EEEB78F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34" y="305314"/>
            <a:ext cx="1549655" cy="1549655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61CE4FD-26A7-842A-8F84-3D3E7598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765080" y="305314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007F2B38-5403-6599-8F94-256569EE624A}"/>
              </a:ext>
            </a:extLst>
          </p:cNvPr>
          <p:cNvSpPr/>
          <p:nvPr/>
        </p:nvSpPr>
        <p:spPr>
          <a:xfrm>
            <a:off x="1163383" y="4454870"/>
            <a:ext cx="430467" cy="742605"/>
          </a:xfrm>
          <a:custGeom>
            <a:avLst/>
            <a:gdLst/>
            <a:ahLst/>
            <a:cxnLst/>
            <a:rect l="l" t="t" r="r" b="b"/>
            <a:pathLst>
              <a:path w="474344" h="1083310">
                <a:moveTo>
                  <a:pt x="306098" y="189"/>
                </a:moveTo>
                <a:lnTo>
                  <a:pt x="473861" y="189"/>
                </a:lnTo>
                <a:lnTo>
                  <a:pt x="473861" y="1083472"/>
                </a:lnTo>
                <a:lnTo>
                  <a:pt x="267110" y="1083472"/>
                </a:lnTo>
                <a:lnTo>
                  <a:pt x="267110" y="304220"/>
                </a:lnTo>
                <a:lnTo>
                  <a:pt x="228210" y="337991"/>
                </a:lnTo>
                <a:lnTo>
                  <a:pt x="187061" y="368696"/>
                </a:lnTo>
                <a:lnTo>
                  <a:pt x="143662" y="396340"/>
                </a:lnTo>
                <a:lnTo>
                  <a:pt x="98014" y="420925"/>
                </a:lnTo>
                <a:lnTo>
                  <a:pt x="50117" y="442455"/>
                </a:lnTo>
                <a:lnTo>
                  <a:pt x="-26" y="460934"/>
                </a:lnTo>
                <a:lnTo>
                  <a:pt x="-26" y="273233"/>
                </a:lnTo>
                <a:lnTo>
                  <a:pt x="41325" y="257019"/>
                </a:lnTo>
                <a:lnTo>
                  <a:pt x="84422" y="234864"/>
                </a:lnTo>
                <a:lnTo>
                  <a:pt x="129268" y="206779"/>
                </a:lnTo>
                <a:lnTo>
                  <a:pt x="175863" y="172778"/>
                </a:lnTo>
                <a:lnTo>
                  <a:pt x="219617" y="134274"/>
                </a:lnTo>
                <a:lnTo>
                  <a:pt x="255911" y="92675"/>
                </a:lnTo>
                <a:lnTo>
                  <a:pt x="284740" y="47980"/>
                </a:lnTo>
                <a:lnTo>
                  <a:pt x="306098" y="189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F02DE90-E9F3-FEC0-6398-12724928B6D2}"/>
              </a:ext>
            </a:extLst>
          </p:cNvPr>
          <p:cNvSpPr/>
          <p:nvPr/>
        </p:nvSpPr>
        <p:spPr>
          <a:xfrm>
            <a:off x="5672722" y="8881936"/>
            <a:ext cx="545564" cy="708112"/>
          </a:xfrm>
          <a:custGeom>
            <a:avLst/>
            <a:gdLst/>
            <a:ahLst/>
            <a:cxnLst/>
            <a:rect l="l" t="t" r="r" b="b"/>
            <a:pathLst>
              <a:path w="725169" h="1083309">
                <a:moveTo>
                  <a:pt x="382718" y="143"/>
                </a:moveTo>
                <a:lnTo>
                  <a:pt x="443843" y="3587"/>
                </a:lnTo>
                <a:lnTo>
                  <a:pt x="499506" y="13920"/>
                </a:lnTo>
                <a:lnTo>
                  <a:pt x="549701" y="31140"/>
                </a:lnTo>
                <a:lnTo>
                  <a:pt x="594422" y="55249"/>
                </a:lnTo>
                <a:lnTo>
                  <a:pt x="633663" y="86247"/>
                </a:lnTo>
                <a:lnTo>
                  <a:pt x="666506" y="122365"/>
                </a:lnTo>
                <a:lnTo>
                  <a:pt x="692039" y="161835"/>
                </a:lnTo>
                <a:lnTo>
                  <a:pt x="710270" y="204659"/>
                </a:lnTo>
                <a:lnTo>
                  <a:pt x="721204" y="250835"/>
                </a:lnTo>
                <a:lnTo>
                  <a:pt x="724847" y="300363"/>
                </a:lnTo>
                <a:lnTo>
                  <a:pt x="723226" y="336393"/>
                </a:lnTo>
                <a:lnTo>
                  <a:pt x="710221" y="405785"/>
                </a:lnTo>
                <a:lnTo>
                  <a:pt x="683785" y="472508"/>
                </a:lnTo>
                <a:lnTo>
                  <a:pt x="664984" y="506606"/>
                </a:lnTo>
                <a:lnTo>
                  <a:pt x="642396" y="541467"/>
                </a:lnTo>
                <a:lnTo>
                  <a:pt x="616011" y="577089"/>
                </a:lnTo>
                <a:lnTo>
                  <a:pt x="563355" y="635444"/>
                </a:lnTo>
                <a:lnTo>
                  <a:pt x="525698" y="672492"/>
                </a:lnTo>
                <a:lnTo>
                  <a:pt x="480505" y="714754"/>
                </a:lnTo>
                <a:lnTo>
                  <a:pt x="436100" y="755853"/>
                </a:lnTo>
                <a:lnTo>
                  <a:pt x="400624" y="789428"/>
                </a:lnTo>
                <a:lnTo>
                  <a:pt x="356556" y="834004"/>
                </a:lnTo>
                <a:lnTo>
                  <a:pt x="322982" y="877312"/>
                </a:lnTo>
                <a:lnTo>
                  <a:pt x="314266" y="891406"/>
                </a:lnTo>
                <a:lnTo>
                  <a:pt x="724847" y="891406"/>
                </a:lnTo>
                <a:lnTo>
                  <a:pt x="724847" y="1083426"/>
                </a:lnTo>
                <a:lnTo>
                  <a:pt x="-24" y="1083426"/>
                </a:lnTo>
                <a:lnTo>
                  <a:pt x="8812" y="1029678"/>
                </a:lnTo>
                <a:lnTo>
                  <a:pt x="23533" y="977383"/>
                </a:lnTo>
                <a:lnTo>
                  <a:pt x="44140" y="926517"/>
                </a:lnTo>
                <a:lnTo>
                  <a:pt x="70636" y="877056"/>
                </a:lnTo>
                <a:lnTo>
                  <a:pt x="113646" y="816128"/>
                </a:lnTo>
                <a:lnTo>
                  <a:pt x="142183" y="781769"/>
                </a:lnTo>
                <a:lnTo>
                  <a:pt x="175408" y="744813"/>
                </a:lnTo>
                <a:lnTo>
                  <a:pt x="213322" y="705260"/>
                </a:lnTo>
                <a:lnTo>
                  <a:pt x="255925" y="663110"/>
                </a:lnTo>
                <a:lnTo>
                  <a:pt x="303218" y="618363"/>
                </a:lnTo>
                <a:lnTo>
                  <a:pt x="354819" y="569598"/>
                </a:lnTo>
                <a:lnTo>
                  <a:pt x="397764" y="527543"/>
                </a:lnTo>
                <a:lnTo>
                  <a:pt x="432053" y="492207"/>
                </a:lnTo>
                <a:lnTo>
                  <a:pt x="457686" y="463594"/>
                </a:lnTo>
                <a:lnTo>
                  <a:pt x="493332" y="409801"/>
                </a:lnTo>
                <a:lnTo>
                  <a:pt x="514667" y="346505"/>
                </a:lnTo>
                <a:lnTo>
                  <a:pt x="517334" y="315095"/>
                </a:lnTo>
                <a:lnTo>
                  <a:pt x="515021" y="282520"/>
                </a:lnTo>
                <a:lnTo>
                  <a:pt x="496439" y="229372"/>
                </a:lnTo>
                <a:lnTo>
                  <a:pt x="459787" y="192537"/>
                </a:lnTo>
                <a:lnTo>
                  <a:pt x="408492" y="173920"/>
                </a:lnTo>
                <a:lnTo>
                  <a:pt x="377511" y="171589"/>
                </a:lnTo>
                <a:lnTo>
                  <a:pt x="346791" y="174037"/>
                </a:lnTo>
                <a:lnTo>
                  <a:pt x="295296" y="193555"/>
                </a:lnTo>
                <a:lnTo>
                  <a:pt x="257380" y="233317"/>
                </a:lnTo>
                <a:lnTo>
                  <a:pt x="235301" y="298085"/>
                </a:lnTo>
                <a:lnTo>
                  <a:pt x="230334" y="340113"/>
                </a:lnTo>
                <a:lnTo>
                  <a:pt x="24269" y="319540"/>
                </a:lnTo>
                <a:lnTo>
                  <a:pt x="32590" y="265322"/>
                </a:lnTo>
                <a:lnTo>
                  <a:pt x="45284" y="216456"/>
                </a:lnTo>
                <a:lnTo>
                  <a:pt x="62352" y="172938"/>
                </a:lnTo>
                <a:lnTo>
                  <a:pt x="83796" y="134764"/>
                </a:lnTo>
                <a:lnTo>
                  <a:pt x="109615" y="101932"/>
                </a:lnTo>
                <a:lnTo>
                  <a:pt x="139811" y="74436"/>
                </a:lnTo>
                <a:lnTo>
                  <a:pt x="180609" y="47691"/>
                </a:lnTo>
                <a:lnTo>
                  <a:pt x="225298" y="26889"/>
                </a:lnTo>
                <a:lnTo>
                  <a:pt x="273878" y="12030"/>
                </a:lnTo>
                <a:lnTo>
                  <a:pt x="326351" y="3115"/>
                </a:lnTo>
                <a:lnTo>
                  <a:pt x="382718" y="143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7E2B58B5-EB87-56BA-524B-5F40A827EB4C}"/>
              </a:ext>
            </a:extLst>
          </p:cNvPr>
          <p:cNvSpPr/>
          <p:nvPr/>
        </p:nvSpPr>
        <p:spPr>
          <a:xfrm>
            <a:off x="7945521" y="4285573"/>
            <a:ext cx="545565" cy="708112"/>
          </a:xfrm>
          <a:custGeom>
            <a:avLst/>
            <a:gdLst/>
            <a:ahLst/>
            <a:cxnLst/>
            <a:rect l="l" t="t" r="r" b="b"/>
            <a:pathLst>
              <a:path w="716914" h="1101725">
                <a:moveTo>
                  <a:pt x="348021" y="95"/>
                </a:moveTo>
                <a:lnTo>
                  <a:pt x="406557" y="3981"/>
                </a:lnTo>
                <a:lnTo>
                  <a:pt x="460254" y="15640"/>
                </a:lnTo>
                <a:lnTo>
                  <a:pt x="509116" y="35070"/>
                </a:lnTo>
                <a:lnTo>
                  <a:pt x="553150" y="62273"/>
                </a:lnTo>
                <a:lnTo>
                  <a:pt x="592363" y="97248"/>
                </a:lnTo>
                <a:lnTo>
                  <a:pt x="625533" y="138254"/>
                </a:lnTo>
                <a:lnTo>
                  <a:pt x="649226" y="181844"/>
                </a:lnTo>
                <a:lnTo>
                  <a:pt x="663441" y="228029"/>
                </a:lnTo>
                <a:lnTo>
                  <a:pt x="668180" y="276821"/>
                </a:lnTo>
                <a:lnTo>
                  <a:pt x="663871" y="322540"/>
                </a:lnTo>
                <a:lnTo>
                  <a:pt x="650941" y="365084"/>
                </a:lnTo>
                <a:lnTo>
                  <a:pt x="629382" y="404453"/>
                </a:lnTo>
                <a:lnTo>
                  <a:pt x="599188" y="440647"/>
                </a:lnTo>
                <a:lnTo>
                  <a:pt x="560350" y="473666"/>
                </a:lnTo>
                <a:lnTo>
                  <a:pt x="512863" y="503511"/>
                </a:lnTo>
                <a:lnTo>
                  <a:pt x="556917" y="516510"/>
                </a:lnTo>
                <a:lnTo>
                  <a:pt x="596316" y="535688"/>
                </a:lnTo>
                <a:lnTo>
                  <a:pt x="631071" y="561034"/>
                </a:lnTo>
                <a:lnTo>
                  <a:pt x="661195" y="592535"/>
                </a:lnTo>
                <a:lnTo>
                  <a:pt x="685531" y="628898"/>
                </a:lnTo>
                <a:lnTo>
                  <a:pt x="702914" y="668845"/>
                </a:lnTo>
                <a:lnTo>
                  <a:pt x="713343" y="712387"/>
                </a:lnTo>
                <a:lnTo>
                  <a:pt x="716820" y="759536"/>
                </a:lnTo>
                <a:lnTo>
                  <a:pt x="712661" y="814690"/>
                </a:lnTo>
                <a:lnTo>
                  <a:pt x="700194" y="866474"/>
                </a:lnTo>
                <a:lnTo>
                  <a:pt x="679431" y="914898"/>
                </a:lnTo>
                <a:lnTo>
                  <a:pt x="650383" y="959976"/>
                </a:lnTo>
                <a:lnTo>
                  <a:pt x="613063" y="1001719"/>
                </a:lnTo>
                <a:lnTo>
                  <a:pt x="577049" y="1032282"/>
                </a:lnTo>
                <a:lnTo>
                  <a:pt x="538220" y="1057297"/>
                </a:lnTo>
                <a:lnTo>
                  <a:pt x="496576" y="1076758"/>
                </a:lnTo>
                <a:lnTo>
                  <a:pt x="452116" y="1090664"/>
                </a:lnTo>
                <a:lnTo>
                  <a:pt x="404842" y="1099010"/>
                </a:lnTo>
                <a:lnTo>
                  <a:pt x="354752" y="1101792"/>
                </a:lnTo>
                <a:lnTo>
                  <a:pt x="298157" y="1098424"/>
                </a:lnTo>
                <a:lnTo>
                  <a:pt x="245566" y="1088313"/>
                </a:lnTo>
                <a:lnTo>
                  <a:pt x="196980" y="1071453"/>
                </a:lnTo>
                <a:lnTo>
                  <a:pt x="152401" y="1047840"/>
                </a:lnTo>
                <a:lnTo>
                  <a:pt x="111832" y="1017467"/>
                </a:lnTo>
                <a:lnTo>
                  <a:pt x="76507" y="981701"/>
                </a:lnTo>
                <a:lnTo>
                  <a:pt x="47658" y="941772"/>
                </a:lnTo>
                <a:lnTo>
                  <a:pt x="25287" y="897692"/>
                </a:lnTo>
                <a:lnTo>
                  <a:pt x="9392" y="849473"/>
                </a:lnTo>
                <a:lnTo>
                  <a:pt x="-25" y="797127"/>
                </a:lnTo>
                <a:lnTo>
                  <a:pt x="200146" y="772744"/>
                </a:lnTo>
                <a:lnTo>
                  <a:pt x="206951" y="808773"/>
                </a:lnTo>
                <a:lnTo>
                  <a:pt x="217802" y="840290"/>
                </a:lnTo>
                <a:lnTo>
                  <a:pt x="251630" y="889835"/>
                </a:lnTo>
                <a:lnTo>
                  <a:pt x="298000" y="920187"/>
                </a:lnTo>
                <a:lnTo>
                  <a:pt x="353228" y="930347"/>
                </a:lnTo>
                <a:lnTo>
                  <a:pt x="383969" y="927301"/>
                </a:lnTo>
                <a:lnTo>
                  <a:pt x="437879" y="902969"/>
                </a:lnTo>
                <a:lnTo>
                  <a:pt x="480217" y="855302"/>
                </a:lnTo>
                <a:lnTo>
                  <a:pt x="502124" y="789823"/>
                </a:lnTo>
                <a:lnTo>
                  <a:pt x="504862" y="750773"/>
                </a:lnTo>
                <a:lnTo>
                  <a:pt x="502241" y="713766"/>
                </a:lnTo>
                <a:lnTo>
                  <a:pt x="481235" y="651942"/>
                </a:lnTo>
                <a:lnTo>
                  <a:pt x="440727" y="607150"/>
                </a:lnTo>
                <a:lnTo>
                  <a:pt x="389622" y="584342"/>
                </a:lnTo>
                <a:lnTo>
                  <a:pt x="360594" y="581487"/>
                </a:lnTo>
                <a:lnTo>
                  <a:pt x="339733" y="582443"/>
                </a:lnTo>
                <a:lnTo>
                  <a:pt x="316954" y="585328"/>
                </a:lnTo>
                <a:lnTo>
                  <a:pt x="292248" y="590166"/>
                </a:lnTo>
                <a:lnTo>
                  <a:pt x="265600" y="596980"/>
                </a:lnTo>
                <a:lnTo>
                  <a:pt x="288460" y="428329"/>
                </a:lnTo>
                <a:lnTo>
                  <a:pt x="327910" y="426904"/>
                </a:lnTo>
                <a:lnTo>
                  <a:pt x="391952" y="408719"/>
                </a:lnTo>
                <a:lnTo>
                  <a:pt x="435808" y="371079"/>
                </a:lnTo>
                <a:lnTo>
                  <a:pt x="457905" y="319697"/>
                </a:lnTo>
                <a:lnTo>
                  <a:pt x="460667" y="289267"/>
                </a:lnTo>
                <a:lnTo>
                  <a:pt x="458643" y="263407"/>
                </a:lnTo>
                <a:lnTo>
                  <a:pt x="442451" y="219974"/>
                </a:lnTo>
                <a:lnTo>
                  <a:pt x="410757" y="188233"/>
                </a:lnTo>
                <a:lnTo>
                  <a:pt x="367706" y="172041"/>
                </a:lnTo>
                <a:lnTo>
                  <a:pt x="342179" y="170017"/>
                </a:lnTo>
                <a:lnTo>
                  <a:pt x="316655" y="172325"/>
                </a:lnTo>
                <a:lnTo>
                  <a:pt x="271369" y="190751"/>
                </a:lnTo>
                <a:lnTo>
                  <a:pt x="234722" y="227348"/>
                </a:lnTo>
                <a:lnTo>
                  <a:pt x="211925" y="281068"/>
                </a:lnTo>
                <a:lnTo>
                  <a:pt x="206039" y="314285"/>
                </a:lnTo>
                <a:lnTo>
                  <a:pt x="15429" y="281901"/>
                </a:lnTo>
                <a:lnTo>
                  <a:pt x="26628" y="235418"/>
                </a:lnTo>
                <a:lnTo>
                  <a:pt x="40357" y="193877"/>
                </a:lnTo>
                <a:lnTo>
                  <a:pt x="56617" y="157264"/>
                </a:lnTo>
                <a:lnTo>
                  <a:pt x="97438" y="97877"/>
                </a:lnTo>
                <a:lnTo>
                  <a:pt x="153367" y="51829"/>
                </a:lnTo>
                <a:lnTo>
                  <a:pt x="187268" y="33495"/>
                </a:lnTo>
                <a:lnTo>
                  <a:pt x="224228" y="18901"/>
                </a:lnTo>
                <a:lnTo>
                  <a:pt x="263344" y="8461"/>
                </a:lnTo>
                <a:lnTo>
                  <a:pt x="304611" y="2189"/>
                </a:lnTo>
                <a:lnTo>
                  <a:pt x="348021" y="95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8F63A452-35F5-B69D-FCF2-373096E9A947}"/>
              </a:ext>
            </a:extLst>
          </p:cNvPr>
          <p:cNvSpPr/>
          <p:nvPr/>
        </p:nvSpPr>
        <p:spPr>
          <a:xfrm>
            <a:off x="10295775" y="8877491"/>
            <a:ext cx="545566" cy="717001"/>
          </a:xfrm>
          <a:custGeom>
            <a:avLst/>
            <a:gdLst/>
            <a:ahLst/>
            <a:cxnLst/>
            <a:rect l="l" t="t" r="r" b="b"/>
            <a:pathLst>
              <a:path w="775969" h="1083309">
                <a:moveTo>
                  <a:pt x="441517" y="315714"/>
                </a:moveTo>
                <a:lnTo>
                  <a:pt x="193543" y="684385"/>
                </a:lnTo>
                <a:lnTo>
                  <a:pt x="441517" y="684385"/>
                </a:lnTo>
                <a:lnTo>
                  <a:pt x="441517" y="315714"/>
                </a:lnTo>
                <a:close/>
              </a:path>
              <a:path w="775969" h="1083309">
                <a:moveTo>
                  <a:pt x="468059" y="0"/>
                </a:moveTo>
                <a:lnTo>
                  <a:pt x="641790" y="0"/>
                </a:lnTo>
                <a:lnTo>
                  <a:pt x="641790" y="684385"/>
                </a:lnTo>
                <a:lnTo>
                  <a:pt x="775645" y="684385"/>
                </a:lnTo>
                <a:lnTo>
                  <a:pt x="775645" y="866181"/>
                </a:lnTo>
                <a:lnTo>
                  <a:pt x="641790" y="866181"/>
                </a:lnTo>
                <a:lnTo>
                  <a:pt x="641790" y="1083282"/>
                </a:lnTo>
                <a:lnTo>
                  <a:pt x="441517" y="1083282"/>
                </a:lnTo>
                <a:lnTo>
                  <a:pt x="441517" y="866181"/>
                </a:lnTo>
                <a:lnTo>
                  <a:pt x="0" y="866181"/>
                </a:lnTo>
                <a:lnTo>
                  <a:pt x="0" y="685147"/>
                </a:lnTo>
                <a:lnTo>
                  <a:pt x="468059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9F17CEB6-2890-BE4B-04EC-9D15AF0999FA}"/>
              </a:ext>
            </a:extLst>
          </p:cNvPr>
          <p:cNvSpPr/>
          <p:nvPr/>
        </p:nvSpPr>
        <p:spPr>
          <a:xfrm>
            <a:off x="12594300" y="4240437"/>
            <a:ext cx="545565" cy="708112"/>
          </a:xfrm>
          <a:custGeom>
            <a:avLst/>
            <a:gdLst/>
            <a:ahLst/>
            <a:cxnLst/>
            <a:rect l="l" t="t" r="r" b="b"/>
            <a:pathLst>
              <a:path w="725804" h="1082675">
                <a:moveTo>
                  <a:pt x="130792" y="189"/>
                </a:moveTo>
                <a:lnTo>
                  <a:pt x="677640" y="189"/>
                </a:lnTo>
                <a:lnTo>
                  <a:pt x="677640" y="193732"/>
                </a:lnTo>
                <a:lnTo>
                  <a:pt x="287506" y="193732"/>
                </a:lnTo>
                <a:lnTo>
                  <a:pt x="255122" y="376988"/>
                </a:lnTo>
                <a:lnTo>
                  <a:pt x="289887" y="361820"/>
                </a:lnTo>
                <a:lnTo>
                  <a:pt x="325033" y="350986"/>
                </a:lnTo>
                <a:lnTo>
                  <a:pt x="360561" y="344485"/>
                </a:lnTo>
                <a:lnTo>
                  <a:pt x="396469" y="342318"/>
                </a:lnTo>
                <a:lnTo>
                  <a:pt x="449821" y="346325"/>
                </a:lnTo>
                <a:lnTo>
                  <a:pt x="499838" y="358342"/>
                </a:lnTo>
                <a:lnTo>
                  <a:pt x="546509" y="378363"/>
                </a:lnTo>
                <a:lnTo>
                  <a:pt x="589821" y="406381"/>
                </a:lnTo>
                <a:lnTo>
                  <a:pt x="629762" y="442392"/>
                </a:lnTo>
                <a:lnTo>
                  <a:pt x="658982" y="477443"/>
                </a:lnTo>
                <a:lnTo>
                  <a:pt x="682889" y="515796"/>
                </a:lnTo>
                <a:lnTo>
                  <a:pt x="701484" y="557451"/>
                </a:lnTo>
                <a:lnTo>
                  <a:pt x="714765" y="602408"/>
                </a:lnTo>
                <a:lnTo>
                  <a:pt x="722734" y="650666"/>
                </a:lnTo>
                <a:lnTo>
                  <a:pt x="725391" y="702227"/>
                </a:lnTo>
                <a:lnTo>
                  <a:pt x="722298" y="754347"/>
                </a:lnTo>
                <a:lnTo>
                  <a:pt x="713024" y="804180"/>
                </a:lnTo>
                <a:lnTo>
                  <a:pt x="697575" y="851728"/>
                </a:lnTo>
                <a:lnTo>
                  <a:pt x="675957" y="896989"/>
                </a:lnTo>
                <a:lnTo>
                  <a:pt x="648177" y="939965"/>
                </a:lnTo>
                <a:lnTo>
                  <a:pt x="616414" y="977823"/>
                </a:lnTo>
                <a:lnTo>
                  <a:pt x="581325" y="1009862"/>
                </a:lnTo>
                <a:lnTo>
                  <a:pt x="542907" y="1036081"/>
                </a:lnTo>
                <a:lnTo>
                  <a:pt x="501161" y="1056478"/>
                </a:lnTo>
                <a:lnTo>
                  <a:pt x="456088" y="1071049"/>
                </a:lnTo>
                <a:lnTo>
                  <a:pt x="407686" y="1079794"/>
                </a:lnTo>
                <a:lnTo>
                  <a:pt x="355957" y="1082710"/>
                </a:lnTo>
                <a:lnTo>
                  <a:pt x="298426" y="1079495"/>
                </a:lnTo>
                <a:lnTo>
                  <a:pt x="245309" y="1069855"/>
                </a:lnTo>
                <a:lnTo>
                  <a:pt x="196599" y="1053797"/>
                </a:lnTo>
                <a:lnTo>
                  <a:pt x="152291" y="1031326"/>
                </a:lnTo>
                <a:lnTo>
                  <a:pt x="112377" y="1002448"/>
                </a:lnTo>
                <a:lnTo>
                  <a:pt x="77754" y="968158"/>
                </a:lnTo>
                <a:lnTo>
                  <a:pt x="49171" y="929450"/>
                </a:lnTo>
                <a:lnTo>
                  <a:pt x="26636" y="886322"/>
                </a:lnTo>
                <a:lnTo>
                  <a:pt x="10154" y="838774"/>
                </a:lnTo>
                <a:lnTo>
                  <a:pt x="-268" y="786807"/>
                </a:lnTo>
                <a:lnTo>
                  <a:pt x="205847" y="765472"/>
                </a:lnTo>
                <a:lnTo>
                  <a:pt x="212395" y="798616"/>
                </a:lnTo>
                <a:lnTo>
                  <a:pt x="223277" y="828129"/>
                </a:lnTo>
                <a:lnTo>
                  <a:pt x="258043" y="876213"/>
                </a:lnTo>
                <a:lnTo>
                  <a:pt x="304809" y="906898"/>
                </a:lnTo>
                <a:lnTo>
                  <a:pt x="358243" y="917106"/>
                </a:lnTo>
                <a:lnTo>
                  <a:pt x="389316" y="913820"/>
                </a:lnTo>
                <a:lnTo>
                  <a:pt x="444127" y="887531"/>
                </a:lnTo>
                <a:lnTo>
                  <a:pt x="487490" y="834834"/>
                </a:lnTo>
                <a:lnTo>
                  <a:pt x="501495" y="798507"/>
                </a:lnTo>
                <a:lnTo>
                  <a:pt x="509881" y="755536"/>
                </a:lnTo>
                <a:lnTo>
                  <a:pt x="512671" y="705910"/>
                </a:lnTo>
                <a:lnTo>
                  <a:pt x="509905" y="659308"/>
                </a:lnTo>
                <a:lnTo>
                  <a:pt x="501591" y="618933"/>
                </a:lnTo>
                <a:lnTo>
                  <a:pt x="468222" y="556816"/>
                </a:lnTo>
                <a:lnTo>
                  <a:pt x="416963" y="519606"/>
                </a:lnTo>
                <a:lnTo>
                  <a:pt x="352274" y="507160"/>
                </a:lnTo>
                <a:lnTo>
                  <a:pt x="308936" y="512087"/>
                </a:lnTo>
                <a:lnTo>
                  <a:pt x="267885" y="526860"/>
                </a:lnTo>
                <a:lnTo>
                  <a:pt x="229119" y="551468"/>
                </a:lnTo>
                <a:lnTo>
                  <a:pt x="192639" y="585898"/>
                </a:lnTo>
                <a:lnTo>
                  <a:pt x="24749" y="561642"/>
                </a:lnTo>
                <a:lnTo>
                  <a:pt x="130792" y="189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E550A789-B67A-EC4B-CE46-D70FA8C34934}"/>
              </a:ext>
            </a:extLst>
          </p:cNvPr>
          <p:cNvSpPr/>
          <p:nvPr/>
        </p:nvSpPr>
        <p:spPr>
          <a:xfrm>
            <a:off x="14893156" y="8890752"/>
            <a:ext cx="545565" cy="708112"/>
          </a:xfrm>
          <a:custGeom>
            <a:avLst/>
            <a:gdLst/>
            <a:ahLst/>
            <a:cxnLst/>
            <a:rect l="l" t="t" r="r" b="b"/>
            <a:pathLst>
              <a:path w="720725" h="1101725">
                <a:moveTo>
                  <a:pt x="373878" y="534910"/>
                </a:moveTo>
                <a:lnTo>
                  <a:pt x="318888" y="546610"/>
                </a:lnTo>
                <a:lnTo>
                  <a:pt x="273043" y="581645"/>
                </a:lnTo>
                <a:lnTo>
                  <a:pt x="242182" y="639571"/>
                </a:lnTo>
                <a:lnTo>
                  <a:pt x="231896" y="719690"/>
                </a:lnTo>
                <a:lnTo>
                  <a:pt x="234781" y="767217"/>
                </a:lnTo>
                <a:lnTo>
                  <a:pt x="243452" y="809017"/>
                </a:lnTo>
                <a:lnTo>
                  <a:pt x="257934" y="845078"/>
                </a:lnTo>
                <a:lnTo>
                  <a:pt x="302228" y="899317"/>
                </a:lnTo>
                <a:lnTo>
                  <a:pt x="355186" y="926697"/>
                </a:lnTo>
                <a:lnTo>
                  <a:pt x="384165" y="930124"/>
                </a:lnTo>
                <a:lnTo>
                  <a:pt x="411717" y="927334"/>
                </a:lnTo>
                <a:lnTo>
                  <a:pt x="459583" y="904943"/>
                </a:lnTo>
                <a:lnTo>
                  <a:pt x="496662" y="859242"/>
                </a:lnTo>
                <a:lnTo>
                  <a:pt x="515763" y="785659"/>
                </a:lnTo>
                <a:lnTo>
                  <a:pt x="518146" y="738105"/>
                </a:lnTo>
                <a:lnTo>
                  <a:pt x="515573" y="688977"/>
                </a:lnTo>
                <a:lnTo>
                  <a:pt x="507844" y="646921"/>
                </a:lnTo>
                <a:lnTo>
                  <a:pt x="476872" y="583931"/>
                </a:lnTo>
                <a:lnTo>
                  <a:pt x="430566" y="547181"/>
                </a:lnTo>
                <a:lnTo>
                  <a:pt x="373878" y="534910"/>
                </a:lnTo>
                <a:close/>
              </a:path>
              <a:path w="720725" h="1101725">
                <a:moveTo>
                  <a:pt x="394452" y="0"/>
                </a:moveTo>
                <a:lnTo>
                  <a:pt x="453317" y="4288"/>
                </a:lnTo>
                <a:lnTo>
                  <a:pt x="506860" y="17160"/>
                </a:lnTo>
                <a:lnTo>
                  <a:pt x="555093" y="38628"/>
                </a:lnTo>
                <a:lnTo>
                  <a:pt x="598027" y="68705"/>
                </a:lnTo>
                <a:lnTo>
                  <a:pt x="627913" y="98759"/>
                </a:lnTo>
                <a:lnTo>
                  <a:pt x="653111" y="133764"/>
                </a:lnTo>
                <a:lnTo>
                  <a:pt x="673628" y="173730"/>
                </a:lnTo>
                <a:lnTo>
                  <a:pt x="689469" y="218671"/>
                </a:lnTo>
                <a:lnTo>
                  <a:pt x="700641" y="268598"/>
                </a:lnTo>
                <a:lnTo>
                  <a:pt x="500494" y="290695"/>
                </a:lnTo>
                <a:lnTo>
                  <a:pt x="495325" y="261784"/>
                </a:lnTo>
                <a:lnTo>
                  <a:pt x="487239" y="236944"/>
                </a:lnTo>
                <a:lnTo>
                  <a:pt x="462268" y="199384"/>
                </a:lnTo>
                <a:lnTo>
                  <a:pt x="426709" y="177271"/>
                </a:lnTo>
                <a:lnTo>
                  <a:pt x="382006" y="169921"/>
                </a:lnTo>
                <a:lnTo>
                  <a:pt x="350505" y="173610"/>
                </a:lnTo>
                <a:lnTo>
                  <a:pt x="295122" y="203085"/>
                </a:lnTo>
                <a:lnTo>
                  <a:pt x="254472" y="257484"/>
                </a:lnTo>
                <a:lnTo>
                  <a:pt x="240367" y="296306"/>
                </a:lnTo>
                <a:lnTo>
                  <a:pt x="228956" y="345321"/>
                </a:lnTo>
                <a:lnTo>
                  <a:pt x="220246" y="404534"/>
                </a:lnTo>
                <a:lnTo>
                  <a:pt x="214243" y="473952"/>
                </a:lnTo>
                <a:lnTo>
                  <a:pt x="255176" y="433967"/>
                </a:lnTo>
                <a:lnTo>
                  <a:pt x="300823" y="405437"/>
                </a:lnTo>
                <a:lnTo>
                  <a:pt x="351185" y="388336"/>
                </a:lnTo>
                <a:lnTo>
                  <a:pt x="406262" y="382641"/>
                </a:lnTo>
                <a:lnTo>
                  <a:pt x="456584" y="386587"/>
                </a:lnTo>
                <a:lnTo>
                  <a:pt x="503926" y="398421"/>
                </a:lnTo>
                <a:lnTo>
                  <a:pt x="548292" y="418137"/>
                </a:lnTo>
                <a:lnTo>
                  <a:pt x="589690" y="445729"/>
                </a:lnTo>
                <a:lnTo>
                  <a:pt x="628126" y="481190"/>
                </a:lnTo>
                <a:lnTo>
                  <a:pt x="656361" y="515671"/>
                </a:lnTo>
                <a:lnTo>
                  <a:pt x="679470" y="553334"/>
                </a:lnTo>
                <a:lnTo>
                  <a:pt x="697450" y="594186"/>
                </a:lnTo>
                <a:lnTo>
                  <a:pt x="710297" y="638234"/>
                </a:lnTo>
                <a:lnTo>
                  <a:pt x="718008" y="685485"/>
                </a:lnTo>
                <a:lnTo>
                  <a:pt x="720579" y="735946"/>
                </a:lnTo>
                <a:lnTo>
                  <a:pt x="717881" y="789306"/>
                </a:lnTo>
                <a:lnTo>
                  <a:pt x="709785" y="839025"/>
                </a:lnTo>
                <a:lnTo>
                  <a:pt x="696291" y="885104"/>
                </a:lnTo>
                <a:lnTo>
                  <a:pt x="677400" y="927542"/>
                </a:lnTo>
                <a:lnTo>
                  <a:pt x="653112" y="966339"/>
                </a:lnTo>
                <a:lnTo>
                  <a:pt x="623427" y="1001496"/>
                </a:lnTo>
                <a:lnTo>
                  <a:pt x="589508" y="1032113"/>
                </a:lnTo>
                <a:lnTo>
                  <a:pt x="552520" y="1057163"/>
                </a:lnTo>
                <a:lnTo>
                  <a:pt x="512463" y="1076647"/>
                </a:lnTo>
                <a:lnTo>
                  <a:pt x="469337" y="1090563"/>
                </a:lnTo>
                <a:lnTo>
                  <a:pt x="423142" y="1098913"/>
                </a:lnTo>
                <a:lnTo>
                  <a:pt x="373878" y="1101697"/>
                </a:lnTo>
                <a:lnTo>
                  <a:pt x="321060" y="1098163"/>
                </a:lnTo>
                <a:lnTo>
                  <a:pt x="271448" y="1087567"/>
                </a:lnTo>
                <a:lnTo>
                  <a:pt x="225054" y="1069916"/>
                </a:lnTo>
                <a:lnTo>
                  <a:pt x="181887" y="1045216"/>
                </a:lnTo>
                <a:lnTo>
                  <a:pt x="141959" y="1013475"/>
                </a:lnTo>
                <a:lnTo>
                  <a:pt x="105280" y="974700"/>
                </a:lnTo>
                <a:lnTo>
                  <a:pt x="63722" y="910282"/>
                </a:lnTo>
                <a:lnTo>
                  <a:pt x="46828" y="872054"/>
                </a:lnTo>
                <a:lnTo>
                  <a:pt x="32528" y="829814"/>
                </a:lnTo>
                <a:lnTo>
                  <a:pt x="20823" y="783566"/>
                </a:lnTo>
                <a:lnTo>
                  <a:pt x="11716" y="733312"/>
                </a:lnTo>
                <a:lnTo>
                  <a:pt x="5208" y="679053"/>
                </a:lnTo>
                <a:lnTo>
                  <a:pt x="1302" y="620792"/>
                </a:lnTo>
                <a:lnTo>
                  <a:pt x="0" y="558531"/>
                </a:lnTo>
                <a:lnTo>
                  <a:pt x="1354" y="494666"/>
                </a:lnTo>
                <a:lnTo>
                  <a:pt x="5418" y="434892"/>
                </a:lnTo>
                <a:lnTo>
                  <a:pt x="12191" y="379207"/>
                </a:lnTo>
                <a:lnTo>
                  <a:pt x="21674" y="327612"/>
                </a:lnTo>
                <a:lnTo>
                  <a:pt x="33865" y="280104"/>
                </a:lnTo>
                <a:lnTo>
                  <a:pt x="48766" y="236684"/>
                </a:lnTo>
                <a:lnTo>
                  <a:pt x="66376" y="197349"/>
                </a:lnTo>
                <a:lnTo>
                  <a:pt x="86696" y="162099"/>
                </a:lnTo>
                <a:lnTo>
                  <a:pt x="109725" y="130933"/>
                </a:lnTo>
                <a:lnTo>
                  <a:pt x="142365" y="96169"/>
                </a:lnTo>
                <a:lnTo>
                  <a:pt x="177691" y="66765"/>
                </a:lnTo>
                <a:lnTo>
                  <a:pt x="215698" y="42718"/>
                </a:lnTo>
                <a:lnTo>
                  <a:pt x="256382" y="24022"/>
                </a:lnTo>
                <a:lnTo>
                  <a:pt x="299739" y="10673"/>
                </a:lnTo>
                <a:lnTo>
                  <a:pt x="345763" y="2667"/>
                </a:lnTo>
                <a:lnTo>
                  <a:pt x="394452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94C8168-AD34-0729-2CE3-1CF5C596D87D}"/>
              </a:ext>
            </a:extLst>
          </p:cNvPr>
          <p:cNvSpPr txBox="1"/>
          <p:nvPr/>
        </p:nvSpPr>
        <p:spPr>
          <a:xfrm>
            <a:off x="10933544" y="8797337"/>
            <a:ext cx="3889205" cy="2191626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499109">
              <a:lnSpc>
                <a:spcPct val="100000"/>
              </a:lnSpc>
              <a:spcBef>
                <a:spcPts val="860"/>
              </a:spcBef>
            </a:pPr>
            <a:r>
              <a:rPr lang="ru-RU" sz="2200" spc="-200" dirty="0">
                <a:latin typeface="DejaVu Sans Condensed"/>
                <a:cs typeface="DejaVu Sans Condensed"/>
              </a:rPr>
              <a:t>Проведение тренингов, разработка и проведение </a:t>
            </a:r>
            <a:r>
              <a:rPr lang="ru-RU" sz="2200" spc="-200" dirty="0" err="1">
                <a:latin typeface="DejaVu Sans Condensed"/>
                <a:cs typeface="DejaVu Sans Condensed"/>
              </a:rPr>
              <a:t>on</a:t>
            </a:r>
            <a:r>
              <a:rPr lang="ru-RU" sz="2200" spc="-200" dirty="0">
                <a:latin typeface="DejaVu Sans Condensed"/>
                <a:cs typeface="DejaVu Sans Condensed"/>
              </a:rPr>
              <a:t>-лайн курсов для выпускников вузов с целью содействия их трудоустройству</a:t>
            </a: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B998B868-BCE0-230D-A5BD-A63E26C17DA0}"/>
              </a:ext>
            </a:extLst>
          </p:cNvPr>
          <p:cNvSpPr txBox="1"/>
          <p:nvPr/>
        </p:nvSpPr>
        <p:spPr>
          <a:xfrm>
            <a:off x="15742526" y="8891387"/>
            <a:ext cx="3625215" cy="153760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spc="-60" dirty="0">
                <a:latin typeface="DejaVu Sans Condensed"/>
                <a:cs typeface="DejaVu Sans Condensed"/>
              </a:rPr>
              <a:t>Трудоустройство выпускников при поддержки работодателей</a:t>
            </a:r>
            <a:endParaRPr sz="2200" dirty="0">
              <a:latin typeface="DejaVu Sans Condensed"/>
              <a:cs typeface="DejaVu Sans Condensed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FB225AE-1E7A-1470-D199-29CB80D239BE}"/>
              </a:ext>
            </a:extLst>
          </p:cNvPr>
          <p:cNvSpPr/>
          <p:nvPr/>
        </p:nvSpPr>
        <p:spPr>
          <a:xfrm>
            <a:off x="5480050" y="7102475"/>
            <a:ext cx="10972800" cy="914400"/>
          </a:xfrm>
          <a:prstGeom prst="rect">
            <a:avLst/>
          </a:prstGeom>
          <a:solidFill>
            <a:srgbClr val="00339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Профессиональные пробы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ECFB4-CF9B-9606-A1B5-AC384A34F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D710031-3D99-6FCC-30F9-D846F03FA12B}"/>
              </a:ext>
            </a:extLst>
          </p:cNvPr>
          <p:cNvGrpSpPr/>
          <p:nvPr/>
        </p:nvGrpSpPr>
        <p:grpSpPr>
          <a:xfrm>
            <a:off x="-116895" y="4016939"/>
            <a:ext cx="20104100" cy="7292411"/>
            <a:chOff x="0" y="4016651"/>
            <a:chExt cx="19729450" cy="7292411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C784713-077D-F304-0E0B-7CF1E5F7A07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16651"/>
              <a:ext cx="19729450" cy="4122801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B8FCDC9-3151-B9E1-1AF9-AB0767254B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72108"/>
              <a:ext cx="19729450" cy="423695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4CC2144D-906B-136D-F492-B9251576A38A}"/>
              </a:ext>
            </a:extLst>
          </p:cNvPr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D5623C5-DE02-3096-8EBA-2632832BF71C}"/>
              </a:ext>
            </a:extLst>
          </p:cNvPr>
          <p:cNvSpPr txBox="1"/>
          <p:nvPr/>
        </p:nvSpPr>
        <p:spPr>
          <a:xfrm>
            <a:off x="910820" y="10427045"/>
            <a:ext cx="8395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Что</a:t>
            </a:r>
            <a:r>
              <a:rPr sz="28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Carlito"/>
                <a:cs typeface="Carlito"/>
              </a:rPr>
              <a:t>делает</a:t>
            </a:r>
            <a:r>
              <a:rPr sz="28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Carlito"/>
                <a:cs typeface="Carlito"/>
              </a:rPr>
              <a:t>вуз</a:t>
            </a:r>
            <a:r>
              <a:rPr lang="ru-RU" sz="2800" b="1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20" name="object 20">
            <a:extLst>
              <a:ext uri="{FF2B5EF4-FFF2-40B4-BE49-F238E27FC236}">
                <a16:creationId xmlns:a16="http://schemas.microsoft.com/office/drawing/2014/main" id="{716C7227-60C9-097F-BFF3-8B3819F351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6750" y="7022179"/>
            <a:ext cx="76200" cy="560704"/>
          </a:xfrm>
          <a:prstGeom prst="rect">
            <a:avLst/>
          </a:prstGeom>
        </p:spPr>
      </p:pic>
      <p:pic>
        <p:nvPicPr>
          <p:cNvPr id="21" name="object 21">
            <a:extLst>
              <a:ext uri="{FF2B5EF4-FFF2-40B4-BE49-F238E27FC236}">
                <a16:creationId xmlns:a16="http://schemas.microsoft.com/office/drawing/2014/main" id="{04B9A035-F106-35E0-7696-9F68FDC1AE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4750" y="7022179"/>
            <a:ext cx="76200" cy="560704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0EF082C7-DB28-7E0B-19F8-FC70A4E2C7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13750" y="7022179"/>
            <a:ext cx="76200" cy="560704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DE12F913-CB90-57E7-9936-2E813AC4918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0350" y="7049484"/>
            <a:ext cx="76200" cy="560705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C26E8641-630E-7915-EAE7-E0BBB6B67D2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09750" y="7049484"/>
            <a:ext cx="76200" cy="560705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644BB342-5C76-4AA9-F9E7-A10874F04A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05350" y="7049484"/>
            <a:ext cx="76200" cy="560705"/>
          </a:xfrm>
          <a:prstGeom prst="rect">
            <a:avLst/>
          </a:prstGeom>
        </p:spPr>
      </p:pic>
      <p:pic>
        <p:nvPicPr>
          <p:cNvPr id="30" name="object 26">
            <a:extLst>
              <a:ext uri="{FF2B5EF4-FFF2-40B4-BE49-F238E27FC236}">
                <a16:creationId xmlns:a16="http://schemas.microsoft.com/office/drawing/2014/main" id="{AFDA54C6-B6EA-8F1E-B48A-8926D002212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765" y="305314"/>
            <a:ext cx="1507671" cy="1469674"/>
          </a:xfrm>
          <a:prstGeom prst="rect">
            <a:avLst/>
          </a:prstGeom>
        </p:spPr>
      </p:pic>
      <p:pic>
        <p:nvPicPr>
          <p:cNvPr id="31" name="object 12">
            <a:extLst>
              <a:ext uri="{FF2B5EF4-FFF2-40B4-BE49-F238E27FC236}">
                <a16:creationId xmlns:a16="http://schemas.microsoft.com/office/drawing/2014/main" id="{9D5AB672-549C-606C-9483-A6876A2D4D3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7821" y="305314"/>
            <a:ext cx="1507671" cy="14696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8DEF155-5B03-2D0E-0E32-3D4EF8BE50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33" y="305314"/>
            <a:ext cx="1549655" cy="1549655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0D70AACD-9BB9-84B2-BDD6-D809B1AD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6765080" y="305314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Заголовок 15">
            <a:extLst>
              <a:ext uri="{FF2B5EF4-FFF2-40B4-BE49-F238E27FC236}">
                <a16:creationId xmlns:a16="http://schemas.microsoft.com/office/drawing/2014/main" id="{17C6894B-D04B-1537-9754-128148BD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821" y="2072952"/>
            <a:ext cx="16352772" cy="1846659"/>
          </a:xfrm>
        </p:spPr>
        <p:txBody>
          <a:bodyPr/>
          <a:lstStyle/>
          <a:p>
            <a:pPr algn="ctr"/>
            <a:r>
              <a:rPr lang="ru-RU" sz="6000" dirty="0"/>
              <a:t>Алгоритм сопровождения абитуриентов при выборе профессиональной карьеры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3603EC6F-6493-83A7-EEFD-F80DA375D5FA}"/>
              </a:ext>
            </a:extLst>
          </p:cNvPr>
          <p:cNvSpPr txBox="1"/>
          <p:nvPr/>
        </p:nvSpPr>
        <p:spPr>
          <a:xfrm>
            <a:off x="835396" y="5620974"/>
            <a:ext cx="3337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Определяется с правильностью выбором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AE1C4829-DAAA-7EB5-BE0E-53F9C6804D49}"/>
              </a:ext>
            </a:extLst>
          </p:cNvPr>
          <p:cNvSpPr txBox="1"/>
          <p:nvPr/>
        </p:nvSpPr>
        <p:spPr>
          <a:xfrm>
            <a:off x="3533616" y="5634827"/>
            <a:ext cx="410644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Сопоставление мотивов, интересов, </a:t>
            </a:r>
          </a:p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возможностей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B24A9698-AFA3-F5FD-9607-62E3F13EA0D7}"/>
              </a:ext>
            </a:extLst>
          </p:cNvPr>
          <p:cNvSpPr txBox="1"/>
          <p:nvPr/>
        </p:nvSpPr>
        <p:spPr>
          <a:xfrm>
            <a:off x="7181165" y="5425090"/>
            <a:ext cx="333763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Прохождение практики по направлению подготовки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79ABC294-69E1-D26B-3CF4-0DF3199BFDCC}"/>
              </a:ext>
            </a:extLst>
          </p:cNvPr>
          <p:cNvSpPr txBox="1"/>
          <p:nvPr/>
        </p:nvSpPr>
        <p:spPr>
          <a:xfrm>
            <a:off x="10429151" y="5052108"/>
            <a:ext cx="333763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Формирование запроса на приобретение  дополнительных компетенций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45694A9-0FDE-5363-CA54-A92B2093C4CF}"/>
              </a:ext>
            </a:extLst>
          </p:cNvPr>
          <p:cNvSpPr txBox="1"/>
          <p:nvPr/>
        </p:nvSpPr>
        <p:spPr>
          <a:xfrm>
            <a:off x="13218243" y="5388631"/>
            <a:ext cx="3337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Запрос на прохождение стажировок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4E11B685-6E5D-2A21-156D-E53539BC81BC}"/>
              </a:ext>
            </a:extLst>
          </p:cNvPr>
          <p:cNvSpPr txBox="1"/>
          <p:nvPr/>
        </p:nvSpPr>
        <p:spPr>
          <a:xfrm>
            <a:off x="16307271" y="5489963"/>
            <a:ext cx="367347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2"/>
                </a:solidFill>
                <a:latin typeface="Trebuchet MS" panose="020B0603020202020204" pitchFamily="34" charset="0"/>
                <a:cs typeface="Carlito"/>
              </a:rPr>
              <a:t>Поиск мест трудоустройства</a:t>
            </a:r>
            <a:endParaRPr sz="2400" dirty="0">
              <a:solidFill>
                <a:schemeClr val="accent2"/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0B69F498-CC2E-33F5-534F-96CE4BEC30D3}"/>
              </a:ext>
            </a:extLst>
          </p:cNvPr>
          <p:cNvSpPr txBox="1"/>
          <p:nvPr/>
        </p:nvSpPr>
        <p:spPr>
          <a:xfrm>
            <a:off x="908050" y="7947919"/>
            <a:ext cx="316496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Сопровождение в процессе адаптации и обучения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794978C2-3F58-BAE1-AC0A-482CF31C1250}"/>
              </a:ext>
            </a:extLst>
          </p:cNvPr>
          <p:cNvSpPr txBox="1"/>
          <p:nvPr/>
        </p:nvSpPr>
        <p:spPr>
          <a:xfrm>
            <a:off x="3802384" y="7803789"/>
            <a:ext cx="360581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Организация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тьюторского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 сопровождения, привлечение к участию в конкурсам профмастерства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A24EC2F1-1004-9F93-49A8-0FAA53EBBD63}"/>
              </a:ext>
            </a:extLst>
          </p:cNvPr>
          <p:cNvSpPr txBox="1"/>
          <p:nvPr/>
        </p:nvSpPr>
        <p:spPr>
          <a:xfrm>
            <a:off x="7408198" y="7862690"/>
            <a:ext cx="352128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Организация мест практики, у социально ориентированных работодателей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E68E4CB1-B1B2-09CF-23A0-C6B1AD9C4B12}"/>
              </a:ext>
            </a:extLst>
          </p:cNvPr>
          <p:cNvSpPr txBox="1"/>
          <p:nvPr/>
        </p:nvSpPr>
        <p:spPr>
          <a:xfrm>
            <a:off x="10932171" y="7889996"/>
            <a:ext cx="32194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Разработка программ ПК ДО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EE770DE9-A00E-4D92-8923-13F8A9997C9A}"/>
              </a:ext>
            </a:extLst>
          </p:cNvPr>
          <p:cNvSpPr txBox="1"/>
          <p:nvPr/>
        </p:nvSpPr>
        <p:spPr>
          <a:xfrm>
            <a:off x="13545646" y="7881143"/>
            <a:ext cx="321943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Формирование баз стажировок. Организация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стажировочных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 площадок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764197D-7FCB-D553-14AE-2C318CB3A626}"/>
              </a:ext>
            </a:extLst>
          </p:cNvPr>
          <p:cNvSpPr txBox="1"/>
          <p:nvPr/>
        </p:nvSpPr>
        <p:spPr>
          <a:xfrm>
            <a:off x="16555881" y="7856452"/>
            <a:ext cx="357485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Организация «ярмарок рабочих мест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» Сопровождение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rlito"/>
              </a:rPr>
              <a:t>при трудоустройстве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9132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225F3-BAA8-4C82-AB2F-B5108A417D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080" y="260625"/>
            <a:ext cx="1691401" cy="16914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CA7C49-BA19-4A44-A575-2F4585AA63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234" y="380991"/>
            <a:ext cx="1691401" cy="15553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80C8C2-1EEC-45CD-A7D2-356C849C2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4481" y="-512547"/>
            <a:ext cx="3227676" cy="3227676"/>
          </a:xfrm>
          <a:prstGeom prst="rect">
            <a:avLst/>
          </a:prstGeom>
        </p:spPr>
      </p:pic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529D5C85-C5C1-4117-9292-BA0DBD72B07C}"/>
              </a:ext>
            </a:extLst>
          </p:cNvPr>
          <p:cNvSpPr txBox="1">
            <a:spLocks/>
          </p:cNvSpPr>
          <p:nvPr/>
        </p:nvSpPr>
        <p:spPr>
          <a:xfrm>
            <a:off x="3655116" y="8251934"/>
            <a:ext cx="6181823" cy="1143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968" b="1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Сайт:  </a:t>
            </a:r>
            <a:r>
              <a:rPr lang="en-US" sz="2968" b="1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http://rumc.sfedu.ru</a:t>
            </a:r>
            <a:endParaRPr lang="ru-RU" sz="2968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C71E8-B4CA-49DB-9002-4910FA466FC3}"/>
              </a:ext>
            </a:extLst>
          </p:cNvPr>
          <p:cNvSpPr txBox="1"/>
          <p:nvPr/>
        </p:nvSpPr>
        <p:spPr>
          <a:xfrm>
            <a:off x="4515610" y="5009945"/>
            <a:ext cx="586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Тел: 8 (863)-218-40-68,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     +8 (800)-550-63-11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C8EB93-66D5-42A4-9FFD-D39A9859B1EF}"/>
              </a:ext>
            </a:extLst>
          </p:cNvPr>
          <p:cNvSpPr txBox="1"/>
          <p:nvPr/>
        </p:nvSpPr>
        <p:spPr>
          <a:xfrm>
            <a:off x="4534696" y="6824997"/>
            <a:ext cx="53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E-mail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rumz@sfedu.ru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2" name="Рисунок 21" descr="Телефон">
            <a:extLst>
              <a:ext uri="{FF2B5EF4-FFF2-40B4-BE49-F238E27FC236}">
                <a16:creationId xmlns:a16="http://schemas.microsoft.com/office/drawing/2014/main" id="{FB4FAFC8-5009-4A75-BA14-B4F6C7CB3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7633" y="4715211"/>
            <a:ext cx="1213754" cy="1213754"/>
          </a:xfrm>
          <a:prstGeom prst="rect">
            <a:avLst/>
          </a:prstGeom>
        </p:spPr>
      </p:pic>
      <p:pic>
        <p:nvPicPr>
          <p:cNvPr id="23" name="Рисунок 22" descr="Электронная почта">
            <a:extLst>
              <a:ext uri="{FF2B5EF4-FFF2-40B4-BE49-F238E27FC236}">
                <a16:creationId xmlns:a16="http://schemas.microsoft.com/office/drawing/2014/main" id="{397ADF65-30B0-44D2-9D97-89AD0FB402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9372" y="6509232"/>
            <a:ext cx="1142014" cy="1142014"/>
          </a:xfrm>
          <a:prstGeom prst="rect">
            <a:avLst/>
          </a:prstGeom>
        </p:spPr>
      </p:pic>
      <p:pic>
        <p:nvPicPr>
          <p:cNvPr id="24" name="Рисунок 23" descr="Интернет">
            <a:extLst>
              <a:ext uri="{FF2B5EF4-FFF2-40B4-BE49-F238E27FC236}">
                <a16:creationId xmlns:a16="http://schemas.microsoft.com/office/drawing/2014/main" id="{285281F1-969F-4683-BDA8-2B849C9FA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67574" y="8181555"/>
            <a:ext cx="1213755" cy="12137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BF3757-CD63-45E4-B09A-A966AAEBACBC}"/>
              </a:ext>
            </a:extLst>
          </p:cNvPr>
          <p:cNvSpPr txBox="1"/>
          <p:nvPr/>
        </p:nvSpPr>
        <p:spPr>
          <a:xfrm>
            <a:off x="13506875" y="4772238"/>
            <a:ext cx="508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https://vk.com/rumc.sfedu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7D07DE-95DD-40C2-AC63-E5D10AB6B7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383" y="4594478"/>
            <a:ext cx="1026834" cy="102683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C63439E-B097-42A8-B428-4E285DB762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141" y="5874671"/>
            <a:ext cx="1259107" cy="12591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A72DE7-8EFC-4385-BC4F-532D5EA420EF}"/>
              </a:ext>
            </a:extLst>
          </p:cNvPr>
          <p:cNvSpPr txBox="1"/>
          <p:nvPr/>
        </p:nvSpPr>
        <p:spPr>
          <a:xfrm>
            <a:off x="13642166" y="6181001"/>
            <a:ext cx="466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https://t.me/rumz_sfedu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B30CAC-8E65-4A38-A354-CD8306715015}"/>
              </a:ext>
            </a:extLst>
          </p:cNvPr>
          <p:cNvSpPr txBox="1"/>
          <p:nvPr/>
        </p:nvSpPr>
        <p:spPr>
          <a:xfrm>
            <a:off x="2085647" y="2209367"/>
            <a:ext cx="15437934" cy="100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936" b="1" dirty="0">
                <a:solidFill>
                  <a:srgbClr val="5359AB"/>
                </a:solidFill>
              </a:rPr>
              <a:t>Контактная информация  РУМЦ ЮФУ: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386893-AB6D-923C-9B0C-D27BDC8286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934" y="7369659"/>
            <a:ext cx="2611858" cy="26118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3BB4B35-23AF-86D5-92A1-94F4C076440C}"/>
              </a:ext>
            </a:extLst>
          </p:cNvPr>
          <p:cNvSpPr txBox="1"/>
          <p:nvPr/>
        </p:nvSpPr>
        <p:spPr>
          <a:xfrm>
            <a:off x="13506876" y="10059494"/>
            <a:ext cx="4019318" cy="131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10411">
              <a:buClr>
                <a:srgbClr val="000000"/>
              </a:buClr>
            </a:pPr>
            <a:r>
              <a:rPr lang="ru-RU" sz="2638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САЙТ РУМЦ ЮФУ:</a:t>
            </a:r>
          </a:p>
          <a:p>
            <a:pPr defTabSz="2010411">
              <a:buClr>
                <a:srgbClr val="000000"/>
              </a:buClr>
            </a:pPr>
            <a:r>
              <a:rPr lang="en-US" sz="2638" b="1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17"/>
              </a:rPr>
              <a:t>https://rumc.sfedu.ru/</a:t>
            </a:r>
            <a:endParaRPr lang="ru-RU" sz="2638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2010411">
              <a:buClr>
                <a:srgbClr val="000000"/>
              </a:buClr>
            </a:pPr>
            <a:endParaRPr lang="ru-RU" sz="2638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781B04-31F7-8531-4C3E-D84E99AE8A0D}"/>
              </a:ext>
            </a:extLst>
          </p:cNvPr>
          <p:cNvSpPr txBox="1"/>
          <p:nvPr/>
        </p:nvSpPr>
        <p:spPr>
          <a:xfrm>
            <a:off x="10895136" y="10068332"/>
            <a:ext cx="1786257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58" b="1" dirty="0"/>
              <a:t>ЮФУ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93B90D-4944-6DAE-38F4-8D3EC74BF1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61658" y="7391573"/>
            <a:ext cx="2796559" cy="2626334"/>
          </a:xfrm>
          <a:prstGeom prst="rect">
            <a:avLst/>
          </a:prstGeom>
        </p:spPr>
      </p:pic>
      <p:pic>
        <p:nvPicPr>
          <p:cNvPr id="3" name="object 26">
            <a:extLst>
              <a:ext uri="{FF2B5EF4-FFF2-40B4-BE49-F238E27FC236}">
                <a16:creationId xmlns:a16="http://schemas.microsoft.com/office/drawing/2014/main" id="{C2886A12-B767-AA2E-07F9-22FF6F57F033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8083" y="259133"/>
            <a:ext cx="1691401" cy="16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id="{0998F06A-6D39-E690-1017-532C2D715E50}"/>
              </a:ext>
            </a:extLst>
          </p:cNvPr>
          <p:cNvSpPr txBox="1"/>
          <p:nvPr/>
        </p:nvSpPr>
        <p:spPr>
          <a:xfrm>
            <a:off x="908691" y="879575"/>
            <a:ext cx="12836089" cy="11092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ТЕКСТ ТЕКСТ ТЕКСТ ТЕКСТ ТЕКСТ ТЕКСТ</a:t>
            </a:r>
          </a:p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ТЕКСТ ТЕКСТ ТЕКСТ ТЕКСТ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589A7DB3-21ED-47DD-879C-1FEF5C02C6EB}"/>
              </a:ext>
            </a:extLst>
          </p:cNvPr>
          <p:cNvSpPr txBox="1"/>
          <p:nvPr/>
        </p:nvSpPr>
        <p:spPr>
          <a:xfrm>
            <a:off x="908694" y="879575"/>
            <a:ext cx="8921123" cy="10964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ПРОФЕССИОНАЛЬНАЯ СТАНОВЛЕНИЕ ЛИЧНОСТИ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1409F3-7E52-4C47-A8CD-5EF79DF9B00B}"/>
              </a:ext>
            </a:extLst>
          </p:cNvPr>
          <p:cNvCxnSpPr>
            <a:cxnSpLocks/>
          </p:cNvCxnSpPr>
          <p:nvPr/>
        </p:nvCxnSpPr>
        <p:spPr>
          <a:xfrm flipH="1">
            <a:off x="908692" y="2141863"/>
            <a:ext cx="1219114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232FC0-19C6-49C8-A7CE-4F55C6C75EF1}"/>
              </a:ext>
            </a:extLst>
          </p:cNvPr>
          <p:cNvSpPr/>
          <p:nvPr/>
        </p:nvSpPr>
        <p:spPr>
          <a:xfrm>
            <a:off x="0" y="7778896"/>
            <a:ext cx="10342469" cy="3881788"/>
          </a:xfrm>
          <a:prstGeom prst="rect">
            <a:avLst/>
          </a:prstGeom>
          <a:solidFill>
            <a:srgbClr val="1D49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5A86D-F420-40DD-A12F-CAD7D0525007}"/>
              </a:ext>
            </a:extLst>
          </p:cNvPr>
          <p:cNvSpPr txBox="1"/>
          <p:nvPr/>
        </p:nvSpPr>
        <p:spPr>
          <a:xfrm>
            <a:off x="0" y="3216872"/>
            <a:ext cx="1048909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1202" indent="-471202">
              <a:buFont typeface="Wingdings" panose="05000000000000000000" pitchFamily="2" charset="2"/>
              <a:buChar char="§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Общее и  профессиональное образование являются одним из основных условий формирования  успешной личности,    полноценного члена общества,  обеспечивающие самореализацию и социализацию лиц с ОВЗ </a:t>
            </a:r>
          </a:p>
          <a:p>
            <a:pPr marL="471202" indent="-471202">
              <a:buFont typeface="Wingdings" panose="05000000000000000000" pitchFamily="2" charset="2"/>
              <a:buChar char="§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Портрет учащегося после окончания учебного заведения">
            <a:extLst>
              <a:ext uri="{FF2B5EF4-FFF2-40B4-BE49-F238E27FC236}">
                <a16:creationId xmlns:a16="http://schemas.microsoft.com/office/drawing/2014/main" id="{26DB35B7-5D12-F7E4-A226-6DD932C7D1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7" t="-28" r="10117" b="28"/>
          <a:stretch/>
        </p:blipFill>
        <p:spPr>
          <a:xfrm>
            <a:off x="10318755" y="-3176"/>
            <a:ext cx="9864987" cy="11663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92B841-58E1-2D79-6B06-A5DD1AC12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332" y="119092"/>
            <a:ext cx="2014984" cy="18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BE24-37EF-02C6-A620-4252B0D9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7B7F86-8EAD-5C06-C4EF-BC994185C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1457" y="305314"/>
            <a:ext cx="1057139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000"/>
              </a:lnSpc>
            </a:pPr>
            <a:r>
              <a:rPr lang="ru-RU" sz="5400" spc="360" dirty="0"/>
              <a:t>Развитие инклюзивного высшего образования в РФ </a:t>
            </a:r>
            <a:endParaRPr lang="ru-RU" sz="5400" spc="33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430ABF9-FADB-EF77-183C-CA3731347BC4}"/>
              </a:ext>
            </a:extLst>
          </p:cNvPr>
          <p:cNvSpPr txBox="1"/>
          <p:nvPr/>
        </p:nvSpPr>
        <p:spPr>
          <a:xfrm>
            <a:off x="1007558" y="6396111"/>
            <a:ext cx="5885474" cy="2306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2000" b="1" spc="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нормативно-правового и учебно-методического обеспечения реализации адаптированных образовательных программ</a:t>
            </a:r>
          </a:p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ru-RU" sz="2000" b="1" spc="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Подготовка, переподготовка и повышение квалификации кадров для работы с инвалидами и лицами с ОВЗ в вузах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C4624846-FFE1-39B9-FB9E-D2DECB0D9E29}"/>
              </a:ext>
            </a:extLst>
          </p:cNvPr>
          <p:cNvGrpSpPr/>
          <p:nvPr/>
        </p:nvGrpSpPr>
        <p:grpSpPr>
          <a:xfrm>
            <a:off x="619547" y="744611"/>
            <a:ext cx="19485610" cy="11303000"/>
            <a:chOff x="618617" y="12"/>
            <a:chExt cx="19485610" cy="1130300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1A3D24E-B485-8F73-F5B9-634323F312B2}"/>
                </a:ext>
              </a:extLst>
            </p:cNvPr>
            <p:cNvSpPr/>
            <p:nvPr/>
          </p:nvSpPr>
          <p:spPr>
            <a:xfrm>
              <a:off x="618617" y="12"/>
              <a:ext cx="19485610" cy="11303000"/>
            </a:xfrm>
            <a:custGeom>
              <a:avLst/>
              <a:gdLst/>
              <a:ahLst/>
              <a:cxnLst/>
              <a:rect l="l" t="t" r="r" b="b"/>
              <a:pathLst>
                <a:path w="19485610" h="11303000">
                  <a:moveTo>
                    <a:pt x="6350" y="0"/>
                  </a:moveTo>
                  <a:lnTo>
                    <a:pt x="0" y="0"/>
                  </a:lnTo>
                  <a:lnTo>
                    <a:pt x="0" y="11302987"/>
                  </a:lnTo>
                  <a:lnTo>
                    <a:pt x="6350" y="11302987"/>
                  </a:lnTo>
                  <a:lnTo>
                    <a:pt x="6350" y="0"/>
                  </a:lnTo>
                  <a:close/>
                </a:path>
                <a:path w="19485610" h="11303000">
                  <a:moveTo>
                    <a:pt x="6236208" y="0"/>
                  </a:moveTo>
                  <a:lnTo>
                    <a:pt x="6229858" y="0"/>
                  </a:lnTo>
                  <a:lnTo>
                    <a:pt x="6229858" y="11302987"/>
                  </a:lnTo>
                  <a:lnTo>
                    <a:pt x="6236208" y="11302987"/>
                  </a:lnTo>
                  <a:lnTo>
                    <a:pt x="6236208" y="0"/>
                  </a:lnTo>
                  <a:close/>
                </a:path>
                <a:path w="19485610" h="11303000">
                  <a:moveTo>
                    <a:pt x="12994500" y="0"/>
                  </a:moveTo>
                  <a:lnTo>
                    <a:pt x="12988150" y="0"/>
                  </a:lnTo>
                  <a:lnTo>
                    <a:pt x="12988150" y="11302987"/>
                  </a:lnTo>
                  <a:lnTo>
                    <a:pt x="12994500" y="11302987"/>
                  </a:lnTo>
                  <a:lnTo>
                    <a:pt x="12994500" y="0"/>
                  </a:lnTo>
                  <a:close/>
                </a:path>
                <a:path w="19485610" h="11303000">
                  <a:moveTo>
                    <a:pt x="19485483" y="0"/>
                  </a:moveTo>
                  <a:lnTo>
                    <a:pt x="19482308" y="0"/>
                  </a:lnTo>
                  <a:lnTo>
                    <a:pt x="19482308" y="11302987"/>
                  </a:lnTo>
                  <a:lnTo>
                    <a:pt x="19485483" y="11302987"/>
                  </a:lnTo>
                  <a:lnTo>
                    <a:pt x="19485483" y="0"/>
                  </a:lnTo>
                  <a:close/>
                </a:path>
              </a:pathLst>
            </a:custGeom>
            <a:solidFill>
              <a:srgbClr val="1C3366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9FF44937-C3C2-9A2E-1271-90B24D4B17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7979" y="368459"/>
              <a:ext cx="6538175" cy="8398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B5DE241F-4152-4B1B-4D29-58B69C403127}"/>
              </a:ext>
            </a:extLst>
          </p:cNvPr>
          <p:cNvSpPr txBox="1"/>
          <p:nvPr/>
        </p:nvSpPr>
        <p:spPr>
          <a:xfrm>
            <a:off x="7412902" y="998448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0B1F151-FF94-1F7A-FA0E-235D24566835}"/>
              </a:ext>
            </a:extLst>
          </p:cNvPr>
          <p:cNvSpPr txBox="1"/>
          <p:nvPr/>
        </p:nvSpPr>
        <p:spPr>
          <a:xfrm>
            <a:off x="7262506" y="6174866"/>
            <a:ext cx="6159130" cy="2895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2000" b="1" spc="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  <a:r>
              <a:rPr sz="20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электронно-образовательной </a:t>
            </a:r>
            <a:r>
              <a:rPr sz="2000" b="1" spc="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r>
              <a:rPr sz="2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r>
              <a:rPr sz="2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</a:t>
            </a:r>
            <a:r>
              <a:rPr sz="2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2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  <a:endParaRPr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6990">
              <a:lnSpc>
                <a:spcPct val="106500"/>
              </a:lnSpc>
              <a:spcBef>
                <a:spcPts val="1000"/>
              </a:spcBef>
            </a:pPr>
            <a:r>
              <a:rPr sz="2000" b="1" spc="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sz="20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20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</a:t>
            </a:r>
            <a:r>
              <a:rPr sz="2000" b="1" spc="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</a:t>
            </a:r>
            <a:r>
              <a:rPr sz="20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sz="20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</a:t>
            </a:r>
            <a:r>
              <a:rPr sz="2000" b="1" spc="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</a:t>
            </a:r>
            <a:r>
              <a:rPr sz="2000" b="1" spc="-1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</a:t>
            </a:r>
            <a:r>
              <a:rPr sz="2000" b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sz="2000" b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обучения, </a:t>
            </a:r>
            <a:r>
              <a:rPr sz="2000" b="1" spc="25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VR-</a:t>
            </a:r>
            <a:r>
              <a:rPr sz="2000" b="1" spc="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средств)</a:t>
            </a:r>
            <a:endParaRPr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140"/>
              </a:spcBef>
            </a:pPr>
            <a:r>
              <a:rPr sz="2000" b="1" spc="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</a:t>
            </a:r>
            <a:r>
              <a:rPr sz="20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внеучебную</a:t>
            </a:r>
            <a:r>
              <a:rPr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F578D6A-FFC6-95AB-6A1E-B6417BCFB32F}"/>
              </a:ext>
            </a:extLst>
          </p:cNvPr>
          <p:cNvSpPr txBox="1"/>
          <p:nvPr/>
        </p:nvSpPr>
        <p:spPr>
          <a:xfrm>
            <a:off x="7393417" y="2919856"/>
            <a:ext cx="5912379" cy="33239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spcBef>
                <a:spcPts val="100"/>
              </a:spcBef>
            </a:pPr>
            <a:r>
              <a:rPr lang="ru-RU" sz="3200" b="1" spc="240" dirty="0">
                <a:solidFill>
                  <a:srgbClr val="1C3366"/>
                </a:solidFill>
                <a:latin typeface="Trebuchet MS"/>
                <a:cs typeface="Trebuchet MS"/>
              </a:rPr>
              <a:t>Механизмы реализации</a:t>
            </a:r>
          </a:p>
          <a:p>
            <a:pPr marL="38100" algn="ctr">
              <a:spcBef>
                <a:spcPts val="100"/>
              </a:spcBef>
            </a:pPr>
            <a:endParaRPr lang="ru-RU" sz="2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2330"/>
              </a:spcBef>
            </a:pPr>
            <a:r>
              <a:rPr lang="ru-RU" sz="20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инфраструктуры, обеспечивающей универсальную безбарьерную среду для получения инклюзивного высшего образования</a:t>
            </a:r>
          </a:p>
          <a:p>
            <a:pPr>
              <a:spcBef>
                <a:spcPts val="2330"/>
              </a:spcBef>
            </a:pPr>
            <a:endParaRPr sz="4400" dirty="0">
              <a:latin typeface="Trebuchet MS"/>
              <a:cs typeface="Trebuchet MS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0DB5F2F-6F31-2183-319B-FB03887FE1A9}"/>
              </a:ext>
            </a:extLst>
          </p:cNvPr>
          <p:cNvSpPr txBox="1"/>
          <p:nvPr/>
        </p:nvSpPr>
        <p:spPr>
          <a:xfrm>
            <a:off x="1097054" y="2919856"/>
            <a:ext cx="5568102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spcBef>
                <a:spcPts val="100"/>
              </a:spcBef>
            </a:pPr>
            <a:r>
              <a:rPr lang="ru-RU" sz="3200" b="1" spc="190" dirty="0">
                <a:solidFill>
                  <a:srgbClr val="1C3366"/>
                </a:solidFill>
                <a:latin typeface="Trebuchet MS"/>
                <a:cs typeface="Trebuchet MS"/>
              </a:rPr>
              <a:t>Задачи</a:t>
            </a:r>
            <a:endParaRPr sz="3200" b="1" dirty="0">
              <a:latin typeface="Trebuchet MS"/>
              <a:cs typeface="Trebuchet MS"/>
            </a:endParaRPr>
          </a:p>
          <a:p>
            <a:pPr algn="ctr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и совершенствование специальных организационных и педагогических условий для получения высшего образования</a:t>
            </a:r>
          </a:p>
          <a:p>
            <a:pPr marL="38100">
              <a:spcBef>
                <a:spcPts val="120"/>
              </a:spcBef>
            </a:pP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студенты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260" dirty="0">
                <a:solidFill>
                  <a:srgbClr val="FFFFFF"/>
                </a:solidFill>
                <a:latin typeface="Trebuchet MS"/>
                <a:cs typeface="Trebuchet MS"/>
              </a:rPr>
              <a:t>СПО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9BD356C-5C18-EAE4-19C9-D1682D1F48D0}"/>
              </a:ext>
            </a:extLst>
          </p:cNvPr>
          <p:cNvSpPr txBox="1"/>
          <p:nvPr/>
        </p:nvSpPr>
        <p:spPr>
          <a:xfrm>
            <a:off x="13750084" y="2982330"/>
            <a:ext cx="6189002" cy="240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spcBef>
                <a:spcPts val="100"/>
              </a:spcBef>
            </a:pPr>
            <a:r>
              <a:rPr lang="ru-RU" sz="3200" b="1" spc="190" dirty="0">
                <a:solidFill>
                  <a:srgbClr val="FFFFFF"/>
                </a:solidFill>
                <a:latin typeface="Trebuchet MS"/>
                <a:cs typeface="Trebuchet MS"/>
              </a:rPr>
              <a:t>Ожидаемый результат</a:t>
            </a:r>
            <a:endParaRPr sz="3200" b="1" dirty="0">
              <a:latin typeface="Trebuchet MS"/>
              <a:cs typeface="Trebuchet MS"/>
            </a:endParaRPr>
          </a:p>
          <a:p>
            <a:pPr marL="38100" marR="30480">
              <a:lnSpc>
                <a:spcPct val="104200"/>
              </a:lnSpc>
            </a:pPr>
            <a:endParaRPr lang="ru-RU" sz="2000" spc="1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8100" marR="30480">
              <a:lnSpc>
                <a:spcPct val="104200"/>
              </a:lnSpc>
            </a:pPr>
            <a:endParaRPr lang="ru-RU" sz="2000" spc="17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8100" marR="30480" algn="l">
              <a:lnSpc>
                <a:spcPct val="104200"/>
              </a:lnSpc>
            </a:pPr>
            <a:r>
              <a:rPr lang="ru-RU" sz="2000" b="1" spc="170" dirty="0">
                <a:solidFill>
                  <a:srgbClr val="FFFFFF"/>
                </a:solidFill>
                <a:latin typeface="Trebuchet MS"/>
                <a:cs typeface="Trebuchet MS"/>
              </a:rPr>
              <a:t>Модель вузовской системы успешного профессионального самоопределения, социальной адаптации инвалидов и лиц с ОВЗ</a:t>
            </a: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9A3E806-FB4C-DA09-7A5B-1393ED7BF74B}"/>
              </a:ext>
            </a:extLst>
          </p:cNvPr>
          <p:cNvSpPr/>
          <p:nvPr/>
        </p:nvSpPr>
        <p:spPr>
          <a:xfrm>
            <a:off x="13520616" y="9639007"/>
            <a:ext cx="6538595" cy="1738253"/>
          </a:xfrm>
          <a:custGeom>
            <a:avLst/>
            <a:gdLst/>
            <a:ahLst/>
            <a:cxnLst/>
            <a:rect l="l" t="t" r="r" b="b"/>
            <a:pathLst>
              <a:path w="6538594" h="1927859">
                <a:moveTo>
                  <a:pt x="6538175" y="0"/>
                </a:moveTo>
                <a:lnTo>
                  <a:pt x="0" y="0"/>
                </a:lnTo>
                <a:lnTo>
                  <a:pt x="0" y="1927719"/>
                </a:lnTo>
                <a:lnTo>
                  <a:pt x="6538175" y="1927719"/>
                </a:lnTo>
                <a:lnTo>
                  <a:pt x="6538175" y="0"/>
                </a:lnTo>
                <a:close/>
              </a:path>
            </a:pathLst>
          </a:custGeom>
          <a:solidFill>
            <a:srgbClr val="1C33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A1F6DF5-7269-2390-D2D5-28ACA476A576}"/>
              </a:ext>
            </a:extLst>
          </p:cNvPr>
          <p:cNvSpPr txBox="1"/>
          <p:nvPr/>
        </p:nvSpPr>
        <p:spPr>
          <a:xfrm>
            <a:off x="13826873" y="5602212"/>
            <a:ext cx="6035425" cy="3667671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spcBef>
                <a:spcPts val="1240"/>
              </a:spcBef>
            </a:pPr>
            <a:r>
              <a:rPr lang="ru-RU" b="1" spc="95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Реализация моделей сопровождения индивидуальных образовательных траекторий практик  на основе изучения из образовательных потребностей </a:t>
            </a:r>
            <a:r>
              <a:rPr lang="ru-RU" b="1" spc="95" dirty="0" err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потребностей</a:t>
            </a:r>
            <a:endParaRPr lang="ru-RU" b="1" spc="95" dirty="0">
              <a:solidFill>
                <a:srgbClr val="FFFFF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240"/>
              </a:spcBef>
            </a:pPr>
            <a:r>
              <a:rPr lang="ru-RU" b="1" spc="95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Модель непрерывной профориентационной работы  с инвалидами и лицами с ОВЗ</a:t>
            </a:r>
          </a:p>
          <a:p>
            <a:pPr marL="12700">
              <a:spcBef>
                <a:spcPts val="1240"/>
              </a:spcBef>
            </a:pPr>
            <a:r>
              <a:rPr lang="ru-RU" b="1" spc="95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Модели передовых практик содействия трудоустройству и закрепления на рабочих местах выпускников с инвалидностью</a:t>
            </a:r>
          </a:p>
          <a:p>
            <a:pPr marL="12700">
              <a:spcBef>
                <a:spcPts val="1240"/>
              </a:spcBef>
            </a:pPr>
            <a:r>
              <a:rPr lang="ru-RU" b="1" spc="95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Развитие конкурсов профессионального мастерства для людей с инвалидностью</a:t>
            </a:r>
            <a:endParaRPr lang="ru-RU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70DAFCC-EF0D-2ADC-ECBA-6BE1507BEF8E}"/>
              </a:ext>
            </a:extLst>
          </p:cNvPr>
          <p:cNvSpPr txBox="1"/>
          <p:nvPr/>
        </p:nvSpPr>
        <p:spPr>
          <a:xfrm>
            <a:off x="14230351" y="942668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FBCFCCC-41F3-9338-BBCB-0085857AD840}"/>
              </a:ext>
            </a:extLst>
          </p:cNvPr>
          <p:cNvSpPr txBox="1"/>
          <p:nvPr/>
        </p:nvSpPr>
        <p:spPr>
          <a:xfrm>
            <a:off x="14230351" y="10137894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60A9455-1E6A-4D69-5289-9ABF45196E71}"/>
              </a:ext>
            </a:extLst>
          </p:cNvPr>
          <p:cNvSpPr txBox="1"/>
          <p:nvPr/>
        </p:nvSpPr>
        <p:spPr>
          <a:xfrm>
            <a:off x="19424268" y="10779607"/>
            <a:ext cx="147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10" dirty="0">
                <a:solidFill>
                  <a:srgbClr val="BDC5D7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1" name="object 12">
            <a:extLst>
              <a:ext uri="{FF2B5EF4-FFF2-40B4-BE49-F238E27FC236}">
                <a16:creationId xmlns:a16="http://schemas.microsoft.com/office/drawing/2014/main" id="{6A2C3F41-80CE-21BC-E407-2A45A6C03A6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821" y="305314"/>
            <a:ext cx="1507671" cy="14696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2364C73-E219-99CD-CE36-F3618313C7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05314"/>
            <a:ext cx="1549655" cy="1549655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F95089F-62A5-96AE-7F0D-9BE6384B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765080" y="305314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object 4">
            <a:extLst>
              <a:ext uri="{FF2B5EF4-FFF2-40B4-BE49-F238E27FC236}">
                <a16:creationId xmlns:a16="http://schemas.microsoft.com/office/drawing/2014/main" id="{00B2116C-8FE3-A903-65BF-7ADE05328A79}"/>
              </a:ext>
            </a:extLst>
          </p:cNvPr>
          <p:cNvGrpSpPr/>
          <p:nvPr/>
        </p:nvGrpSpPr>
        <p:grpSpPr>
          <a:xfrm>
            <a:off x="619547" y="3650243"/>
            <a:ext cx="19398035" cy="309229"/>
            <a:chOff x="1192780" y="3662235"/>
            <a:chExt cx="17675225" cy="208915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AFAE920C-DCEF-2C04-1E17-66B9232CEFA6}"/>
                </a:ext>
              </a:extLst>
            </p:cNvPr>
            <p:cNvSpPr/>
            <p:nvPr/>
          </p:nvSpPr>
          <p:spPr>
            <a:xfrm>
              <a:off x="1219766" y="3766515"/>
              <a:ext cx="17623155" cy="0"/>
            </a:xfrm>
            <a:custGeom>
              <a:avLst/>
              <a:gdLst/>
              <a:ahLst/>
              <a:cxnLst/>
              <a:rect l="l" t="t" r="r" b="b"/>
              <a:pathLst>
                <a:path w="17623155">
                  <a:moveTo>
                    <a:pt x="0" y="0"/>
                  </a:moveTo>
                  <a:lnTo>
                    <a:pt x="17622774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6">
              <a:extLst>
                <a:ext uri="{FF2B5EF4-FFF2-40B4-BE49-F238E27FC236}">
                  <a16:creationId xmlns:a16="http://schemas.microsoft.com/office/drawing/2014/main" id="{EEC05CDC-628E-F053-E7E2-F579B58CC7D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780" y="3662235"/>
              <a:ext cx="208569" cy="208569"/>
            </a:xfrm>
            <a:prstGeom prst="rect">
              <a:avLst/>
            </a:prstGeom>
          </p:spPr>
        </p:pic>
      </p:grpSp>
      <p:pic>
        <p:nvPicPr>
          <p:cNvPr id="33" name="object 12">
            <a:extLst>
              <a:ext uri="{FF2B5EF4-FFF2-40B4-BE49-F238E27FC236}">
                <a16:creationId xmlns:a16="http://schemas.microsoft.com/office/drawing/2014/main" id="{AF902FE7-5BE9-FFFD-6270-65D315C7A23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4476" y="3650243"/>
            <a:ext cx="228898" cy="308717"/>
          </a:xfrm>
          <a:prstGeom prst="rect">
            <a:avLst/>
          </a:prstGeom>
        </p:spPr>
      </p:pic>
      <p:pic>
        <p:nvPicPr>
          <p:cNvPr id="34" name="object 16">
            <a:extLst>
              <a:ext uri="{FF2B5EF4-FFF2-40B4-BE49-F238E27FC236}">
                <a16:creationId xmlns:a16="http://schemas.microsoft.com/office/drawing/2014/main" id="{E1C8E2FB-1BB4-E9A7-181E-4739DF4EEDE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65874" y="3650243"/>
            <a:ext cx="228898" cy="308717"/>
          </a:xfrm>
          <a:prstGeom prst="rect">
            <a:avLst/>
          </a:prstGeom>
        </p:spPr>
      </p:pic>
      <p:pic>
        <p:nvPicPr>
          <p:cNvPr id="35" name="object 20">
            <a:extLst>
              <a:ext uri="{FF2B5EF4-FFF2-40B4-BE49-F238E27FC236}">
                <a16:creationId xmlns:a16="http://schemas.microsoft.com/office/drawing/2014/main" id="{ACB2020E-4FE4-8B6D-137C-00066EB8EBC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61876" y="3650243"/>
            <a:ext cx="228898" cy="308717"/>
          </a:xfrm>
          <a:prstGeom prst="rect">
            <a:avLst/>
          </a:prstGeom>
        </p:spPr>
      </p:pic>
      <p:grpSp>
        <p:nvGrpSpPr>
          <p:cNvPr id="36" name="object 4">
            <a:extLst>
              <a:ext uri="{FF2B5EF4-FFF2-40B4-BE49-F238E27FC236}">
                <a16:creationId xmlns:a16="http://schemas.microsoft.com/office/drawing/2014/main" id="{02E68C10-4CC2-BA3C-121D-469F06003562}"/>
              </a:ext>
            </a:extLst>
          </p:cNvPr>
          <p:cNvGrpSpPr/>
          <p:nvPr/>
        </p:nvGrpSpPr>
        <p:grpSpPr>
          <a:xfrm>
            <a:off x="644631" y="5581143"/>
            <a:ext cx="19428207" cy="185983"/>
            <a:chOff x="1192780" y="3662235"/>
            <a:chExt cx="17675225" cy="208915"/>
          </a:xfrm>
        </p:grpSpPr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0B996928-5376-224F-5937-69974E7740CB}"/>
                </a:ext>
              </a:extLst>
            </p:cNvPr>
            <p:cNvSpPr/>
            <p:nvPr/>
          </p:nvSpPr>
          <p:spPr>
            <a:xfrm>
              <a:off x="1219766" y="3766515"/>
              <a:ext cx="17623155" cy="0"/>
            </a:xfrm>
            <a:custGeom>
              <a:avLst/>
              <a:gdLst/>
              <a:ahLst/>
              <a:cxnLst/>
              <a:rect l="l" t="t" r="r" b="b"/>
              <a:pathLst>
                <a:path w="17623155">
                  <a:moveTo>
                    <a:pt x="0" y="0"/>
                  </a:moveTo>
                  <a:lnTo>
                    <a:pt x="17622774" y="0"/>
                  </a:lnTo>
                </a:path>
              </a:pathLst>
            </a:custGeom>
            <a:ln w="508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id="{D7D78B3C-08D0-E58C-1DD3-211880A6B76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780" y="3662235"/>
              <a:ext cx="208569" cy="20856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39" name="object 12">
            <a:extLst>
              <a:ext uri="{FF2B5EF4-FFF2-40B4-BE49-F238E27FC236}">
                <a16:creationId xmlns:a16="http://schemas.microsoft.com/office/drawing/2014/main" id="{EE12D196-63D2-8230-C571-1C82C29BC89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53123" y="5612761"/>
            <a:ext cx="208569" cy="208569"/>
          </a:xfrm>
          <a:prstGeom prst="rect">
            <a:avLst/>
          </a:prstGeom>
        </p:spPr>
      </p:pic>
      <p:pic>
        <p:nvPicPr>
          <p:cNvPr id="40" name="object 16">
            <a:extLst>
              <a:ext uri="{FF2B5EF4-FFF2-40B4-BE49-F238E27FC236}">
                <a16:creationId xmlns:a16="http://schemas.microsoft.com/office/drawing/2014/main" id="{EBD17AD9-52F3-DC81-3AF1-16C170FF8B9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11599" y="5581143"/>
            <a:ext cx="208569" cy="208569"/>
          </a:xfrm>
          <a:prstGeom prst="rect">
            <a:avLst/>
          </a:prstGeom>
        </p:spPr>
      </p:pic>
      <p:pic>
        <p:nvPicPr>
          <p:cNvPr id="41" name="object 20">
            <a:extLst>
              <a:ext uri="{FF2B5EF4-FFF2-40B4-BE49-F238E27FC236}">
                <a16:creationId xmlns:a16="http://schemas.microsoft.com/office/drawing/2014/main" id="{5E01469C-777C-A790-CEB5-B700C33B1BC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31506" y="5611328"/>
            <a:ext cx="208569" cy="208569"/>
          </a:xfrm>
          <a:prstGeom prst="rect">
            <a:avLst/>
          </a:prstGeom>
        </p:spPr>
      </p:pic>
      <p:grpSp>
        <p:nvGrpSpPr>
          <p:cNvPr id="42" name="object 4">
            <a:extLst>
              <a:ext uri="{FF2B5EF4-FFF2-40B4-BE49-F238E27FC236}">
                <a16:creationId xmlns:a16="http://schemas.microsoft.com/office/drawing/2014/main" id="{271AD03F-D460-2246-F24A-C33C16212603}"/>
              </a:ext>
            </a:extLst>
          </p:cNvPr>
          <p:cNvGrpSpPr/>
          <p:nvPr/>
        </p:nvGrpSpPr>
        <p:grpSpPr>
          <a:xfrm>
            <a:off x="601254" y="9502043"/>
            <a:ext cx="19485610" cy="130415"/>
            <a:chOff x="1192780" y="3662235"/>
            <a:chExt cx="17675225" cy="208915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5E207D50-D684-B8E1-CE12-95AC1B438A48}"/>
                </a:ext>
              </a:extLst>
            </p:cNvPr>
            <p:cNvSpPr/>
            <p:nvPr/>
          </p:nvSpPr>
          <p:spPr>
            <a:xfrm>
              <a:off x="1219766" y="3766515"/>
              <a:ext cx="17623155" cy="0"/>
            </a:xfrm>
            <a:custGeom>
              <a:avLst/>
              <a:gdLst/>
              <a:ahLst/>
              <a:cxnLst/>
              <a:rect l="l" t="t" r="r" b="b"/>
              <a:pathLst>
                <a:path w="17623155">
                  <a:moveTo>
                    <a:pt x="0" y="0"/>
                  </a:moveTo>
                  <a:lnTo>
                    <a:pt x="17622774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6">
              <a:extLst>
                <a:ext uri="{FF2B5EF4-FFF2-40B4-BE49-F238E27FC236}">
                  <a16:creationId xmlns:a16="http://schemas.microsoft.com/office/drawing/2014/main" id="{CD697E99-588C-51A7-6BD2-4177EE761B5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780" y="3662235"/>
              <a:ext cx="208569" cy="208569"/>
            </a:xfrm>
            <a:prstGeom prst="rect">
              <a:avLst/>
            </a:prstGeom>
          </p:spPr>
        </p:pic>
      </p:grpSp>
      <p:pic>
        <p:nvPicPr>
          <p:cNvPr id="45" name="object 12">
            <a:extLst>
              <a:ext uri="{FF2B5EF4-FFF2-40B4-BE49-F238E27FC236}">
                <a16:creationId xmlns:a16="http://schemas.microsoft.com/office/drawing/2014/main" id="{873DED38-C2C1-CD4E-94E4-93B902A199E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6183" y="9502043"/>
            <a:ext cx="208569" cy="208569"/>
          </a:xfrm>
          <a:prstGeom prst="rect">
            <a:avLst/>
          </a:prstGeom>
        </p:spPr>
      </p:pic>
      <p:pic>
        <p:nvPicPr>
          <p:cNvPr id="46" name="object 16">
            <a:extLst>
              <a:ext uri="{FF2B5EF4-FFF2-40B4-BE49-F238E27FC236}">
                <a16:creationId xmlns:a16="http://schemas.microsoft.com/office/drawing/2014/main" id="{3A1880EB-C347-E120-A12F-7E014AD566E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7581" y="9502043"/>
            <a:ext cx="208569" cy="208569"/>
          </a:xfrm>
          <a:prstGeom prst="rect">
            <a:avLst/>
          </a:prstGeom>
        </p:spPr>
      </p:pic>
      <p:pic>
        <p:nvPicPr>
          <p:cNvPr id="47" name="object 20">
            <a:extLst>
              <a:ext uri="{FF2B5EF4-FFF2-40B4-BE49-F238E27FC236}">
                <a16:creationId xmlns:a16="http://schemas.microsoft.com/office/drawing/2014/main" id="{B4AD6B8D-D97B-49F1-4937-3016B382A34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3583" y="9502043"/>
            <a:ext cx="208569" cy="20856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86D610F-0D5A-3615-42C4-7CA14E39BCC7}"/>
              </a:ext>
            </a:extLst>
          </p:cNvPr>
          <p:cNvSpPr txBox="1"/>
          <p:nvPr/>
        </p:nvSpPr>
        <p:spPr>
          <a:xfrm>
            <a:off x="917902" y="9639007"/>
            <a:ext cx="5885474" cy="1734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числа вовлеченных инвалидов и лиц с ОВЗ в систему высшего </a:t>
            </a:r>
            <a:r>
              <a:rPr lang="ru-RU" sz="2200" b="1" kern="1200" dirty="0">
                <a:solidFill>
                  <a:srgbClr val="002060"/>
                </a:solidFill>
                <a:latin typeface="Trebuchet MS" panose="020B0603020202020204" pitchFamily="34" charset="0"/>
                <a:cs typeface="Arial" pitchFamily="34" charset="0"/>
              </a:rPr>
              <a:t>образования</a:t>
            </a:r>
          </a:p>
          <a:p>
            <a:pPr algn="l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Сохранность контингента обучающихся инвалидов и лиц с ОВЗ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1CDC45-F82E-32B4-BBB8-B3855D32AC0F}"/>
              </a:ext>
            </a:extLst>
          </p:cNvPr>
          <p:cNvSpPr txBox="1"/>
          <p:nvPr/>
        </p:nvSpPr>
        <p:spPr>
          <a:xfrm>
            <a:off x="7358606" y="9707592"/>
            <a:ext cx="615913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rgbClr val="002060"/>
                </a:solidFill>
                <a:latin typeface="Trebuchet MS" panose="020B0603020202020204" pitchFamily="34" charset="0"/>
                <a:cs typeface="Arial" pitchFamily="34" charset="0"/>
              </a:rPr>
              <a:t>Увеличение количества вузов, в которых созданы условия для получения высшего образования инвалидами и лицами с ОВЗ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600C84-ED42-FB28-619E-52A98E0B638D}"/>
              </a:ext>
            </a:extLst>
          </p:cNvPr>
          <p:cNvSpPr txBox="1"/>
          <p:nvPr/>
        </p:nvSpPr>
        <p:spPr>
          <a:xfrm>
            <a:off x="14020477" y="9941594"/>
            <a:ext cx="615913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796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Увеличение числа трудоустроенных выпускников вузов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414404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BE24-37EF-02C6-A620-4252B0D9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7B7F86-8EAD-5C06-C4EF-BC994185C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7362" y="107582"/>
            <a:ext cx="12670424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1" algn="ctr"/>
            <a:r>
              <a:rPr lang="ru-RU" sz="5400" spc="359" dirty="0"/>
              <a:t>Развитие инклюзивного высшего образования на закрепленной территории</a:t>
            </a:r>
            <a:endParaRPr lang="ru-RU" sz="5400" spc="33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430ABF9-FADB-EF77-183C-CA3731347BC4}"/>
              </a:ext>
            </a:extLst>
          </p:cNvPr>
          <p:cNvSpPr txBox="1"/>
          <p:nvPr/>
        </p:nvSpPr>
        <p:spPr>
          <a:xfrm>
            <a:off x="1028209" y="6927094"/>
            <a:ext cx="4488654" cy="113665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sz="2309" b="1" spc="69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ПРОФЕССИОНАЛЬНАЯ ОРИЕНТАЦИЯ ОБУЧАЮЩИХСЯ С ИНВАЛИДНОСТЬЮ И ОВЗ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C4624846-FFE1-39B9-FB9E-D2DECB0D9E29}"/>
              </a:ext>
            </a:extLst>
          </p:cNvPr>
          <p:cNvGrpSpPr/>
          <p:nvPr/>
        </p:nvGrpSpPr>
        <p:grpSpPr>
          <a:xfrm>
            <a:off x="-29413" y="870691"/>
            <a:ext cx="20104100" cy="10525390"/>
            <a:chOff x="387732" y="-215864"/>
            <a:chExt cx="19847439" cy="10526129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1A3D24E-B485-8F73-F5B9-634323F312B2}"/>
                </a:ext>
              </a:extLst>
            </p:cNvPr>
            <p:cNvSpPr/>
            <p:nvPr/>
          </p:nvSpPr>
          <p:spPr>
            <a:xfrm>
              <a:off x="387732" y="2667720"/>
              <a:ext cx="19485609" cy="7642545"/>
            </a:xfrm>
            <a:custGeom>
              <a:avLst/>
              <a:gdLst/>
              <a:ahLst/>
              <a:cxnLst/>
              <a:rect l="l" t="t" r="r" b="b"/>
              <a:pathLst>
                <a:path w="19485610" h="11303000">
                  <a:moveTo>
                    <a:pt x="6350" y="0"/>
                  </a:moveTo>
                  <a:lnTo>
                    <a:pt x="0" y="0"/>
                  </a:lnTo>
                  <a:lnTo>
                    <a:pt x="0" y="11302987"/>
                  </a:lnTo>
                  <a:lnTo>
                    <a:pt x="6350" y="11302987"/>
                  </a:lnTo>
                  <a:lnTo>
                    <a:pt x="6350" y="0"/>
                  </a:lnTo>
                  <a:close/>
                </a:path>
                <a:path w="19485610" h="11303000">
                  <a:moveTo>
                    <a:pt x="6236208" y="0"/>
                  </a:moveTo>
                  <a:lnTo>
                    <a:pt x="6229858" y="0"/>
                  </a:lnTo>
                  <a:lnTo>
                    <a:pt x="6229858" y="11302987"/>
                  </a:lnTo>
                  <a:lnTo>
                    <a:pt x="6236208" y="11302987"/>
                  </a:lnTo>
                  <a:lnTo>
                    <a:pt x="6236208" y="0"/>
                  </a:lnTo>
                  <a:close/>
                </a:path>
                <a:path w="19485610" h="11303000">
                  <a:moveTo>
                    <a:pt x="12994500" y="0"/>
                  </a:moveTo>
                  <a:lnTo>
                    <a:pt x="12988150" y="0"/>
                  </a:lnTo>
                  <a:lnTo>
                    <a:pt x="12988150" y="11302987"/>
                  </a:lnTo>
                  <a:lnTo>
                    <a:pt x="12994500" y="11302987"/>
                  </a:lnTo>
                  <a:lnTo>
                    <a:pt x="12994500" y="0"/>
                  </a:lnTo>
                  <a:close/>
                </a:path>
                <a:path w="19485610" h="11303000">
                  <a:moveTo>
                    <a:pt x="19485483" y="0"/>
                  </a:moveTo>
                  <a:lnTo>
                    <a:pt x="19482308" y="0"/>
                  </a:lnTo>
                  <a:lnTo>
                    <a:pt x="19482308" y="11302987"/>
                  </a:lnTo>
                  <a:lnTo>
                    <a:pt x="19485483" y="11302987"/>
                  </a:lnTo>
                  <a:lnTo>
                    <a:pt x="19485483" y="0"/>
                  </a:lnTo>
                  <a:close/>
                </a:path>
              </a:pathLst>
            </a:custGeom>
            <a:solidFill>
              <a:srgbClr val="1C3366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defTabSz="914357"/>
              <a:endParaRPr sz="1801" dirty="0"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9FF44937-C3C2-9A2E-1271-90B24D4B17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22637" y="-215864"/>
              <a:ext cx="6912534" cy="839863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B5DE241F-4152-4B1B-4D29-58B69C403127}"/>
              </a:ext>
            </a:extLst>
          </p:cNvPr>
          <p:cNvSpPr txBox="1"/>
          <p:nvPr/>
        </p:nvSpPr>
        <p:spPr>
          <a:xfrm>
            <a:off x="7463443" y="9673636"/>
            <a:ext cx="106038" cy="2899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defTabSz="914357">
              <a:spcBef>
                <a:spcPts val="101"/>
              </a:spcBef>
            </a:pPr>
            <a:r>
              <a:rPr sz="1801" spc="-49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801" dirty="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0B1F151-FF94-1F7A-FA0E-235D24566835}"/>
              </a:ext>
            </a:extLst>
          </p:cNvPr>
          <p:cNvSpPr txBox="1"/>
          <p:nvPr/>
        </p:nvSpPr>
        <p:spPr>
          <a:xfrm>
            <a:off x="6432133" y="6571601"/>
            <a:ext cx="6432847" cy="23198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sz="2000" b="1" spc="1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профориентационных консультаций, мероприятий и проектных смен, р</a:t>
            </a:r>
            <a:r>
              <a:rPr lang="ru-RU" sz="2000" b="1" spc="-5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азработка индивидуального образовательного маршрута;</a:t>
            </a:r>
          </a:p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endParaRPr lang="ru-RU" sz="2000" b="1" spc="-5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sz="2000" b="1" spc="-5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Мониторинговые исследования образовательных потребностей обучающихся;</a:t>
            </a: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F578D6A-FFC6-95AB-6A1E-B6417BCFB32F}"/>
              </a:ext>
            </a:extLst>
          </p:cNvPr>
          <p:cNvSpPr txBox="1"/>
          <p:nvPr/>
        </p:nvSpPr>
        <p:spPr>
          <a:xfrm>
            <a:off x="6401993" y="2545045"/>
            <a:ext cx="6239345" cy="355725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38098" algn="ctr" defTabSz="914357">
              <a:spcBef>
                <a:spcPts val="101"/>
              </a:spcBef>
            </a:pPr>
            <a:r>
              <a:rPr lang="ru-RU" sz="3199" b="1" spc="241" dirty="0">
                <a:solidFill>
                  <a:srgbClr val="1C3366"/>
                </a:solidFill>
                <a:latin typeface="Trebuchet MS"/>
                <a:cs typeface="Trebuchet MS"/>
              </a:rPr>
              <a:t>Механизмы реализации</a:t>
            </a:r>
          </a:p>
          <a:p>
            <a:pPr marL="38098" algn="ctr" defTabSz="914357">
              <a:spcBef>
                <a:spcPts val="101"/>
              </a:spcBef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914357">
              <a:spcBef>
                <a:spcPts val="233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Консультационное и методическое сопровождение;</a:t>
            </a:r>
          </a:p>
          <a:p>
            <a:pPr defTabSz="914357">
              <a:spcBef>
                <a:spcPts val="233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методических рекомендаций и учебных материалов, </a:t>
            </a:r>
          </a:p>
          <a:p>
            <a:pPr defTabSz="914357">
              <a:spcBef>
                <a:spcPts val="233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компетенции преподавателей и управленческих кадров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0DB5F2F-6F31-2183-319B-FB03887FE1A9}"/>
              </a:ext>
            </a:extLst>
          </p:cNvPr>
          <p:cNvSpPr txBox="1"/>
          <p:nvPr/>
        </p:nvSpPr>
        <p:spPr>
          <a:xfrm>
            <a:off x="1057231" y="2577100"/>
            <a:ext cx="4991235" cy="299812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8098" algn="ctr" defTabSz="914357">
              <a:spcBef>
                <a:spcPts val="101"/>
              </a:spcBef>
            </a:pPr>
            <a:r>
              <a:rPr lang="ru-RU" sz="3199" b="1" spc="190" dirty="0">
                <a:solidFill>
                  <a:srgbClr val="1C3366"/>
                </a:solidFill>
                <a:latin typeface="Trebuchet MS"/>
                <a:cs typeface="Trebuchet MS"/>
              </a:rPr>
              <a:t>Задачи</a:t>
            </a:r>
            <a:endParaRPr sz="3199" b="1" dirty="0">
              <a:latin typeface="Trebuchet MS"/>
              <a:cs typeface="Trebuchet MS"/>
            </a:endParaRPr>
          </a:p>
          <a:p>
            <a:pPr algn="ctr"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9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9" b="1" dirty="0">
                <a:solidFill>
                  <a:srgbClr val="002060"/>
                </a:solidFill>
                <a:latin typeface="+mj-lt"/>
                <a:cs typeface="Arial"/>
              </a:rPr>
              <a:t>ПОВЫШЕНИЕ ДОСТУПНОСТИ  ПОЛУЧЕНИЯ ПРОФЕССИОНАЛЬНОГО ОБРАЗОВАНИЯ  </a:t>
            </a:r>
            <a:r>
              <a:rPr lang="ru-RU" sz="2309" b="1" spc="120" dirty="0">
                <a:solidFill>
                  <a:srgbClr val="002060"/>
                </a:solidFill>
                <a:latin typeface="+mj-lt"/>
                <a:cs typeface="Trebuchet MS"/>
              </a:rPr>
              <a:t>ЛИЦ С ИНВАЛИДНОСТЬЮ И ОВЗ</a:t>
            </a:r>
            <a:endParaRPr lang="ru-RU" sz="2399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9A3E806-FB4C-DA09-7A5B-1393ED7BF74B}"/>
              </a:ext>
            </a:extLst>
          </p:cNvPr>
          <p:cNvSpPr/>
          <p:nvPr/>
        </p:nvSpPr>
        <p:spPr>
          <a:xfrm>
            <a:off x="12994249" y="9328180"/>
            <a:ext cx="7114617" cy="1970591"/>
          </a:xfrm>
          <a:custGeom>
            <a:avLst/>
            <a:gdLst/>
            <a:ahLst/>
            <a:cxnLst/>
            <a:rect l="l" t="t" r="r" b="b"/>
            <a:pathLst>
              <a:path w="6538594" h="1927859">
                <a:moveTo>
                  <a:pt x="6538175" y="0"/>
                </a:moveTo>
                <a:lnTo>
                  <a:pt x="0" y="0"/>
                </a:lnTo>
                <a:lnTo>
                  <a:pt x="0" y="1927719"/>
                </a:lnTo>
                <a:lnTo>
                  <a:pt x="6538175" y="1927719"/>
                </a:lnTo>
                <a:lnTo>
                  <a:pt x="6538175" y="0"/>
                </a:lnTo>
                <a:close/>
              </a:path>
            </a:pathLst>
          </a:custGeom>
          <a:solidFill>
            <a:srgbClr val="1C3366"/>
          </a:solidFill>
        </p:spPr>
        <p:txBody>
          <a:bodyPr wrap="square" lIns="0" tIns="0" rIns="0" bIns="0" rtlCol="0"/>
          <a:lstStyle/>
          <a:p>
            <a:pPr defTabSz="914357"/>
            <a:endParaRPr sz="1801"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A1F6DF5-7269-2390-D2D5-28ACA476A576}"/>
              </a:ext>
            </a:extLst>
          </p:cNvPr>
          <p:cNvSpPr txBox="1"/>
          <p:nvPr/>
        </p:nvSpPr>
        <p:spPr>
          <a:xfrm>
            <a:off x="13236774" y="6389330"/>
            <a:ext cx="6520380" cy="2522346"/>
          </a:xfrm>
          <a:prstGeom prst="rect">
            <a:avLst/>
          </a:prstGeom>
        </p:spPr>
        <p:txBody>
          <a:bodyPr vert="horz" wrap="square" lIns="0" tIns="157469" rIns="0" bIns="0" rtlCol="0">
            <a:spAutoFit/>
          </a:bodyPr>
          <a:lstStyle/>
          <a:p>
            <a:pPr marL="12699" defTabSz="914357">
              <a:spcBef>
                <a:spcPts val="1240"/>
              </a:spcBef>
            </a:pPr>
            <a:r>
              <a:rPr lang="ru-RU" sz="1484" b="1" spc="96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Более 4000 обучающихся приняли участие в мониторинге оценки  образовательных потребностей инвалидов и лиц с ОВЗ Профориентационная работа вуза с инвалидами и лицами с ОВЗ</a:t>
            </a:r>
          </a:p>
          <a:p>
            <a:pPr marL="12699" defTabSz="914357">
              <a:spcBef>
                <a:spcPts val="1240"/>
              </a:spcBef>
            </a:pPr>
            <a:r>
              <a:rPr lang="ru-RU" sz="1484" b="1" spc="96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Развитие передовых практик содействия трудоустройству и закрепления на рабочих местах выпускников с инвалидностью</a:t>
            </a:r>
          </a:p>
          <a:p>
            <a:pPr marL="12699" defTabSz="914357">
              <a:spcBef>
                <a:spcPts val="1240"/>
              </a:spcBef>
            </a:pPr>
            <a:r>
              <a:rPr lang="ru-RU" sz="1484" b="1" spc="96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Развитие конкурсов профессионального мастерства для людей с инвалидностью </a:t>
            </a:r>
            <a:endParaRPr sz="1484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70DAFCC-EF0D-2ADC-ECBA-6BE1507BEF8E}"/>
              </a:ext>
            </a:extLst>
          </p:cNvPr>
          <p:cNvSpPr txBox="1"/>
          <p:nvPr/>
        </p:nvSpPr>
        <p:spPr>
          <a:xfrm>
            <a:off x="14280414" y="9115877"/>
            <a:ext cx="106038" cy="2899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defTabSz="914357">
              <a:spcBef>
                <a:spcPts val="101"/>
              </a:spcBef>
            </a:pPr>
            <a:r>
              <a:rPr sz="1801" spc="-4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1" dirty="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FBCFCCC-41F3-9338-BBCB-0085857AD840}"/>
              </a:ext>
            </a:extLst>
          </p:cNvPr>
          <p:cNvSpPr txBox="1"/>
          <p:nvPr/>
        </p:nvSpPr>
        <p:spPr>
          <a:xfrm>
            <a:off x="14280414" y="9827032"/>
            <a:ext cx="106038" cy="2899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defTabSz="914357">
              <a:spcBef>
                <a:spcPts val="101"/>
              </a:spcBef>
            </a:pPr>
            <a:r>
              <a:rPr sz="1801" spc="-4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1" dirty="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60A9455-1E6A-4D69-5289-9ABF45196E71}"/>
              </a:ext>
            </a:extLst>
          </p:cNvPr>
          <p:cNvSpPr txBox="1"/>
          <p:nvPr/>
        </p:nvSpPr>
        <p:spPr>
          <a:xfrm>
            <a:off x="19473966" y="10468699"/>
            <a:ext cx="147310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defTabSz="914357">
              <a:spcBef>
                <a:spcPts val="101"/>
              </a:spcBef>
            </a:pPr>
            <a:r>
              <a:rPr sz="1600" spc="10" dirty="0">
                <a:solidFill>
                  <a:srgbClr val="BDC5D7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0" name="object 26">
            <a:extLst>
              <a:ext uri="{FF2B5EF4-FFF2-40B4-BE49-F238E27FC236}">
                <a16:creationId xmlns:a16="http://schemas.microsoft.com/office/drawing/2014/main" id="{C92A7534-6C40-70B4-1C2B-DC4036EE7D1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450" y="305690"/>
            <a:ext cx="1507565" cy="1469571"/>
          </a:xfrm>
          <a:prstGeom prst="rect">
            <a:avLst/>
          </a:prstGeom>
        </p:spPr>
      </p:pic>
      <p:pic>
        <p:nvPicPr>
          <p:cNvPr id="31" name="object 12">
            <a:extLst>
              <a:ext uri="{FF2B5EF4-FFF2-40B4-BE49-F238E27FC236}">
                <a16:creationId xmlns:a16="http://schemas.microsoft.com/office/drawing/2014/main" id="{6A2C3F41-80CE-21BC-E407-2A45A6C03A6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60347" y="259910"/>
            <a:ext cx="1252046" cy="11720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2364C73-E219-99CD-CE36-F3618313C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468" y="240985"/>
            <a:ext cx="1252047" cy="1252047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F95089F-62A5-96AE-7F0D-9BE6384B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664431" y="218747"/>
            <a:ext cx="2136219" cy="123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object 4">
            <a:extLst>
              <a:ext uri="{FF2B5EF4-FFF2-40B4-BE49-F238E27FC236}">
                <a16:creationId xmlns:a16="http://schemas.microsoft.com/office/drawing/2014/main" id="{00B2116C-8FE3-A903-65BF-7ADE05328A79}"/>
              </a:ext>
            </a:extLst>
          </p:cNvPr>
          <p:cNvGrpSpPr/>
          <p:nvPr/>
        </p:nvGrpSpPr>
        <p:grpSpPr>
          <a:xfrm>
            <a:off x="670565" y="3339837"/>
            <a:ext cx="19396674" cy="309208"/>
            <a:chOff x="1192780" y="3662235"/>
            <a:chExt cx="17675225" cy="208915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AFAE920C-DCEF-2C04-1E17-66B9232CEFA6}"/>
                </a:ext>
              </a:extLst>
            </p:cNvPr>
            <p:cNvSpPr/>
            <p:nvPr/>
          </p:nvSpPr>
          <p:spPr>
            <a:xfrm>
              <a:off x="1219766" y="3766515"/>
              <a:ext cx="17623155" cy="0"/>
            </a:xfrm>
            <a:custGeom>
              <a:avLst/>
              <a:gdLst/>
              <a:ahLst/>
              <a:cxnLst/>
              <a:rect l="l" t="t" r="r" b="b"/>
              <a:pathLst>
                <a:path w="17623155">
                  <a:moveTo>
                    <a:pt x="0" y="0"/>
                  </a:moveTo>
                  <a:lnTo>
                    <a:pt x="17622774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pPr defTabSz="914357"/>
              <a:endParaRPr sz="1801" dirty="0"/>
            </a:p>
          </p:txBody>
        </p:sp>
        <p:pic>
          <p:nvPicPr>
            <p:cNvPr id="32" name="object 6">
              <a:extLst>
                <a:ext uri="{FF2B5EF4-FFF2-40B4-BE49-F238E27FC236}">
                  <a16:creationId xmlns:a16="http://schemas.microsoft.com/office/drawing/2014/main" id="{EEC05CDC-628E-F053-E7E2-F579B58CC7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780" y="3662235"/>
              <a:ext cx="208569" cy="208569"/>
            </a:xfrm>
            <a:prstGeom prst="rect">
              <a:avLst/>
            </a:prstGeom>
          </p:spPr>
        </p:pic>
      </p:grpSp>
      <p:pic>
        <p:nvPicPr>
          <p:cNvPr id="33" name="object 12">
            <a:extLst>
              <a:ext uri="{FF2B5EF4-FFF2-40B4-BE49-F238E27FC236}">
                <a16:creationId xmlns:a16="http://schemas.microsoft.com/office/drawing/2014/main" id="{AF902FE7-5BE9-FFFD-6270-65D315C7A23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5152" y="3339836"/>
            <a:ext cx="228882" cy="308695"/>
          </a:xfrm>
          <a:prstGeom prst="rect">
            <a:avLst/>
          </a:prstGeom>
        </p:spPr>
      </p:pic>
      <p:pic>
        <p:nvPicPr>
          <p:cNvPr id="34" name="object 16">
            <a:extLst>
              <a:ext uri="{FF2B5EF4-FFF2-40B4-BE49-F238E27FC236}">
                <a16:creationId xmlns:a16="http://schemas.microsoft.com/office/drawing/2014/main" id="{E1C8E2FB-1BB4-E9A7-181E-4739DF4EEDE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16215" y="3339836"/>
            <a:ext cx="228882" cy="308695"/>
          </a:xfrm>
          <a:prstGeom prst="rect">
            <a:avLst/>
          </a:prstGeom>
        </p:spPr>
      </p:pic>
      <p:pic>
        <p:nvPicPr>
          <p:cNvPr id="35" name="object 20">
            <a:extLst>
              <a:ext uri="{FF2B5EF4-FFF2-40B4-BE49-F238E27FC236}">
                <a16:creationId xmlns:a16="http://schemas.microsoft.com/office/drawing/2014/main" id="{ACB2020E-4FE4-8B6D-137C-00066EB8EBC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11873" y="3339836"/>
            <a:ext cx="228882" cy="308695"/>
          </a:xfrm>
          <a:prstGeom prst="rect">
            <a:avLst/>
          </a:prstGeom>
        </p:spPr>
      </p:pic>
      <p:grpSp>
        <p:nvGrpSpPr>
          <p:cNvPr id="36" name="object 4">
            <a:extLst>
              <a:ext uri="{FF2B5EF4-FFF2-40B4-BE49-F238E27FC236}">
                <a16:creationId xmlns:a16="http://schemas.microsoft.com/office/drawing/2014/main" id="{02E68C10-4CC2-BA3C-121D-469F06003562}"/>
              </a:ext>
            </a:extLst>
          </p:cNvPr>
          <p:cNvGrpSpPr/>
          <p:nvPr/>
        </p:nvGrpSpPr>
        <p:grpSpPr>
          <a:xfrm>
            <a:off x="706340" y="6209894"/>
            <a:ext cx="19426843" cy="185970"/>
            <a:chOff x="1192780" y="3662235"/>
            <a:chExt cx="17675225" cy="208915"/>
          </a:xfrm>
        </p:grpSpPr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0B996928-5376-224F-5937-69974E7740CB}"/>
                </a:ext>
              </a:extLst>
            </p:cNvPr>
            <p:cNvSpPr/>
            <p:nvPr/>
          </p:nvSpPr>
          <p:spPr>
            <a:xfrm>
              <a:off x="1219766" y="3766515"/>
              <a:ext cx="17623155" cy="0"/>
            </a:xfrm>
            <a:custGeom>
              <a:avLst/>
              <a:gdLst/>
              <a:ahLst/>
              <a:cxnLst/>
              <a:rect l="l" t="t" r="r" b="b"/>
              <a:pathLst>
                <a:path w="17623155">
                  <a:moveTo>
                    <a:pt x="0" y="0"/>
                  </a:moveTo>
                  <a:lnTo>
                    <a:pt x="17622774" y="0"/>
                  </a:lnTo>
                </a:path>
              </a:pathLst>
            </a:custGeom>
            <a:ln w="508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914357"/>
              <a:endParaRPr sz="1801" dirty="0"/>
            </a:p>
          </p:txBody>
        </p:sp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id="{D7D78B3C-08D0-E58C-1DD3-211880A6B7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780" y="3662235"/>
              <a:ext cx="208569" cy="20856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39" name="object 12">
            <a:extLst>
              <a:ext uri="{FF2B5EF4-FFF2-40B4-BE49-F238E27FC236}">
                <a16:creationId xmlns:a16="http://schemas.microsoft.com/office/drawing/2014/main" id="{EE12D196-63D2-8230-C571-1C82C29BC89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5130" y="6165126"/>
            <a:ext cx="208554" cy="208554"/>
          </a:xfrm>
          <a:prstGeom prst="rect">
            <a:avLst/>
          </a:prstGeom>
        </p:spPr>
      </p:pic>
      <p:pic>
        <p:nvPicPr>
          <p:cNvPr id="40" name="object 16">
            <a:extLst>
              <a:ext uri="{FF2B5EF4-FFF2-40B4-BE49-F238E27FC236}">
                <a16:creationId xmlns:a16="http://schemas.microsoft.com/office/drawing/2014/main" id="{EBD17AD9-52F3-DC81-3AF1-16C170FF8B9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72622" y="6209894"/>
            <a:ext cx="208554" cy="208554"/>
          </a:xfrm>
          <a:prstGeom prst="rect">
            <a:avLst/>
          </a:prstGeom>
        </p:spPr>
      </p:pic>
      <p:pic>
        <p:nvPicPr>
          <p:cNvPr id="41" name="object 20">
            <a:extLst>
              <a:ext uri="{FF2B5EF4-FFF2-40B4-BE49-F238E27FC236}">
                <a16:creationId xmlns:a16="http://schemas.microsoft.com/office/drawing/2014/main" id="{5E01469C-777C-A790-CEB5-B700C33B1BC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1662" y="6209430"/>
            <a:ext cx="190687" cy="164251"/>
          </a:xfrm>
          <a:prstGeom prst="rect">
            <a:avLst/>
          </a:prstGeom>
        </p:spPr>
      </p:pic>
      <p:grpSp>
        <p:nvGrpSpPr>
          <p:cNvPr id="42" name="object 4">
            <a:extLst>
              <a:ext uri="{FF2B5EF4-FFF2-40B4-BE49-F238E27FC236}">
                <a16:creationId xmlns:a16="http://schemas.microsoft.com/office/drawing/2014/main" id="{271AD03F-D460-2246-F24A-C33C16212603}"/>
              </a:ext>
            </a:extLst>
          </p:cNvPr>
          <p:cNvGrpSpPr/>
          <p:nvPr/>
        </p:nvGrpSpPr>
        <p:grpSpPr>
          <a:xfrm>
            <a:off x="652274" y="9191226"/>
            <a:ext cx="19484242" cy="130406"/>
            <a:chOff x="1192780" y="3662235"/>
            <a:chExt cx="17675225" cy="208915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5E207D50-D684-B8E1-CE12-95AC1B438A48}"/>
                </a:ext>
              </a:extLst>
            </p:cNvPr>
            <p:cNvSpPr/>
            <p:nvPr/>
          </p:nvSpPr>
          <p:spPr>
            <a:xfrm>
              <a:off x="1219766" y="3766515"/>
              <a:ext cx="17623155" cy="0"/>
            </a:xfrm>
            <a:custGeom>
              <a:avLst/>
              <a:gdLst/>
              <a:ahLst/>
              <a:cxnLst/>
              <a:rect l="l" t="t" r="r" b="b"/>
              <a:pathLst>
                <a:path w="17623155">
                  <a:moveTo>
                    <a:pt x="0" y="0"/>
                  </a:moveTo>
                  <a:lnTo>
                    <a:pt x="17622774" y="0"/>
                  </a:lnTo>
                </a:path>
              </a:pathLst>
            </a:custGeom>
            <a:ln w="50800">
              <a:solidFill>
                <a:srgbClr val="1C3366"/>
              </a:solidFill>
            </a:ln>
          </p:spPr>
          <p:txBody>
            <a:bodyPr wrap="square" lIns="0" tIns="0" rIns="0" bIns="0" rtlCol="0"/>
            <a:lstStyle/>
            <a:p>
              <a:pPr defTabSz="914357"/>
              <a:endParaRPr sz="1801" dirty="0"/>
            </a:p>
          </p:txBody>
        </p:sp>
        <p:pic>
          <p:nvPicPr>
            <p:cNvPr id="44" name="object 6">
              <a:extLst>
                <a:ext uri="{FF2B5EF4-FFF2-40B4-BE49-F238E27FC236}">
                  <a16:creationId xmlns:a16="http://schemas.microsoft.com/office/drawing/2014/main" id="{CD697E99-588C-51A7-6BD2-4177EE761B5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780" y="3662235"/>
              <a:ext cx="208569" cy="208569"/>
            </a:xfrm>
            <a:prstGeom prst="rect">
              <a:avLst/>
            </a:prstGeom>
          </p:spPr>
        </p:pic>
      </p:grpSp>
      <p:pic>
        <p:nvPicPr>
          <p:cNvPr id="45" name="object 12">
            <a:extLst>
              <a:ext uri="{FF2B5EF4-FFF2-40B4-BE49-F238E27FC236}">
                <a16:creationId xmlns:a16="http://schemas.microsoft.com/office/drawing/2014/main" id="{873DED38-C2C1-CD4E-94E4-93B902A199E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6862" y="9191225"/>
            <a:ext cx="208554" cy="208554"/>
          </a:xfrm>
          <a:prstGeom prst="rect">
            <a:avLst/>
          </a:prstGeom>
        </p:spPr>
      </p:pic>
      <p:pic>
        <p:nvPicPr>
          <p:cNvPr id="46" name="object 16">
            <a:extLst>
              <a:ext uri="{FF2B5EF4-FFF2-40B4-BE49-F238E27FC236}">
                <a16:creationId xmlns:a16="http://schemas.microsoft.com/office/drawing/2014/main" id="{3A1880EB-C347-E120-A12F-7E014AD566E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97924" y="9191225"/>
            <a:ext cx="208554" cy="208554"/>
          </a:xfrm>
          <a:prstGeom prst="rect">
            <a:avLst/>
          </a:prstGeom>
        </p:spPr>
      </p:pic>
      <p:pic>
        <p:nvPicPr>
          <p:cNvPr id="47" name="object 20">
            <a:extLst>
              <a:ext uri="{FF2B5EF4-FFF2-40B4-BE49-F238E27FC236}">
                <a16:creationId xmlns:a16="http://schemas.microsoft.com/office/drawing/2014/main" id="{B4AD6B8D-D97B-49F1-4937-3016B382A34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93583" y="9191225"/>
            <a:ext cx="208554" cy="20855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86D610F-0D5A-3615-42C4-7CA14E39BCC7}"/>
              </a:ext>
            </a:extLst>
          </p:cNvPr>
          <p:cNvSpPr txBox="1"/>
          <p:nvPr/>
        </p:nvSpPr>
        <p:spPr>
          <a:xfrm>
            <a:off x="785007" y="9586943"/>
            <a:ext cx="5055843" cy="1051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9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ТРУДОУСТРОЙСТВО И ПОСТДИПЛОМНОЕ СОПРОВОЖДЕНИЕ  ВЫПУСКНИКОВ ВУЗОВ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1CDC45-F82E-32B4-BBB8-B3855D32AC0F}"/>
              </a:ext>
            </a:extLst>
          </p:cNvPr>
          <p:cNvSpPr txBox="1"/>
          <p:nvPr/>
        </p:nvSpPr>
        <p:spPr>
          <a:xfrm>
            <a:off x="6297398" y="9361086"/>
            <a:ext cx="6158698" cy="108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99" b="1" dirty="0">
                <a:solidFill>
                  <a:srgbClr val="002060"/>
                </a:solidFill>
                <a:latin typeface="Trebuchet MS" panose="020B0603020202020204" pitchFamily="34" charset="0"/>
                <a:cs typeface="Arial" pitchFamily="34" charset="0"/>
              </a:rPr>
              <a:t>в которых созданы условия для получения высшего образования инвалидами и лицами с ОВЗ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600C84-ED42-FB28-619E-52A98E0B638D}"/>
              </a:ext>
            </a:extLst>
          </p:cNvPr>
          <p:cNvSpPr txBox="1"/>
          <p:nvPr/>
        </p:nvSpPr>
        <p:spPr>
          <a:xfrm>
            <a:off x="13598456" y="9753261"/>
            <a:ext cx="6158698" cy="756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9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9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Увеличение числа трудоустроенных выпускников вузов с инвалидностью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8C42E40-6A83-D56D-0AC2-02FFB887DA3C}"/>
              </a:ext>
            </a:extLst>
          </p:cNvPr>
          <p:cNvSpPr txBox="1"/>
          <p:nvPr/>
        </p:nvSpPr>
        <p:spPr>
          <a:xfrm>
            <a:off x="15169265" y="2595830"/>
            <a:ext cx="5193752" cy="5021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sz="3199" b="1" spc="69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6CFDA067-0062-C682-FD05-8226D508288B}"/>
              </a:ext>
            </a:extLst>
          </p:cNvPr>
          <p:cNvSpPr txBox="1"/>
          <p:nvPr/>
        </p:nvSpPr>
        <p:spPr>
          <a:xfrm>
            <a:off x="13145297" y="3851799"/>
            <a:ext cx="6929390" cy="168680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b="1" spc="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15</a:t>
            </a:r>
            <a:r>
              <a:rPr lang="ru-RU" sz="2000" b="1" spc="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вузов разработали </a:t>
            </a:r>
            <a:r>
              <a:rPr lang="ru-RU" sz="2000" b="1" spc="114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видеопаспорта</a:t>
            </a:r>
            <a:r>
              <a:rPr lang="ru-RU" sz="2000" b="1" spc="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15   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рекомендаций </a:t>
            </a:r>
          </a:p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     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учебно-методических материалов</a:t>
            </a:r>
          </a:p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r>
              <a:rPr lang="ru-RU" b="1" spc="9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   </a:t>
            </a:r>
            <a:r>
              <a:rPr lang="ru-RU" sz="2000" b="1" spc="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прошли ПК</a:t>
            </a:r>
          </a:p>
          <a:p>
            <a:pPr marL="12699" marR="5081" defTabSz="914357">
              <a:lnSpc>
                <a:spcPct val="106500"/>
              </a:lnSpc>
              <a:spcBef>
                <a:spcPts val="101"/>
              </a:spcBef>
            </a:pP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0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BDD1C-0BE1-155F-D5EB-069DF4E4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4">
            <a:extLst>
              <a:ext uri="{FF2B5EF4-FFF2-40B4-BE49-F238E27FC236}">
                <a16:creationId xmlns:a16="http://schemas.microsoft.com/office/drawing/2014/main" id="{3B588FDB-18A7-E283-EDEE-B9A50E0EA488}"/>
              </a:ext>
            </a:extLst>
          </p:cNvPr>
          <p:cNvSpPr txBox="1"/>
          <p:nvPr/>
        </p:nvSpPr>
        <p:spPr>
          <a:xfrm>
            <a:off x="1814455" y="3727448"/>
            <a:ext cx="5354775" cy="85555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algn="l" defTabSz="1507846" rtl="0">
              <a:lnSpc>
                <a:spcPct val="100899"/>
              </a:lnSpc>
              <a:spcBef>
                <a:spcPts val="96"/>
              </a:spcBef>
            </a:pPr>
            <a:r>
              <a:rPr lang="ru-RU" sz="2800" b="1" kern="1200" dirty="0">
                <a:solidFill>
                  <a:srgbClr val="1D4992"/>
                </a:solidFill>
                <a:latin typeface="Arial"/>
                <a:ea typeface="+mn-ea"/>
                <a:cs typeface="Arial"/>
              </a:rPr>
              <a:t>ФАКТОРЫ ВЛИЯЮЩИЕ НА ВЫБОР ПРОФЕССИИ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E64DED-F418-C91B-F49C-BEFC1C048437}"/>
              </a:ext>
            </a:extLst>
          </p:cNvPr>
          <p:cNvSpPr/>
          <p:nvPr/>
        </p:nvSpPr>
        <p:spPr>
          <a:xfrm>
            <a:off x="1403088" y="3592631"/>
            <a:ext cx="5486015" cy="59431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ru-RU" sz="1801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EB59FD69-DA3C-9D26-BCAD-CAA2DFCFB90A}"/>
              </a:ext>
            </a:extLst>
          </p:cNvPr>
          <p:cNvSpPr txBox="1"/>
          <p:nvPr/>
        </p:nvSpPr>
        <p:spPr>
          <a:xfrm>
            <a:off x="3346450" y="646241"/>
            <a:ext cx="12836089" cy="133748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algn="l" defTabSz="1507846" rtl="0">
              <a:lnSpc>
                <a:spcPct val="100899"/>
              </a:lnSpc>
              <a:spcBef>
                <a:spcPts val="96"/>
              </a:spcBef>
            </a:pPr>
            <a:r>
              <a:rPr lang="ru-RU" sz="4400" b="1" kern="1200" dirty="0">
                <a:solidFill>
                  <a:srgbClr val="013E99"/>
                </a:solidFill>
                <a:latin typeface="Arial"/>
                <a:ea typeface="+mn-ea"/>
                <a:cs typeface="Arial"/>
              </a:rPr>
              <a:t>ФАКТОРЫ ПОСТРОЕНИЯ ОБРАЗОВАТЕЛЬНОГО МАРШРУТА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26C8AF6-C28C-89C7-CE82-9207720C5495}"/>
              </a:ext>
            </a:extLst>
          </p:cNvPr>
          <p:cNvCxnSpPr>
            <a:cxnSpLocks/>
          </p:cNvCxnSpPr>
          <p:nvPr/>
        </p:nvCxnSpPr>
        <p:spPr>
          <a:xfrm flipH="1">
            <a:off x="908692" y="2141863"/>
            <a:ext cx="1219114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7">
            <a:extLst>
              <a:ext uri="{FF2B5EF4-FFF2-40B4-BE49-F238E27FC236}">
                <a16:creationId xmlns:a16="http://schemas.microsoft.com/office/drawing/2014/main" id="{FCFB8731-8DB3-9D84-5E60-B9C1FB907B2D}"/>
              </a:ext>
            </a:extLst>
          </p:cNvPr>
          <p:cNvSpPr txBox="1"/>
          <p:nvPr/>
        </p:nvSpPr>
        <p:spPr>
          <a:xfrm>
            <a:off x="928279" y="2759279"/>
            <a:ext cx="851585" cy="2050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8634" rIns="0" bIns="0" rtlCol="0">
            <a:spAutoFit/>
          </a:bodyPr>
          <a:lstStyle/>
          <a:p>
            <a:pPr marL="20941" algn="l" defTabSz="1507846" rtl="0">
              <a:lnSpc>
                <a:spcPct val="120000"/>
              </a:lnSpc>
            </a:pPr>
            <a:r>
              <a:rPr lang="ru-RU" sz="11873" b="1" kern="1200" dirty="0">
                <a:ln w="28575">
                  <a:solidFill>
                    <a:srgbClr val="FF1F33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ru-RU" sz="11873" b="1" kern="1200" spc="247" dirty="0">
              <a:ln w="28575">
                <a:solidFill>
                  <a:srgbClr val="FF1F33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CD1BFF-CA0F-272A-294E-DC52D9B9E410}"/>
              </a:ext>
            </a:extLst>
          </p:cNvPr>
          <p:cNvSpPr/>
          <p:nvPr/>
        </p:nvSpPr>
        <p:spPr>
          <a:xfrm>
            <a:off x="7602935" y="3598055"/>
            <a:ext cx="5486015" cy="59431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ru-RU" sz="1801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24786C6E-31CD-58EF-A5F2-59FBFD7A22A7}"/>
              </a:ext>
            </a:extLst>
          </p:cNvPr>
          <p:cNvSpPr txBox="1"/>
          <p:nvPr/>
        </p:nvSpPr>
        <p:spPr>
          <a:xfrm>
            <a:off x="7169230" y="2796042"/>
            <a:ext cx="1003228" cy="2050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8634" rIns="0" bIns="0" rtlCol="0">
            <a:spAutoFit/>
          </a:bodyPr>
          <a:lstStyle/>
          <a:p>
            <a:pPr marL="20941" algn="l" defTabSz="1507846" rtl="0">
              <a:lnSpc>
                <a:spcPct val="120000"/>
              </a:lnSpc>
            </a:pPr>
            <a:r>
              <a:rPr lang="ru-RU" sz="11873" b="1" kern="1200" dirty="0">
                <a:ln w="28575">
                  <a:solidFill>
                    <a:srgbClr val="FF1F33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ru-RU" sz="11873" b="1" kern="1200" spc="247" dirty="0">
              <a:ln w="28575">
                <a:solidFill>
                  <a:srgbClr val="FF1F33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79D357-7289-1819-9B1E-679432519009}"/>
              </a:ext>
            </a:extLst>
          </p:cNvPr>
          <p:cNvSpPr/>
          <p:nvPr/>
        </p:nvSpPr>
        <p:spPr>
          <a:xfrm>
            <a:off x="13779458" y="3597420"/>
            <a:ext cx="5486015" cy="59431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ru-RU" sz="1801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2725E719-F5D3-A08C-F777-601C8324F133}"/>
              </a:ext>
            </a:extLst>
          </p:cNvPr>
          <p:cNvSpPr txBox="1"/>
          <p:nvPr/>
        </p:nvSpPr>
        <p:spPr>
          <a:xfrm>
            <a:off x="13381031" y="2759279"/>
            <a:ext cx="1003228" cy="2050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8634" rIns="0" bIns="0" rtlCol="0">
            <a:spAutoFit/>
          </a:bodyPr>
          <a:lstStyle/>
          <a:p>
            <a:pPr marL="20941" algn="l" defTabSz="1507846" rtl="0">
              <a:lnSpc>
                <a:spcPct val="120000"/>
              </a:lnSpc>
            </a:pPr>
            <a:r>
              <a:rPr lang="ru-RU" sz="11873" b="1" kern="1200" dirty="0">
                <a:ln w="28575">
                  <a:solidFill>
                    <a:srgbClr val="FF1F33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ru-RU" sz="11873" b="1" kern="1200" spc="247" dirty="0">
              <a:ln w="28575">
                <a:solidFill>
                  <a:srgbClr val="FF1F33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C61EC12C-D15D-3798-AB77-6C971DA7489C}"/>
              </a:ext>
            </a:extLst>
          </p:cNvPr>
          <p:cNvSpPr txBox="1"/>
          <p:nvPr/>
        </p:nvSpPr>
        <p:spPr>
          <a:xfrm>
            <a:off x="8192475" y="3784342"/>
            <a:ext cx="4517381" cy="1738745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algn="l" defTabSz="1507846" rtl="0">
              <a:lnSpc>
                <a:spcPct val="100899"/>
              </a:lnSpc>
              <a:spcBef>
                <a:spcPts val="96"/>
              </a:spcBef>
            </a:pPr>
            <a:r>
              <a:rPr lang="ru-RU" sz="2800" b="1" kern="1200" dirty="0">
                <a:solidFill>
                  <a:srgbClr val="1D4992"/>
                </a:solidFill>
                <a:latin typeface="Arial"/>
                <a:ea typeface="+mn-ea"/>
                <a:cs typeface="Arial"/>
              </a:rPr>
              <a:t>ФАКТОРЫ ОПРЕДЕЛЯЮЩИЕ </a:t>
            </a:r>
          </a:p>
          <a:p>
            <a:pPr marL="12699" marR="5081" algn="l" defTabSz="1507846" rtl="0">
              <a:lnSpc>
                <a:spcPct val="100899"/>
              </a:lnSpc>
              <a:spcBef>
                <a:spcPts val="96"/>
              </a:spcBef>
            </a:pPr>
            <a:r>
              <a:rPr lang="ru-RU" sz="2800" b="1" kern="1200" dirty="0">
                <a:solidFill>
                  <a:srgbClr val="1D4992"/>
                </a:solidFill>
                <a:latin typeface="Arial"/>
                <a:ea typeface="+mn-ea"/>
                <a:cs typeface="Arial"/>
              </a:rPr>
              <a:t>ПРОФЕССИОНАЛЬНЫЙ ВЫБОР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DC7F4C6-7741-C12C-547C-1EDB089C2262}"/>
              </a:ext>
            </a:extLst>
          </p:cNvPr>
          <p:cNvSpPr/>
          <p:nvPr/>
        </p:nvSpPr>
        <p:spPr>
          <a:xfrm>
            <a:off x="7832893" y="5965051"/>
            <a:ext cx="4743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Доходность  профессии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Соответствие интересам 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Востребованность на рынке труда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Возможность саморазвития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6A9D5976-2B10-CC87-7DB2-99BAA8269E66}"/>
              </a:ext>
            </a:extLst>
          </p:cNvPr>
          <p:cNvSpPr txBox="1"/>
          <p:nvPr/>
        </p:nvSpPr>
        <p:spPr>
          <a:xfrm>
            <a:off x="14404273" y="3857533"/>
            <a:ext cx="4771548" cy="1738745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algn="l" defTabSz="1507846" rtl="0">
              <a:lnSpc>
                <a:spcPct val="100899"/>
              </a:lnSpc>
              <a:spcBef>
                <a:spcPts val="96"/>
              </a:spcBef>
            </a:pPr>
            <a:r>
              <a:rPr lang="ru-RU" sz="2800" b="1" kern="1200" dirty="0">
                <a:solidFill>
                  <a:srgbClr val="1D4992"/>
                </a:solidFill>
                <a:latin typeface="Arial"/>
                <a:ea typeface="+mn-ea"/>
                <a:cs typeface="Arial"/>
              </a:rPr>
              <a:t>ФАКТОРЫ ОПРЕДЕЛЯЮЩИЕ  ВЫБОР ВУЗА</a:t>
            </a:r>
          </a:p>
          <a:p>
            <a:pPr marL="12699" marR="5081" algn="l" defTabSz="1507846" rtl="0">
              <a:lnSpc>
                <a:spcPct val="100899"/>
              </a:lnSpc>
              <a:spcBef>
                <a:spcPts val="96"/>
              </a:spcBef>
            </a:pPr>
            <a:endParaRPr lang="ru-RU" sz="2800" b="1" kern="1200" dirty="0">
              <a:solidFill>
                <a:srgbClr val="1D4992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2EBB567-BD0F-F22F-9ABA-23B6DF75A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84619" y="108888"/>
            <a:ext cx="1937846" cy="112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162679-FB80-DE09-4D31-01A736F5D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398" y="188493"/>
            <a:ext cx="1220513" cy="11223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E6FCF-19A2-EE71-1256-D3E9DC140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058" y="139406"/>
            <a:ext cx="1220513" cy="1220513"/>
          </a:xfrm>
          <a:prstGeom prst="rect">
            <a:avLst/>
          </a:prstGeom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C1FB60BD-0A20-39B6-CE82-EDCE412756A9}"/>
              </a:ext>
            </a:extLst>
          </p:cNvPr>
          <p:cNvSpPr/>
          <p:nvPr/>
        </p:nvSpPr>
        <p:spPr>
          <a:xfrm>
            <a:off x="14113365" y="5965051"/>
            <a:ext cx="4868053" cy="4874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Возможность стать профессионалом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Успешное трудоустройство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Повышение социального статуса 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Расширения кругозора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Нахождение в культурной социальной среде</a:t>
            </a: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29" name="object 26">
            <a:extLst>
              <a:ext uri="{FF2B5EF4-FFF2-40B4-BE49-F238E27FC236}">
                <a16:creationId xmlns:a16="http://schemas.microsoft.com/office/drawing/2014/main" id="{B822C2B2-4242-1EAD-7860-AB99635376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153" y="273595"/>
            <a:ext cx="1507565" cy="1469571"/>
          </a:xfrm>
          <a:prstGeom prst="rect">
            <a:avLst/>
          </a:prstGeom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78D84020-86A3-FA04-7F84-E58C4D6652F1}"/>
              </a:ext>
            </a:extLst>
          </p:cNvPr>
          <p:cNvSpPr/>
          <p:nvPr/>
        </p:nvSpPr>
        <p:spPr>
          <a:xfrm>
            <a:off x="1660612" y="4949726"/>
            <a:ext cx="4917908" cy="720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Позиция родителей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Образовательный интерес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Поддержка со стороны педагогов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Средства массовой информации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Друзья, знакомые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Мероприятия по профориентации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Учет состояния здоровья</a:t>
            </a:r>
          </a:p>
          <a:p>
            <a:pPr marL="342900" indent="-342900" algn="l" defTabSz="1507846" rtl="0"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Учет состояния здоровья</a:t>
            </a: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l" defTabSz="1507846" rtl="0"/>
            <a:endParaRPr lang="ru-RU" sz="1979" kern="1200" dirty="0">
              <a:solidFill>
                <a:srgbClr val="0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116" y="3794220"/>
            <a:ext cx="474345" cy="1083310"/>
          </a:xfrm>
          <a:custGeom>
            <a:avLst/>
            <a:gdLst/>
            <a:ahLst/>
            <a:cxnLst/>
            <a:rect l="l" t="t" r="r" b="b"/>
            <a:pathLst>
              <a:path w="474344" h="1083310">
                <a:moveTo>
                  <a:pt x="306098" y="189"/>
                </a:moveTo>
                <a:lnTo>
                  <a:pt x="473861" y="189"/>
                </a:lnTo>
                <a:lnTo>
                  <a:pt x="473861" y="1083472"/>
                </a:lnTo>
                <a:lnTo>
                  <a:pt x="267110" y="1083472"/>
                </a:lnTo>
                <a:lnTo>
                  <a:pt x="267110" y="304220"/>
                </a:lnTo>
                <a:lnTo>
                  <a:pt x="228210" y="337991"/>
                </a:lnTo>
                <a:lnTo>
                  <a:pt x="187061" y="368696"/>
                </a:lnTo>
                <a:lnTo>
                  <a:pt x="143662" y="396340"/>
                </a:lnTo>
                <a:lnTo>
                  <a:pt x="98014" y="420925"/>
                </a:lnTo>
                <a:lnTo>
                  <a:pt x="50117" y="442455"/>
                </a:lnTo>
                <a:lnTo>
                  <a:pt x="-26" y="460934"/>
                </a:lnTo>
                <a:lnTo>
                  <a:pt x="-26" y="273233"/>
                </a:lnTo>
                <a:lnTo>
                  <a:pt x="41325" y="257019"/>
                </a:lnTo>
                <a:lnTo>
                  <a:pt x="84422" y="234864"/>
                </a:lnTo>
                <a:lnTo>
                  <a:pt x="129268" y="206779"/>
                </a:lnTo>
                <a:lnTo>
                  <a:pt x="175863" y="172778"/>
                </a:lnTo>
                <a:lnTo>
                  <a:pt x="219617" y="134274"/>
                </a:lnTo>
                <a:lnTo>
                  <a:pt x="255911" y="92675"/>
                </a:lnTo>
                <a:lnTo>
                  <a:pt x="284740" y="47980"/>
                </a:lnTo>
                <a:lnTo>
                  <a:pt x="306098" y="189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6907" y="3843433"/>
            <a:ext cx="478409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Узнать,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кто</a:t>
            </a:r>
            <a:r>
              <a:rPr sz="2400" b="1" spc="-3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ваши</a:t>
            </a:r>
            <a:r>
              <a:rPr sz="2400" b="1" spc="-1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spc="-1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абитуриенты</a:t>
            </a:r>
            <a:r>
              <a:rPr sz="2400" spc="-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: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  <a:p>
            <a:pPr marL="12700" marR="563880">
              <a:lnSpc>
                <a:spcPct val="100000"/>
              </a:lnSpc>
              <a:spcBef>
                <a:spcPts val="5"/>
              </a:spcBef>
            </a:pP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найти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пообщаться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ними. </a:t>
            </a:r>
            <a:r>
              <a:rPr sz="2400" spc="-19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Провести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интервью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417" y="5630513"/>
            <a:ext cx="725170" cy="1083310"/>
          </a:xfrm>
          <a:custGeom>
            <a:avLst/>
            <a:gdLst/>
            <a:ahLst/>
            <a:cxnLst/>
            <a:rect l="l" t="t" r="r" b="b"/>
            <a:pathLst>
              <a:path w="725169" h="1083309">
                <a:moveTo>
                  <a:pt x="382718" y="143"/>
                </a:moveTo>
                <a:lnTo>
                  <a:pt x="443843" y="3587"/>
                </a:lnTo>
                <a:lnTo>
                  <a:pt x="499506" y="13920"/>
                </a:lnTo>
                <a:lnTo>
                  <a:pt x="549701" y="31140"/>
                </a:lnTo>
                <a:lnTo>
                  <a:pt x="594422" y="55249"/>
                </a:lnTo>
                <a:lnTo>
                  <a:pt x="633663" y="86247"/>
                </a:lnTo>
                <a:lnTo>
                  <a:pt x="666506" y="122365"/>
                </a:lnTo>
                <a:lnTo>
                  <a:pt x="692039" y="161835"/>
                </a:lnTo>
                <a:lnTo>
                  <a:pt x="710270" y="204659"/>
                </a:lnTo>
                <a:lnTo>
                  <a:pt x="721204" y="250835"/>
                </a:lnTo>
                <a:lnTo>
                  <a:pt x="724847" y="300363"/>
                </a:lnTo>
                <a:lnTo>
                  <a:pt x="723226" y="336393"/>
                </a:lnTo>
                <a:lnTo>
                  <a:pt x="710221" y="405785"/>
                </a:lnTo>
                <a:lnTo>
                  <a:pt x="683785" y="472508"/>
                </a:lnTo>
                <a:lnTo>
                  <a:pt x="664984" y="506606"/>
                </a:lnTo>
                <a:lnTo>
                  <a:pt x="642396" y="541467"/>
                </a:lnTo>
                <a:lnTo>
                  <a:pt x="616011" y="577089"/>
                </a:lnTo>
                <a:lnTo>
                  <a:pt x="563355" y="635444"/>
                </a:lnTo>
                <a:lnTo>
                  <a:pt x="525698" y="672492"/>
                </a:lnTo>
                <a:lnTo>
                  <a:pt x="480505" y="714754"/>
                </a:lnTo>
                <a:lnTo>
                  <a:pt x="436100" y="755853"/>
                </a:lnTo>
                <a:lnTo>
                  <a:pt x="400624" y="789428"/>
                </a:lnTo>
                <a:lnTo>
                  <a:pt x="356556" y="834004"/>
                </a:lnTo>
                <a:lnTo>
                  <a:pt x="322982" y="877312"/>
                </a:lnTo>
                <a:lnTo>
                  <a:pt x="314266" y="891406"/>
                </a:lnTo>
                <a:lnTo>
                  <a:pt x="724847" y="891406"/>
                </a:lnTo>
                <a:lnTo>
                  <a:pt x="724847" y="1083426"/>
                </a:lnTo>
                <a:lnTo>
                  <a:pt x="-24" y="1083426"/>
                </a:lnTo>
                <a:lnTo>
                  <a:pt x="8812" y="1029678"/>
                </a:lnTo>
                <a:lnTo>
                  <a:pt x="23533" y="977383"/>
                </a:lnTo>
                <a:lnTo>
                  <a:pt x="44140" y="926517"/>
                </a:lnTo>
                <a:lnTo>
                  <a:pt x="70636" y="877056"/>
                </a:lnTo>
                <a:lnTo>
                  <a:pt x="113646" y="816128"/>
                </a:lnTo>
                <a:lnTo>
                  <a:pt x="142183" y="781769"/>
                </a:lnTo>
                <a:lnTo>
                  <a:pt x="175408" y="744813"/>
                </a:lnTo>
                <a:lnTo>
                  <a:pt x="213322" y="705260"/>
                </a:lnTo>
                <a:lnTo>
                  <a:pt x="255925" y="663110"/>
                </a:lnTo>
                <a:lnTo>
                  <a:pt x="303218" y="618363"/>
                </a:lnTo>
                <a:lnTo>
                  <a:pt x="354819" y="569598"/>
                </a:lnTo>
                <a:lnTo>
                  <a:pt x="397764" y="527543"/>
                </a:lnTo>
                <a:lnTo>
                  <a:pt x="432053" y="492207"/>
                </a:lnTo>
                <a:lnTo>
                  <a:pt x="457686" y="463594"/>
                </a:lnTo>
                <a:lnTo>
                  <a:pt x="493332" y="409801"/>
                </a:lnTo>
                <a:lnTo>
                  <a:pt x="514667" y="346505"/>
                </a:lnTo>
                <a:lnTo>
                  <a:pt x="517334" y="315095"/>
                </a:lnTo>
                <a:lnTo>
                  <a:pt x="515021" y="282520"/>
                </a:lnTo>
                <a:lnTo>
                  <a:pt x="496439" y="229372"/>
                </a:lnTo>
                <a:lnTo>
                  <a:pt x="459787" y="192537"/>
                </a:lnTo>
                <a:lnTo>
                  <a:pt x="408492" y="173920"/>
                </a:lnTo>
                <a:lnTo>
                  <a:pt x="377511" y="171589"/>
                </a:lnTo>
                <a:lnTo>
                  <a:pt x="346791" y="174037"/>
                </a:lnTo>
                <a:lnTo>
                  <a:pt x="295296" y="193555"/>
                </a:lnTo>
                <a:lnTo>
                  <a:pt x="257380" y="233317"/>
                </a:lnTo>
                <a:lnTo>
                  <a:pt x="235301" y="298085"/>
                </a:lnTo>
                <a:lnTo>
                  <a:pt x="230334" y="340113"/>
                </a:lnTo>
                <a:lnTo>
                  <a:pt x="24269" y="319540"/>
                </a:lnTo>
                <a:lnTo>
                  <a:pt x="32590" y="265322"/>
                </a:lnTo>
                <a:lnTo>
                  <a:pt x="45284" y="216456"/>
                </a:lnTo>
                <a:lnTo>
                  <a:pt x="62352" y="172938"/>
                </a:lnTo>
                <a:lnTo>
                  <a:pt x="83796" y="134764"/>
                </a:lnTo>
                <a:lnTo>
                  <a:pt x="109615" y="101932"/>
                </a:lnTo>
                <a:lnTo>
                  <a:pt x="139811" y="74436"/>
                </a:lnTo>
                <a:lnTo>
                  <a:pt x="180609" y="47691"/>
                </a:lnTo>
                <a:lnTo>
                  <a:pt x="225298" y="26889"/>
                </a:lnTo>
                <a:lnTo>
                  <a:pt x="273878" y="12030"/>
                </a:lnTo>
                <a:lnTo>
                  <a:pt x="326351" y="3115"/>
                </a:lnTo>
                <a:lnTo>
                  <a:pt x="382718" y="143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5538" y="5611099"/>
            <a:ext cx="720725" cy="1101725"/>
          </a:xfrm>
          <a:custGeom>
            <a:avLst/>
            <a:gdLst/>
            <a:ahLst/>
            <a:cxnLst/>
            <a:rect l="l" t="t" r="r" b="b"/>
            <a:pathLst>
              <a:path w="720725" h="1101725">
                <a:moveTo>
                  <a:pt x="373878" y="534910"/>
                </a:moveTo>
                <a:lnTo>
                  <a:pt x="318888" y="546610"/>
                </a:lnTo>
                <a:lnTo>
                  <a:pt x="273043" y="581645"/>
                </a:lnTo>
                <a:lnTo>
                  <a:pt x="242182" y="639571"/>
                </a:lnTo>
                <a:lnTo>
                  <a:pt x="231896" y="719690"/>
                </a:lnTo>
                <a:lnTo>
                  <a:pt x="234781" y="767217"/>
                </a:lnTo>
                <a:lnTo>
                  <a:pt x="243452" y="809017"/>
                </a:lnTo>
                <a:lnTo>
                  <a:pt x="257934" y="845078"/>
                </a:lnTo>
                <a:lnTo>
                  <a:pt x="302228" y="899317"/>
                </a:lnTo>
                <a:lnTo>
                  <a:pt x="355186" y="926697"/>
                </a:lnTo>
                <a:lnTo>
                  <a:pt x="384165" y="930124"/>
                </a:lnTo>
                <a:lnTo>
                  <a:pt x="411717" y="927334"/>
                </a:lnTo>
                <a:lnTo>
                  <a:pt x="459583" y="904943"/>
                </a:lnTo>
                <a:lnTo>
                  <a:pt x="496662" y="859242"/>
                </a:lnTo>
                <a:lnTo>
                  <a:pt x="515763" y="785659"/>
                </a:lnTo>
                <a:lnTo>
                  <a:pt x="518146" y="738105"/>
                </a:lnTo>
                <a:lnTo>
                  <a:pt x="515573" y="688977"/>
                </a:lnTo>
                <a:lnTo>
                  <a:pt x="507844" y="646921"/>
                </a:lnTo>
                <a:lnTo>
                  <a:pt x="476872" y="583931"/>
                </a:lnTo>
                <a:lnTo>
                  <a:pt x="430566" y="547181"/>
                </a:lnTo>
                <a:lnTo>
                  <a:pt x="373878" y="534910"/>
                </a:lnTo>
                <a:close/>
              </a:path>
              <a:path w="720725" h="1101725">
                <a:moveTo>
                  <a:pt x="394452" y="0"/>
                </a:moveTo>
                <a:lnTo>
                  <a:pt x="453317" y="4288"/>
                </a:lnTo>
                <a:lnTo>
                  <a:pt x="506860" y="17160"/>
                </a:lnTo>
                <a:lnTo>
                  <a:pt x="555093" y="38628"/>
                </a:lnTo>
                <a:lnTo>
                  <a:pt x="598027" y="68705"/>
                </a:lnTo>
                <a:lnTo>
                  <a:pt x="627913" y="98759"/>
                </a:lnTo>
                <a:lnTo>
                  <a:pt x="653111" y="133764"/>
                </a:lnTo>
                <a:lnTo>
                  <a:pt x="673628" y="173730"/>
                </a:lnTo>
                <a:lnTo>
                  <a:pt x="689469" y="218671"/>
                </a:lnTo>
                <a:lnTo>
                  <a:pt x="700641" y="268598"/>
                </a:lnTo>
                <a:lnTo>
                  <a:pt x="500494" y="290695"/>
                </a:lnTo>
                <a:lnTo>
                  <a:pt x="495325" y="261784"/>
                </a:lnTo>
                <a:lnTo>
                  <a:pt x="487239" y="236944"/>
                </a:lnTo>
                <a:lnTo>
                  <a:pt x="462268" y="199384"/>
                </a:lnTo>
                <a:lnTo>
                  <a:pt x="426709" y="177271"/>
                </a:lnTo>
                <a:lnTo>
                  <a:pt x="382006" y="169921"/>
                </a:lnTo>
                <a:lnTo>
                  <a:pt x="350505" y="173610"/>
                </a:lnTo>
                <a:lnTo>
                  <a:pt x="295122" y="203085"/>
                </a:lnTo>
                <a:lnTo>
                  <a:pt x="254472" y="257484"/>
                </a:lnTo>
                <a:lnTo>
                  <a:pt x="240367" y="296306"/>
                </a:lnTo>
                <a:lnTo>
                  <a:pt x="228956" y="345321"/>
                </a:lnTo>
                <a:lnTo>
                  <a:pt x="220246" y="404534"/>
                </a:lnTo>
                <a:lnTo>
                  <a:pt x="214243" y="473952"/>
                </a:lnTo>
                <a:lnTo>
                  <a:pt x="255176" y="433967"/>
                </a:lnTo>
                <a:lnTo>
                  <a:pt x="300823" y="405437"/>
                </a:lnTo>
                <a:lnTo>
                  <a:pt x="351185" y="388336"/>
                </a:lnTo>
                <a:lnTo>
                  <a:pt x="406262" y="382641"/>
                </a:lnTo>
                <a:lnTo>
                  <a:pt x="456584" y="386587"/>
                </a:lnTo>
                <a:lnTo>
                  <a:pt x="503926" y="398421"/>
                </a:lnTo>
                <a:lnTo>
                  <a:pt x="548292" y="418137"/>
                </a:lnTo>
                <a:lnTo>
                  <a:pt x="589690" y="445729"/>
                </a:lnTo>
                <a:lnTo>
                  <a:pt x="628126" y="481190"/>
                </a:lnTo>
                <a:lnTo>
                  <a:pt x="656361" y="515671"/>
                </a:lnTo>
                <a:lnTo>
                  <a:pt x="679470" y="553334"/>
                </a:lnTo>
                <a:lnTo>
                  <a:pt x="697450" y="594186"/>
                </a:lnTo>
                <a:lnTo>
                  <a:pt x="710297" y="638234"/>
                </a:lnTo>
                <a:lnTo>
                  <a:pt x="718008" y="685485"/>
                </a:lnTo>
                <a:lnTo>
                  <a:pt x="720579" y="735946"/>
                </a:lnTo>
                <a:lnTo>
                  <a:pt x="717881" y="789306"/>
                </a:lnTo>
                <a:lnTo>
                  <a:pt x="709785" y="839025"/>
                </a:lnTo>
                <a:lnTo>
                  <a:pt x="696291" y="885104"/>
                </a:lnTo>
                <a:lnTo>
                  <a:pt x="677400" y="927542"/>
                </a:lnTo>
                <a:lnTo>
                  <a:pt x="653112" y="966339"/>
                </a:lnTo>
                <a:lnTo>
                  <a:pt x="623427" y="1001496"/>
                </a:lnTo>
                <a:lnTo>
                  <a:pt x="589508" y="1032113"/>
                </a:lnTo>
                <a:lnTo>
                  <a:pt x="552520" y="1057163"/>
                </a:lnTo>
                <a:lnTo>
                  <a:pt x="512463" y="1076647"/>
                </a:lnTo>
                <a:lnTo>
                  <a:pt x="469337" y="1090563"/>
                </a:lnTo>
                <a:lnTo>
                  <a:pt x="423142" y="1098913"/>
                </a:lnTo>
                <a:lnTo>
                  <a:pt x="373878" y="1101697"/>
                </a:lnTo>
                <a:lnTo>
                  <a:pt x="321060" y="1098163"/>
                </a:lnTo>
                <a:lnTo>
                  <a:pt x="271448" y="1087567"/>
                </a:lnTo>
                <a:lnTo>
                  <a:pt x="225054" y="1069916"/>
                </a:lnTo>
                <a:lnTo>
                  <a:pt x="181887" y="1045216"/>
                </a:lnTo>
                <a:lnTo>
                  <a:pt x="141959" y="1013475"/>
                </a:lnTo>
                <a:lnTo>
                  <a:pt x="105280" y="974700"/>
                </a:lnTo>
                <a:lnTo>
                  <a:pt x="63722" y="910282"/>
                </a:lnTo>
                <a:lnTo>
                  <a:pt x="46828" y="872054"/>
                </a:lnTo>
                <a:lnTo>
                  <a:pt x="32528" y="829814"/>
                </a:lnTo>
                <a:lnTo>
                  <a:pt x="20823" y="783566"/>
                </a:lnTo>
                <a:lnTo>
                  <a:pt x="11716" y="733312"/>
                </a:lnTo>
                <a:lnTo>
                  <a:pt x="5208" y="679053"/>
                </a:lnTo>
                <a:lnTo>
                  <a:pt x="1302" y="620792"/>
                </a:lnTo>
                <a:lnTo>
                  <a:pt x="0" y="558531"/>
                </a:lnTo>
                <a:lnTo>
                  <a:pt x="1354" y="494666"/>
                </a:lnTo>
                <a:lnTo>
                  <a:pt x="5418" y="434892"/>
                </a:lnTo>
                <a:lnTo>
                  <a:pt x="12191" y="379207"/>
                </a:lnTo>
                <a:lnTo>
                  <a:pt x="21674" y="327612"/>
                </a:lnTo>
                <a:lnTo>
                  <a:pt x="33865" y="280104"/>
                </a:lnTo>
                <a:lnTo>
                  <a:pt x="48766" y="236684"/>
                </a:lnTo>
                <a:lnTo>
                  <a:pt x="66376" y="197349"/>
                </a:lnTo>
                <a:lnTo>
                  <a:pt x="86696" y="162099"/>
                </a:lnTo>
                <a:lnTo>
                  <a:pt x="109725" y="130933"/>
                </a:lnTo>
                <a:lnTo>
                  <a:pt x="142365" y="96169"/>
                </a:lnTo>
                <a:lnTo>
                  <a:pt x="177691" y="66765"/>
                </a:lnTo>
                <a:lnTo>
                  <a:pt x="215698" y="42718"/>
                </a:lnTo>
                <a:lnTo>
                  <a:pt x="256382" y="24022"/>
                </a:lnTo>
                <a:lnTo>
                  <a:pt x="299739" y="10673"/>
                </a:lnTo>
                <a:lnTo>
                  <a:pt x="345763" y="2667"/>
                </a:lnTo>
                <a:lnTo>
                  <a:pt x="394452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4711" y="5272119"/>
            <a:ext cx="4230370" cy="0"/>
          </a:xfrm>
          <a:custGeom>
            <a:avLst/>
            <a:gdLst/>
            <a:ahLst/>
            <a:cxnLst/>
            <a:rect l="l" t="t" r="r" b="b"/>
            <a:pathLst>
              <a:path w="4230370">
                <a:moveTo>
                  <a:pt x="-60" y="152"/>
                </a:moveTo>
                <a:lnTo>
                  <a:pt x="4229694" y="152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394711" y="7071328"/>
            <a:ext cx="4224655" cy="17780"/>
          </a:xfrm>
          <a:custGeom>
            <a:avLst/>
            <a:gdLst/>
            <a:ahLst/>
            <a:cxnLst/>
            <a:rect l="l" t="t" r="r" b="b"/>
            <a:pathLst>
              <a:path w="4224655" h="17779">
                <a:moveTo>
                  <a:pt x="-60" y="17886"/>
                </a:moveTo>
                <a:lnTo>
                  <a:pt x="4224233" y="107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23543" y="7516971"/>
            <a:ext cx="716915" cy="1101725"/>
          </a:xfrm>
          <a:custGeom>
            <a:avLst/>
            <a:gdLst/>
            <a:ahLst/>
            <a:cxnLst/>
            <a:rect l="l" t="t" r="r" b="b"/>
            <a:pathLst>
              <a:path w="716914" h="1101725">
                <a:moveTo>
                  <a:pt x="348021" y="95"/>
                </a:moveTo>
                <a:lnTo>
                  <a:pt x="406557" y="3981"/>
                </a:lnTo>
                <a:lnTo>
                  <a:pt x="460254" y="15640"/>
                </a:lnTo>
                <a:lnTo>
                  <a:pt x="509116" y="35070"/>
                </a:lnTo>
                <a:lnTo>
                  <a:pt x="553150" y="62273"/>
                </a:lnTo>
                <a:lnTo>
                  <a:pt x="592363" y="97248"/>
                </a:lnTo>
                <a:lnTo>
                  <a:pt x="625533" y="138254"/>
                </a:lnTo>
                <a:lnTo>
                  <a:pt x="649226" y="181844"/>
                </a:lnTo>
                <a:lnTo>
                  <a:pt x="663441" y="228029"/>
                </a:lnTo>
                <a:lnTo>
                  <a:pt x="668180" y="276821"/>
                </a:lnTo>
                <a:lnTo>
                  <a:pt x="663871" y="322540"/>
                </a:lnTo>
                <a:lnTo>
                  <a:pt x="650941" y="365084"/>
                </a:lnTo>
                <a:lnTo>
                  <a:pt x="629382" y="404453"/>
                </a:lnTo>
                <a:lnTo>
                  <a:pt x="599188" y="440647"/>
                </a:lnTo>
                <a:lnTo>
                  <a:pt x="560350" y="473666"/>
                </a:lnTo>
                <a:lnTo>
                  <a:pt x="512863" y="503511"/>
                </a:lnTo>
                <a:lnTo>
                  <a:pt x="556917" y="516510"/>
                </a:lnTo>
                <a:lnTo>
                  <a:pt x="596316" y="535688"/>
                </a:lnTo>
                <a:lnTo>
                  <a:pt x="631071" y="561034"/>
                </a:lnTo>
                <a:lnTo>
                  <a:pt x="661195" y="592535"/>
                </a:lnTo>
                <a:lnTo>
                  <a:pt x="685531" y="628898"/>
                </a:lnTo>
                <a:lnTo>
                  <a:pt x="702914" y="668845"/>
                </a:lnTo>
                <a:lnTo>
                  <a:pt x="713343" y="712387"/>
                </a:lnTo>
                <a:lnTo>
                  <a:pt x="716820" y="759536"/>
                </a:lnTo>
                <a:lnTo>
                  <a:pt x="712661" y="814690"/>
                </a:lnTo>
                <a:lnTo>
                  <a:pt x="700194" y="866474"/>
                </a:lnTo>
                <a:lnTo>
                  <a:pt x="679431" y="914898"/>
                </a:lnTo>
                <a:lnTo>
                  <a:pt x="650383" y="959976"/>
                </a:lnTo>
                <a:lnTo>
                  <a:pt x="613063" y="1001719"/>
                </a:lnTo>
                <a:lnTo>
                  <a:pt x="577049" y="1032282"/>
                </a:lnTo>
                <a:lnTo>
                  <a:pt x="538220" y="1057297"/>
                </a:lnTo>
                <a:lnTo>
                  <a:pt x="496576" y="1076758"/>
                </a:lnTo>
                <a:lnTo>
                  <a:pt x="452116" y="1090664"/>
                </a:lnTo>
                <a:lnTo>
                  <a:pt x="404842" y="1099010"/>
                </a:lnTo>
                <a:lnTo>
                  <a:pt x="354752" y="1101792"/>
                </a:lnTo>
                <a:lnTo>
                  <a:pt x="298157" y="1098424"/>
                </a:lnTo>
                <a:lnTo>
                  <a:pt x="245566" y="1088313"/>
                </a:lnTo>
                <a:lnTo>
                  <a:pt x="196980" y="1071453"/>
                </a:lnTo>
                <a:lnTo>
                  <a:pt x="152401" y="1047840"/>
                </a:lnTo>
                <a:lnTo>
                  <a:pt x="111832" y="1017467"/>
                </a:lnTo>
                <a:lnTo>
                  <a:pt x="76507" y="981701"/>
                </a:lnTo>
                <a:lnTo>
                  <a:pt x="47658" y="941772"/>
                </a:lnTo>
                <a:lnTo>
                  <a:pt x="25287" y="897692"/>
                </a:lnTo>
                <a:lnTo>
                  <a:pt x="9392" y="849473"/>
                </a:lnTo>
                <a:lnTo>
                  <a:pt x="-25" y="797127"/>
                </a:lnTo>
                <a:lnTo>
                  <a:pt x="200146" y="772744"/>
                </a:lnTo>
                <a:lnTo>
                  <a:pt x="206951" y="808773"/>
                </a:lnTo>
                <a:lnTo>
                  <a:pt x="217802" y="840290"/>
                </a:lnTo>
                <a:lnTo>
                  <a:pt x="251630" y="889835"/>
                </a:lnTo>
                <a:lnTo>
                  <a:pt x="298000" y="920187"/>
                </a:lnTo>
                <a:lnTo>
                  <a:pt x="353228" y="930347"/>
                </a:lnTo>
                <a:lnTo>
                  <a:pt x="383969" y="927301"/>
                </a:lnTo>
                <a:lnTo>
                  <a:pt x="437879" y="902969"/>
                </a:lnTo>
                <a:lnTo>
                  <a:pt x="480217" y="855302"/>
                </a:lnTo>
                <a:lnTo>
                  <a:pt x="502124" y="789823"/>
                </a:lnTo>
                <a:lnTo>
                  <a:pt x="504862" y="750773"/>
                </a:lnTo>
                <a:lnTo>
                  <a:pt x="502241" y="713766"/>
                </a:lnTo>
                <a:lnTo>
                  <a:pt x="481235" y="651942"/>
                </a:lnTo>
                <a:lnTo>
                  <a:pt x="440727" y="607150"/>
                </a:lnTo>
                <a:lnTo>
                  <a:pt x="389622" y="584342"/>
                </a:lnTo>
                <a:lnTo>
                  <a:pt x="360594" y="581487"/>
                </a:lnTo>
                <a:lnTo>
                  <a:pt x="339733" y="582443"/>
                </a:lnTo>
                <a:lnTo>
                  <a:pt x="316954" y="585328"/>
                </a:lnTo>
                <a:lnTo>
                  <a:pt x="292248" y="590166"/>
                </a:lnTo>
                <a:lnTo>
                  <a:pt x="265600" y="596980"/>
                </a:lnTo>
                <a:lnTo>
                  <a:pt x="288460" y="428329"/>
                </a:lnTo>
                <a:lnTo>
                  <a:pt x="327910" y="426904"/>
                </a:lnTo>
                <a:lnTo>
                  <a:pt x="391952" y="408719"/>
                </a:lnTo>
                <a:lnTo>
                  <a:pt x="435808" y="371079"/>
                </a:lnTo>
                <a:lnTo>
                  <a:pt x="457905" y="319697"/>
                </a:lnTo>
                <a:lnTo>
                  <a:pt x="460667" y="289267"/>
                </a:lnTo>
                <a:lnTo>
                  <a:pt x="458643" y="263407"/>
                </a:lnTo>
                <a:lnTo>
                  <a:pt x="442451" y="219974"/>
                </a:lnTo>
                <a:lnTo>
                  <a:pt x="410757" y="188233"/>
                </a:lnTo>
                <a:lnTo>
                  <a:pt x="367706" y="172041"/>
                </a:lnTo>
                <a:lnTo>
                  <a:pt x="342179" y="170017"/>
                </a:lnTo>
                <a:lnTo>
                  <a:pt x="316655" y="172325"/>
                </a:lnTo>
                <a:lnTo>
                  <a:pt x="271369" y="190751"/>
                </a:lnTo>
                <a:lnTo>
                  <a:pt x="234722" y="227348"/>
                </a:lnTo>
                <a:lnTo>
                  <a:pt x="211925" y="281068"/>
                </a:lnTo>
                <a:lnTo>
                  <a:pt x="206039" y="314285"/>
                </a:lnTo>
                <a:lnTo>
                  <a:pt x="15429" y="281901"/>
                </a:lnTo>
                <a:lnTo>
                  <a:pt x="26628" y="235418"/>
                </a:lnTo>
                <a:lnTo>
                  <a:pt x="40357" y="193877"/>
                </a:lnTo>
                <a:lnTo>
                  <a:pt x="56617" y="157264"/>
                </a:lnTo>
                <a:lnTo>
                  <a:pt x="97438" y="97877"/>
                </a:lnTo>
                <a:lnTo>
                  <a:pt x="153367" y="51829"/>
                </a:lnTo>
                <a:lnTo>
                  <a:pt x="187268" y="33495"/>
                </a:lnTo>
                <a:lnTo>
                  <a:pt x="224228" y="18901"/>
                </a:lnTo>
                <a:lnTo>
                  <a:pt x="263344" y="8461"/>
                </a:lnTo>
                <a:lnTo>
                  <a:pt x="304611" y="2189"/>
                </a:lnTo>
                <a:lnTo>
                  <a:pt x="348021" y="95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4711" y="8854154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-60" y="62"/>
                </a:moveTo>
                <a:lnTo>
                  <a:pt x="4084029" y="62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432864" y="5580628"/>
            <a:ext cx="625919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2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Выделить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сегменты</a:t>
            </a:r>
            <a:r>
              <a:rPr sz="2400" b="1" spc="-8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целевой</a:t>
            </a:r>
            <a:r>
              <a:rPr sz="2400" b="1" spc="-2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spc="-1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аудитории</a:t>
            </a:r>
            <a:r>
              <a:rPr sz="2400" spc="-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, </a:t>
            </a:r>
            <a:r>
              <a:rPr sz="2400" spc="-2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описать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их</a:t>
            </a:r>
            <a:r>
              <a:rPr sz="2400" spc="-1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характеристики,</a:t>
            </a:r>
            <a:r>
              <a:rPr sz="2400" spc="-13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проблемы, </a:t>
            </a:r>
            <a:r>
              <a:rPr sz="2400" spc="-19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потребности,</a:t>
            </a:r>
            <a:r>
              <a:rPr sz="2400" spc="-1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9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задачи,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выгоды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4564" y="9039668"/>
            <a:ext cx="608647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Построить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spc="-2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путь</a:t>
            </a:r>
            <a:r>
              <a:rPr sz="2400" b="1" spc="2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spc="-1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абитуриента</a:t>
            </a:r>
            <a:r>
              <a:rPr sz="2400" b="1" spc="1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spc="-2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от</a:t>
            </a:r>
            <a:r>
              <a:rPr sz="2400" spc="-16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первого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получения</a:t>
            </a:r>
            <a:r>
              <a:rPr sz="2400" spc="-16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9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информации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9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lang="ru-RU" sz="2400" spc="-17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направлении подготовки 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до</a:t>
            </a:r>
            <a:r>
              <a:rPr sz="2400" spc="-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зачисления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6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по</a:t>
            </a:r>
            <a:r>
              <a:rPr sz="2400" spc="-16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5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шагам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37050" y="832341"/>
            <a:ext cx="1461084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1D4892"/>
                </a:solidFill>
              </a:rPr>
              <a:t>ОБЩИЙ</a:t>
            </a:r>
            <a:r>
              <a:rPr lang="ru-RU" spc="-5" dirty="0">
                <a:solidFill>
                  <a:srgbClr val="1D4892"/>
                </a:solidFill>
              </a:rPr>
              <a:t> </a:t>
            </a:r>
            <a:r>
              <a:rPr lang="ru-RU" dirty="0">
                <a:solidFill>
                  <a:srgbClr val="1D4892"/>
                </a:solidFill>
              </a:rPr>
              <a:t>ПЛАН</a:t>
            </a:r>
            <a:r>
              <a:rPr lang="ru-RU" spc="-10" dirty="0">
                <a:solidFill>
                  <a:srgbClr val="1D4892"/>
                </a:solidFill>
              </a:rPr>
              <a:t> </a:t>
            </a:r>
            <a:r>
              <a:rPr lang="ru-RU" dirty="0">
                <a:solidFill>
                  <a:srgbClr val="1D4892"/>
                </a:solidFill>
              </a:rPr>
              <a:t>ДЕЙСТВИЙ</a:t>
            </a:r>
            <a:r>
              <a:rPr lang="ru-RU" spc="-25" dirty="0">
                <a:solidFill>
                  <a:srgbClr val="1D4892"/>
                </a:solidFill>
              </a:rPr>
              <a:t> </a:t>
            </a:r>
            <a:r>
              <a:rPr lang="ru-RU" dirty="0">
                <a:solidFill>
                  <a:srgbClr val="1D4892"/>
                </a:solidFill>
              </a:rPr>
              <a:t>ПО</a:t>
            </a:r>
            <a:r>
              <a:rPr lang="ru-RU" spc="-5" dirty="0">
                <a:solidFill>
                  <a:srgbClr val="1D4892"/>
                </a:solidFill>
              </a:rPr>
              <a:t> </a:t>
            </a:r>
            <a:r>
              <a:rPr lang="ru-RU" dirty="0">
                <a:solidFill>
                  <a:srgbClr val="1D4892"/>
                </a:solidFill>
              </a:rPr>
              <a:t>ПРИВЛЕЧЕНИЮ</a:t>
            </a:r>
            <a:r>
              <a:rPr lang="ru-RU" spc="-30" dirty="0">
                <a:solidFill>
                  <a:srgbClr val="1D4892"/>
                </a:solidFill>
              </a:rPr>
              <a:t> </a:t>
            </a:r>
            <a:r>
              <a:rPr lang="ru-RU" spc="-10" dirty="0">
                <a:solidFill>
                  <a:srgbClr val="1D4892"/>
                </a:solidFill>
              </a:rPr>
              <a:t>АБИТУРИЕНТОВ</a:t>
            </a:r>
          </a:p>
        </p:txBody>
      </p:sp>
      <p:sp>
        <p:nvSpPr>
          <p:cNvPr id="14" name="object 14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54410" y="7538942"/>
            <a:ext cx="707390" cy="1064260"/>
          </a:xfrm>
          <a:custGeom>
            <a:avLst/>
            <a:gdLst/>
            <a:ahLst/>
            <a:cxnLst/>
            <a:rect l="l" t="t" r="r" b="b"/>
            <a:pathLst>
              <a:path w="707390" h="1064259">
                <a:moveTo>
                  <a:pt x="-269" y="95"/>
                </a:moveTo>
                <a:lnTo>
                  <a:pt x="706975" y="95"/>
                </a:lnTo>
                <a:lnTo>
                  <a:pt x="706975" y="150205"/>
                </a:lnTo>
                <a:lnTo>
                  <a:pt x="677736" y="180991"/>
                </a:lnTo>
                <a:lnTo>
                  <a:pt x="648312" y="215947"/>
                </a:lnTo>
                <a:lnTo>
                  <a:pt x="618713" y="255073"/>
                </a:lnTo>
                <a:lnTo>
                  <a:pt x="588944" y="298368"/>
                </a:lnTo>
                <a:lnTo>
                  <a:pt x="559012" y="345833"/>
                </a:lnTo>
                <a:lnTo>
                  <a:pt x="528926" y="397468"/>
                </a:lnTo>
                <a:lnTo>
                  <a:pt x="503951" y="443972"/>
                </a:lnTo>
                <a:lnTo>
                  <a:pt x="480732" y="491288"/>
                </a:lnTo>
                <a:lnTo>
                  <a:pt x="459265" y="539416"/>
                </a:lnTo>
                <a:lnTo>
                  <a:pt x="439548" y="588360"/>
                </a:lnTo>
                <a:lnTo>
                  <a:pt x="421580" y="638121"/>
                </a:lnTo>
                <a:lnTo>
                  <a:pt x="405358" y="688702"/>
                </a:lnTo>
                <a:lnTo>
                  <a:pt x="390880" y="740105"/>
                </a:lnTo>
                <a:lnTo>
                  <a:pt x="376412" y="799487"/>
                </a:lnTo>
                <a:lnTo>
                  <a:pt x="364625" y="856730"/>
                </a:lnTo>
                <a:lnTo>
                  <a:pt x="355512" y="911836"/>
                </a:lnTo>
                <a:lnTo>
                  <a:pt x="349065" y="964805"/>
                </a:lnTo>
                <a:lnTo>
                  <a:pt x="345279" y="1015635"/>
                </a:lnTo>
                <a:lnTo>
                  <a:pt x="344146" y="1064328"/>
                </a:lnTo>
                <a:lnTo>
                  <a:pt x="144761" y="1064328"/>
                </a:lnTo>
                <a:lnTo>
                  <a:pt x="146919" y="1014484"/>
                </a:lnTo>
                <a:lnTo>
                  <a:pt x="151108" y="964430"/>
                </a:lnTo>
                <a:lnTo>
                  <a:pt x="157324" y="914166"/>
                </a:lnTo>
                <a:lnTo>
                  <a:pt x="165566" y="863688"/>
                </a:lnTo>
                <a:lnTo>
                  <a:pt x="175831" y="812995"/>
                </a:lnTo>
                <a:lnTo>
                  <a:pt x="188118" y="762085"/>
                </a:lnTo>
                <a:lnTo>
                  <a:pt x="202425" y="710955"/>
                </a:lnTo>
                <a:lnTo>
                  <a:pt x="218748" y="659604"/>
                </a:lnTo>
                <a:lnTo>
                  <a:pt x="237087" y="608028"/>
                </a:lnTo>
                <a:lnTo>
                  <a:pt x="257195" y="556952"/>
                </a:lnTo>
                <a:lnTo>
                  <a:pt x="278744" y="507098"/>
                </a:lnTo>
                <a:lnTo>
                  <a:pt x="301733" y="458464"/>
                </a:lnTo>
                <a:lnTo>
                  <a:pt x="326165" y="411050"/>
                </a:lnTo>
                <a:lnTo>
                  <a:pt x="352041" y="364855"/>
                </a:lnTo>
                <a:lnTo>
                  <a:pt x="379361" y="319877"/>
                </a:lnTo>
                <a:lnTo>
                  <a:pt x="408127" y="276117"/>
                </a:lnTo>
                <a:lnTo>
                  <a:pt x="438339" y="233572"/>
                </a:lnTo>
                <a:lnTo>
                  <a:pt x="469999" y="192241"/>
                </a:lnTo>
                <a:lnTo>
                  <a:pt x="-269" y="192241"/>
                </a:lnTo>
                <a:lnTo>
                  <a:pt x="-269" y="95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18264" y="8857074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-303" y="61"/>
                </a:moveTo>
                <a:lnTo>
                  <a:pt x="4083786" y="61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91771" y="7467949"/>
            <a:ext cx="598449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Наладить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регулярную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коммуникацию</a:t>
            </a:r>
            <a:r>
              <a:rPr sz="2400" b="1" spc="-15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9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абитуриентами </a:t>
            </a: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всех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6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этапах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течение</a:t>
            </a:r>
            <a:r>
              <a:rPr sz="2400" spc="-1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года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4816" y="9283719"/>
            <a:ext cx="775970" cy="1083310"/>
          </a:xfrm>
          <a:custGeom>
            <a:avLst/>
            <a:gdLst/>
            <a:ahLst/>
            <a:cxnLst/>
            <a:rect l="l" t="t" r="r" b="b"/>
            <a:pathLst>
              <a:path w="775969" h="1083309">
                <a:moveTo>
                  <a:pt x="441517" y="315714"/>
                </a:moveTo>
                <a:lnTo>
                  <a:pt x="193543" y="684385"/>
                </a:lnTo>
                <a:lnTo>
                  <a:pt x="441517" y="684385"/>
                </a:lnTo>
                <a:lnTo>
                  <a:pt x="441517" y="315714"/>
                </a:lnTo>
                <a:close/>
              </a:path>
              <a:path w="775969" h="1083309">
                <a:moveTo>
                  <a:pt x="468059" y="0"/>
                </a:moveTo>
                <a:lnTo>
                  <a:pt x="641790" y="0"/>
                </a:lnTo>
                <a:lnTo>
                  <a:pt x="641790" y="684385"/>
                </a:lnTo>
                <a:lnTo>
                  <a:pt x="775645" y="684385"/>
                </a:lnTo>
                <a:lnTo>
                  <a:pt x="775645" y="866181"/>
                </a:lnTo>
                <a:lnTo>
                  <a:pt x="641790" y="866181"/>
                </a:lnTo>
                <a:lnTo>
                  <a:pt x="641790" y="1083282"/>
                </a:lnTo>
                <a:lnTo>
                  <a:pt x="441517" y="1083282"/>
                </a:lnTo>
                <a:lnTo>
                  <a:pt x="441517" y="866181"/>
                </a:lnTo>
                <a:lnTo>
                  <a:pt x="0" y="866181"/>
                </a:lnTo>
                <a:lnTo>
                  <a:pt x="0" y="685147"/>
                </a:lnTo>
                <a:lnTo>
                  <a:pt x="468059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94711" y="7266622"/>
            <a:ext cx="742274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2770">
              <a:lnSpc>
                <a:spcPct val="100000"/>
              </a:lnSpc>
              <a:spcBef>
                <a:spcPts val="95"/>
              </a:spcBef>
            </a:pP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Сформулировать,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5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какую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dirty="0" err="1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ценность</a:t>
            </a:r>
            <a:r>
              <a:rPr sz="2400" b="1" spc="-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spc="-280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да</a:t>
            </a:r>
            <a:r>
              <a:rPr lang="ru-RU" sz="2400" spc="-2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ю</a:t>
            </a:r>
            <a:r>
              <a:rPr sz="2400" spc="-2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т </a:t>
            </a:r>
            <a:r>
              <a:rPr lang="ru-RU" sz="2400" spc="-1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те или иные направления подготовки в вузах</a:t>
            </a:r>
            <a:r>
              <a:rPr sz="2400" spc="-1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: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65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как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35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отвеча</a:t>
            </a:r>
            <a:r>
              <a:rPr lang="ru-RU"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ю</a:t>
            </a: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т</a:t>
            </a:r>
            <a:r>
              <a:rPr sz="2400" spc="-13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40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запросам</a:t>
            </a:r>
            <a:r>
              <a:rPr sz="2400" spc="-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,</a:t>
            </a:r>
            <a:r>
              <a:rPr lang="ru-RU" sz="2400" spc="-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45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проблемам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,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задачам,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25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какие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95" dirty="0" err="1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преимущества</a:t>
            </a:r>
            <a:r>
              <a:rPr lang="ru-RU" sz="2400" spc="-19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, востребованы специалисты на рынке труда 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16550" y="9286640"/>
            <a:ext cx="709930" cy="1102995"/>
          </a:xfrm>
          <a:custGeom>
            <a:avLst/>
            <a:gdLst/>
            <a:ahLst/>
            <a:cxnLst/>
            <a:rect l="l" t="t" r="r" b="b"/>
            <a:pathLst>
              <a:path w="709929" h="1102995">
                <a:moveTo>
                  <a:pt x="353940" y="589392"/>
                </a:moveTo>
                <a:lnTo>
                  <a:pt x="287822" y="602504"/>
                </a:lnTo>
                <a:lnTo>
                  <a:pt x="241039" y="641714"/>
                </a:lnTo>
                <a:lnTo>
                  <a:pt x="213148" y="696167"/>
                </a:lnTo>
                <a:lnTo>
                  <a:pt x="203829" y="755021"/>
                </a:lnTo>
                <a:lnTo>
                  <a:pt x="206568" y="795363"/>
                </a:lnTo>
                <a:lnTo>
                  <a:pt x="228475" y="861965"/>
                </a:lnTo>
                <a:lnTo>
                  <a:pt x="270907" y="909156"/>
                </a:lnTo>
                <a:lnTo>
                  <a:pt x="325580" y="933077"/>
                </a:lnTo>
                <a:lnTo>
                  <a:pt x="356987" y="936067"/>
                </a:lnTo>
                <a:lnTo>
                  <a:pt x="387610" y="933191"/>
                </a:lnTo>
                <a:lnTo>
                  <a:pt x="440567" y="910190"/>
                </a:lnTo>
                <a:lnTo>
                  <a:pt x="481238" y="864516"/>
                </a:lnTo>
                <a:lnTo>
                  <a:pt x="502192" y="798099"/>
                </a:lnTo>
                <a:lnTo>
                  <a:pt x="504812" y="757231"/>
                </a:lnTo>
                <a:lnTo>
                  <a:pt x="502145" y="721211"/>
                </a:lnTo>
                <a:lnTo>
                  <a:pt x="480809" y="660324"/>
                </a:lnTo>
                <a:lnTo>
                  <a:pt x="439377" y="615323"/>
                </a:lnTo>
                <a:lnTo>
                  <a:pt x="385276" y="592273"/>
                </a:lnTo>
                <a:lnTo>
                  <a:pt x="353940" y="589392"/>
                </a:lnTo>
                <a:close/>
              </a:path>
              <a:path w="709929" h="1102995">
                <a:moveTo>
                  <a:pt x="353305" y="164079"/>
                </a:moveTo>
                <a:lnTo>
                  <a:pt x="299712" y="172922"/>
                </a:lnTo>
                <a:lnTo>
                  <a:pt x="258311" y="199384"/>
                </a:lnTo>
                <a:lnTo>
                  <a:pt x="231848" y="240404"/>
                </a:lnTo>
                <a:lnTo>
                  <a:pt x="223006" y="292854"/>
                </a:lnTo>
                <a:lnTo>
                  <a:pt x="225195" y="322095"/>
                </a:lnTo>
                <a:lnTo>
                  <a:pt x="242669" y="370290"/>
                </a:lnTo>
                <a:lnTo>
                  <a:pt x="276886" y="404393"/>
                </a:lnTo>
                <a:lnTo>
                  <a:pt x="323419" y="421641"/>
                </a:lnTo>
                <a:lnTo>
                  <a:pt x="351019" y="423788"/>
                </a:lnTo>
                <a:lnTo>
                  <a:pt x="378994" y="421617"/>
                </a:lnTo>
                <a:lnTo>
                  <a:pt x="426133" y="404179"/>
                </a:lnTo>
                <a:lnTo>
                  <a:pt x="460678" y="369743"/>
                </a:lnTo>
                <a:lnTo>
                  <a:pt x="478343" y="321357"/>
                </a:lnTo>
                <a:lnTo>
                  <a:pt x="480555" y="292092"/>
                </a:lnTo>
                <a:lnTo>
                  <a:pt x="478367" y="264492"/>
                </a:lnTo>
                <a:lnTo>
                  <a:pt x="460893" y="217960"/>
                </a:lnTo>
                <a:lnTo>
                  <a:pt x="426723" y="183742"/>
                </a:lnTo>
                <a:lnTo>
                  <a:pt x="380571" y="166268"/>
                </a:lnTo>
                <a:lnTo>
                  <a:pt x="353305" y="164079"/>
                </a:lnTo>
                <a:close/>
              </a:path>
              <a:path w="709929" h="1102995">
                <a:moveTo>
                  <a:pt x="351019" y="0"/>
                </a:moveTo>
                <a:lnTo>
                  <a:pt x="409816" y="3141"/>
                </a:lnTo>
                <a:lnTo>
                  <a:pt x="463085" y="12573"/>
                </a:lnTo>
                <a:lnTo>
                  <a:pt x="510843" y="28309"/>
                </a:lnTo>
                <a:lnTo>
                  <a:pt x="553108" y="50359"/>
                </a:lnTo>
                <a:lnTo>
                  <a:pt x="589900" y="78738"/>
                </a:lnTo>
                <a:lnTo>
                  <a:pt x="620485" y="111897"/>
                </a:lnTo>
                <a:lnTo>
                  <a:pt x="644275" y="148427"/>
                </a:lnTo>
                <a:lnTo>
                  <a:pt x="661267" y="188316"/>
                </a:lnTo>
                <a:lnTo>
                  <a:pt x="671462" y="231552"/>
                </a:lnTo>
                <a:lnTo>
                  <a:pt x="674860" y="278122"/>
                </a:lnTo>
                <a:lnTo>
                  <a:pt x="672430" y="314624"/>
                </a:lnTo>
                <a:lnTo>
                  <a:pt x="652948" y="381436"/>
                </a:lnTo>
                <a:lnTo>
                  <a:pt x="614370" y="439248"/>
                </a:lnTo>
                <a:lnTo>
                  <a:pt x="559508" y="483962"/>
                </a:lnTo>
                <a:lnTo>
                  <a:pt x="526147" y="501129"/>
                </a:lnTo>
                <a:lnTo>
                  <a:pt x="568391" y="521204"/>
                </a:lnTo>
                <a:lnTo>
                  <a:pt x="605219" y="545435"/>
                </a:lnTo>
                <a:lnTo>
                  <a:pt x="636640" y="573833"/>
                </a:lnTo>
                <a:lnTo>
                  <a:pt x="662669" y="606409"/>
                </a:lnTo>
                <a:lnTo>
                  <a:pt x="683151" y="642318"/>
                </a:lnTo>
                <a:lnTo>
                  <a:pt x="697752" y="680894"/>
                </a:lnTo>
                <a:lnTo>
                  <a:pt x="706495" y="722140"/>
                </a:lnTo>
                <a:lnTo>
                  <a:pt x="709404" y="766057"/>
                </a:lnTo>
                <a:lnTo>
                  <a:pt x="705594" y="823580"/>
                </a:lnTo>
                <a:lnTo>
                  <a:pt x="694164" y="876628"/>
                </a:lnTo>
                <a:lnTo>
                  <a:pt x="675114" y="925200"/>
                </a:lnTo>
                <a:lnTo>
                  <a:pt x="648445" y="969299"/>
                </a:lnTo>
                <a:lnTo>
                  <a:pt x="614156" y="1008926"/>
                </a:lnTo>
                <a:lnTo>
                  <a:pt x="580651" y="1037482"/>
                </a:lnTo>
                <a:lnTo>
                  <a:pt x="543640" y="1060846"/>
                </a:lnTo>
                <a:lnTo>
                  <a:pt x="503129" y="1079018"/>
                </a:lnTo>
                <a:lnTo>
                  <a:pt x="459126" y="1091998"/>
                </a:lnTo>
                <a:lnTo>
                  <a:pt x="411637" y="1099786"/>
                </a:lnTo>
                <a:lnTo>
                  <a:pt x="360670" y="1102382"/>
                </a:lnTo>
                <a:lnTo>
                  <a:pt x="303749" y="1099292"/>
                </a:lnTo>
                <a:lnTo>
                  <a:pt x="250785" y="1090019"/>
                </a:lnTo>
                <a:lnTo>
                  <a:pt x="201770" y="1074564"/>
                </a:lnTo>
                <a:lnTo>
                  <a:pt x="156699" y="1052926"/>
                </a:lnTo>
                <a:lnTo>
                  <a:pt x="115567" y="1025105"/>
                </a:lnTo>
                <a:lnTo>
                  <a:pt x="80240" y="992808"/>
                </a:lnTo>
                <a:lnTo>
                  <a:pt x="51344" y="956748"/>
                </a:lnTo>
                <a:lnTo>
                  <a:pt x="28875" y="916926"/>
                </a:lnTo>
                <a:lnTo>
                  <a:pt x="12831" y="873343"/>
                </a:lnTo>
                <a:lnTo>
                  <a:pt x="3207" y="825999"/>
                </a:lnTo>
                <a:lnTo>
                  <a:pt x="0" y="774896"/>
                </a:lnTo>
                <a:lnTo>
                  <a:pt x="2714" y="732007"/>
                </a:lnTo>
                <a:lnTo>
                  <a:pt x="10858" y="690905"/>
                </a:lnTo>
                <a:lnTo>
                  <a:pt x="24431" y="651582"/>
                </a:lnTo>
                <a:lnTo>
                  <a:pt x="43432" y="614029"/>
                </a:lnTo>
                <a:lnTo>
                  <a:pt x="68270" y="579547"/>
                </a:lnTo>
                <a:lnTo>
                  <a:pt x="99359" y="549245"/>
                </a:lnTo>
                <a:lnTo>
                  <a:pt x="136710" y="523109"/>
                </a:lnTo>
                <a:lnTo>
                  <a:pt x="180335" y="501129"/>
                </a:lnTo>
                <a:lnTo>
                  <a:pt x="142972" y="482601"/>
                </a:lnTo>
                <a:lnTo>
                  <a:pt x="111074" y="460918"/>
                </a:lnTo>
                <a:lnTo>
                  <a:pt x="63625" y="408040"/>
                </a:lnTo>
                <a:lnTo>
                  <a:pt x="36305" y="345939"/>
                </a:lnTo>
                <a:lnTo>
                  <a:pt x="27177" y="278122"/>
                </a:lnTo>
                <a:lnTo>
                  <a:pt x="30558" y="231552"/>
                </a:lnTo>
                <a:lnTo>
                  <a:pt x="40693" y="188316"/>
                </a:lnTo>
                <a:lnTo>
                  <a:pt x="57571" y="148427"/>
                </a:lnTo>
                <a:lnTo>
                  <a:pt x="81178" y="111897"/>
                </a:lnTo>
                <a:lnTo>
                  <a:pt x="111503" y="78738"/>
                </a:lnTo>
                <a:lnTo>
                  <a:pt x="148031" y="50359"/>
                </a:lnTo>
                <a:lnTo>
                  <a:pt x="190253" y="28309"/>
                </a:lnTo>
                <a:lnTo>
                  <a:pt x="238162" y="12573"/>
                </a:lnTo>
                <a:lnTo>
                  <a:pt x="291753" y="3141"/>
                </a:lnTo>
                <a:lnTo>
                  <a:pt x="351019" y="0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044426" y="9287708"/>
            <a:ext cx="608647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Наладить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учёт</a:t>
            </a:r>
            <a:r>
              <a:rPr sz="2400" b="1" spc="2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абитуриентов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spc="-2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CRM</a:t>
            </a:r>
            <a:r>
              <a:rPr sz="2400" spc="-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, </a:t>
            </a:r>
            <a:r>
              <a:rPr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провести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анализ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7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эффективности </a:t>
            </a:r>
            <a:r>
              <a:rPr sz="2400" spc="-2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каналов</a:t>
            </a:r>
            <a:r>
              <a:rPr sz="2400" spc="-16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собрать</a:t>
            </a:r>
            <a:r>
              <a:rPr sz="2400" spc="-1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обратную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связь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2660" y="3816318"/>
            <a:ext cx="725805" cy="1082675"/>
          </a:xfrm>
          <a:custGeom>
            <a:avLst/>
            <a:gdLst/>
            <a:ahLst/>
            <a:cxnLst/>
            <a:rect l="l" t="t" r="r" b="b"/>
            <a:pathLst>
              <a:path w="725804" h="1082675">
                <a:moveTo>
                  <a:pt x="130792" y="189"/>
                </a:moveTo>
                <a:lnTo>
                  <a:pt x="677640" y="189"/>
                </a:lnTo>
                <a:lnTo>
                  <a:pt x="677640" y="193732"/>
                </a:lnTo>
                <a:lnTo>
                  <a:pt x="287506" y="193732"/>
                </a:lnTo>
                <a:lnTo>
                  <a:pt x="255122" y="376988"/>
                </a:lnTo>
                <a:lnTo>
                  <a:pt x="289887" y="361820"/>
                </a:lnTo>
                <a:lnTo>
                  <a:pt x="325033" y="350986"/>
                </a:lnTo>
                <a:lnTo>
                  <a:pt x="360561" y="344485"/>
                </a:lnTo>
                <a:lnTo>
                  <a:pt x="396469" y="342318"/>
                </a:lnTo>
                <a:lnTo>
                  <a:pt x="449821" y="346325"/>
                </a:lnTo>
                <a:lnTo>
                  <a:pt x="499838" y="358342"/>
                </a:lnTo>
                <a:lnTo>
                  <a:pt x="546509" y="378363"/>
                </a:lnTo>
                <a:lnTo>
                  <a:pt x="589821" y="406381"/>
                </a:lnTo>
                <a:lnTo>
                  <a:pt x="629762" y="442392"/>
                </a:lnTo>
                <a:lnTo>
                  <a:pt x="658982" y="477443"/>
                </a:lnTo>
                <a:lnTo>
                  <a:pt x="682889" y="515796"/>
                </a:lnTo>
                <a:lnTo>
                  <a:pt x="701484" y="557451"/>
                </a:lnTo>
                <a:lnTo>
                  <a:pt x="714765" y="602408"/>
                </a:lnTo>
                <a:lnTo>
                  <a:pt x="722734" y="650666"/>
                </a:lnTo>
                <a:lnTo>
                  <a:pt x="725391" y="702227"/>
                </a:lnTo>
                <a:lnTo>
                  <a:pt x="722298" y="754347"/>
                </a:lnTo>
                <a:lnTo>
                  <a:pt x="713024" y="804180"/>
                </a:lnTo>
                <a:lnTo>
                  <a:pt x="697575" y="851728"/>
                </a:lnTo>
                <a:lnTo>
                  <a:pt x="675957" y="896989"/>
                </a:lnTo>
                <a:lnTo>
                  <a:pt x="648177" y="939965"/>
                </a:lnTo>
                <a:lnTo>
                  <a:pt x="616414" y="977823"/>
                </a:lnTo>
                <a:lnTo>
                  <a:pt x="581325" y="1009862"/>
                </a:lnTo>
                <a:lnTo>
                  <a:pt x="542907" y="1036081"/>
                </a:lnTo>
                <a:lnTo>
                  <a:pt x="501161" y="1056478"/>
                </a:lnTo>
                <a:lnTo>
                  <a:pt x="456088" y="1071049"/>
                </a:lnTo>
                <a:lnTo>
                  <a:pt x="407686" y="1079794"/>
                </a:lnTo>
                <a:lnTo>
                  <a:pt x="355957" y="1082710"/>
                </a:lnTo>
                <a:lnTo>
                  <a:pt x="298426" y="1079495"/>
                </a:lnTo>
                <a:lnTo>
                  <a:pt x="245309" y="1069855"/>
                </a:lnTo>
                <a:lnTo>
                  <a:pt x="196599" y="1053797"/>
                </a:lnTo>
                <a:lnTo>
                  <a:pt x="152291" y="1031326"/>
                </a:lnTo>
                <a:lnTo>
                  <a:pt x="112377" y="1002448"/>
                </a:lnTo>
                <a:lnTo>
                  <a:pt x="77754" y="968158"/>
                </a:lnTo>
                <a:lnTo>
                  <a:pt x="49171" y="929450"/>
                </a:lnTo>
                <a:lnTo>
                  <a:pt x="26636" y="886322"/>
                </a:lnTo>
                <a:lnTo>
                  <a:pt x="10154" y="838774"/>
                </a:lnTo>
                <a:lnTo>
                  <a:pt x="-268" y="786807"/>
                </a:lnTo>
                <a:lnTo>
                  <a:pt x="205847" y="765472"/>
                </a:lnTo>
                <a:lnTo>
                  <a:pt x="212395" y="798616"/>
                </a:lnTo>
                <a:lnTo>
                  <a:pt x="223277" y="828129"/>
                </a:lnTo>
                <a:lnTo>
                  <a:pt x="258043" y="876213"/>
                </a:lnTo>
                <a:lnTo>
                  <a:pt x="304809" y="906898"/>
                </a:lnTo>
                <a:lnTo>
                  <a:pt x="358243" y="917106"/>
                </a:lnTo>
                <a:lnTo>
                  <a:pt x="389316" y="913820"/>
                </a:lnTo>
                <a:lnTo>
                  <a:pt x="444127" y="887531"/>
                </a:lnTo>
                <a:lnTo>
                  <a:pt x="487490" y="834834"/>
                </a:lnTo>
                <a:lnTo>
                  <a:pt x="501495" y="798507"/>
                </a:lnTo>
                <a:lnTo>
                  <a:pt x="509881" y="755536"/>
                </a:lnTo>
                <a:lnTo>
                  <a:pt x="512671" y="705910"/>
                </a:lnTo>
                <a:lnTo>
                  <a:pt x="509905" y="659308"/>
                </a:lnTo>
                <a:lnTo>
                  <a:pt x="501591" y="618933"/>
                </a:lnTo>
                <a:lnTo>
                  <a:pt x="468222" y="556816"/>
                </a:lnTo>
                <a:lnTo>
                  <a:pt x="416963" y="519606"/>
                </a:lnTo>
                <a:lnTo>
                  <a:pt x="352274" y="507160"/>
                </a:lnTo>
                <a:lnTo>
                  <a:pt x="308936" y="512087"/>
                </a:lnTo>
                <a:lnTo>
                  <a:pt x="267885" y="526860"/>
                </a:lnTo>
                <a:lnTo>
                  <a:pt x="229119" y="551468"/>
                </a:lnTo>
                <a:lnTo>
                  <a:pt x="192639" y="585898"/>
                </a:lnTo>
                <a:lnTo>
                  <a:pt x="24749" y="561642"/>
                </a:lnTo>
                <a:lnTo>
                  <a:pt x="130792" y="189"/>
                </a:lnTo>
                <a:close/>
              </a:path>
            </a:pathLst>
          </a:custGeom>
          <a:ln w="28955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008281" y="3847433"/>
            <a:ext cx="559562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2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Найти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наладить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b="1" spc="-3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каналы</a:t>
            </a:r>
            <a:r>
              <a:rPr sz="2400" spc="-3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,</a:t>
            </a:r>
            <a:r>
              <a:rPr sz="2400" spc="-13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через </a:t>
            </a:r>
            <a:r>
              <a:rPr sz="2400" spc="-20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которые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абитуриенты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5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будут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узнавать </a:t>
            </a:r>
            <a:r>
              <a:rPr sz="2400" spc="-10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о</a:t>
            </a:r>
            <a:r>
              <a:rPr sz="2400" spc="-1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7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программе: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9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соцсети,</a:t>
            </a:r>
            <a:r>
              <a:rPr sz="2400" spc="-1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рекламу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др.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044426" y="5274913"/>
            <a:ext cx="4230370" cy="635"/>
          </a:xfrm>
          <a:custGeom>
            <a:avLst/>
            <a:gdLst/>
            <a:ahLst/>
            <a:cxnLst/>
            <a:rect l="l" t="t" r="r" b="b"/>
            <a:pathLst>
              <a:path w="4230369" h="635">
                <a:moveTo>
                  <a:pt x="-304" y="152"/>
                </a:moveTo>
                <a:lnTo>
                  <a:pt x="4229450" y="279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044426" y="7074248"/>
            <a:ext cx="4224655" cy="17780"/>
          </a:xfrm>
          <a:custGeom>
            <a:avLst/>
            <a:gdLst/>
            <a:ahLst/>
            <a:cxnLst/>
            <a:rect l="l" t="t" r="r" b="b"/>
            <a:pathLst>
              <a:path w="4224655" h="17779">
                <a:moveTo>
                  <a:pt x="-304" y="17886"/>
                </a:moveTo>
                <a:lnTo>
                  <a:pt x="4223989" y="107"/>
                </a:lnTo>
              </a:path>
            </a:pathLst>
          </a:custGeom>
          <a:ln w="28574">
            <a:solidFill>
              <a:srgbClr val="B4BAC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91771" y="5662038"/>
            <a:ext cx="627443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Оформить</a:t>
            </a:r>
            <a:r>
              <a:rPr sz="2400" b="1" spc="-9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и</a:t>
            </a:r>
            <a:r>
              <a:rPr sz="2400" b="1" spc="-9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разместить</a:t>
            </a:r>
            <a:r>
              <a:rPr sz="2400" b="1" spc="-6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2400" spc="-6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полученное </a:t>
            </a:r>
            <a:r>
              <a:rPr sz="2400" spc="-19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ценностное</a:t>
            </a:r>
            <a:r>
              <a:rPr sz="2400" spc="-1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предложение</a:t>
            </a:r>
            <a:r>
              <a:rPr sz="2400" spc="-11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</a:t>
            </a:r>
            <a:r>
              <a:rPr sz="2400" spc="-114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презентации, </a:t>
            </a:r>
            <a:r>
              <a:rPr sz="2400" spc="-21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на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сайтах,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29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листовках,</a:t>
            </a:r>
            <a:r>
              <a:rPr sz="24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3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соцсетях</a:t>
            </a:r>
            <a:r>
              <a:rPr sz="2400" spc="-1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</a:t>
            </a:r>
            <a:r>
              <a:rPr sz="2400" spc="-1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2400" spc="-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т.д.</a:t>
            </a:r>
            <a:endParaRPr sz="2400" dirty="0">
              <a:latin typeface="Trebuchet MS" panose="020B0603020202020204" pitchFamily="34" charset="0"/>
              <a:cs typeface="DejaVu Sans Condensed"/>
            </a:endParaRPr>
          </a:p>
        </p:txBody>
      </p:sp>
      <p:pic>
        <p:nvPicPr>
          <p:cNvPr id="28" name="object 26">
            <a:extLst>
              <a:ext uri="{FF2B5EF4-FFF2-40B4-BE49-F238E27FC236}">
                <a16:creationId xmlns:a16="http://schemas.microsoft.com/office/drawing/2014/main" id="{90FB4081-2AA8-6BAA-188A-377AE532ED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166" y="190413"/>
            <a:ext cx="1507671" cy="1469674"/>
          </a:xfrm>
          <a:prstGeom prst="rect">
            <a:avLst/>
          </a:prstGeom>
        </p:spPr>
      </p:pic>
      <p:pic>
        <p:nvPicPr>
          <p:cNvPr id="29" name="object 12">
            <a:extLst>
              <a:ext uri="{FF2B5EF4-FFF2-40B4-BE49-F238E27FC236}">
                <a16:creationId xmlns:a16="http://schemas.microsoft.com/office/drawing/2014/main" id="{1BEA3FBF-292B-F83C-A982-CC9AF7B2CAF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7936" y="190413"/>
            <a:ext cx="1507671" cy="14696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28FE9D-8BA6-A4DF-F835-88195E3817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445" y="360076"/>
            <a:ext cx="1549655" cy="154965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BFC8D9D-F95A-49DA-3C4B-B8AABB1E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535743" y="436137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94650" y="357103"/>
            <a:ext cx="59982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D99"/>
                </a:solidFill>
                <a:latin typeface="Carlito"/>
                <a:cs typeface="Carlito"/>
              </a:rPr>
              <a:t>Кто</a:t>
            </a:r>
            <a:r>
              <a:rPr sz="4400" b="1" spc="-15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4400" b="1" dirty="0">
                <a:solidFill>
                  <a:srgbClr val="003D99"/>
                </a:solidFill>
                <a:latin typeface="Carlito"/>
                <a:cs typeface="Carlito"/>
              </a:rPr>
              <a:t>принимает</a:t>
            </a:r>
            <a:r>
              <a:rPr sz="4400" b="1" spc="-20" dirty="0">
                <a:solidFill>
                  <a:srgbClr val="003D99"/>
                </a:solidFill>
                <a:latin typeface="Carlito"/>
                <a:cs typeface="Carlito"/>
              </a:rPr>
              <a:t> </a:t>
            </a:r>
            <a:r>
              <a:rPr sz="4400" b="1" spc="-10" dirty="0">
                <a:solidFill>
                  <a:srgbClr val="003D99"/>
                </a:solidFill>
                <a:latin typeface="Carlito"/>
                <a:cs typeface="Carlito"/>
              </a:rPr>
              <a:t>решение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250" y="3174341"/>
            <a:ext cx="12844203" cy="43504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75307" y="7842522"/>
            <a:ext cx="34829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4A4A4A"/>
                </a:solidFill>
                <a:latin typeface="DejaVu Sans Condensed"/>
                <a:cs typeface="DejaVu Sans Condensed"/>
              </a:rPr>
              <a:t>Вкладывается</a:t>
            </a:r>
            <a:r>
              <a:rPr sz="2400" spc="-114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60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4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DejaVu Sans Condensed"/>
                <a:cs typeface="DejaVu Sans Condensed"/>
              </a:rPr>
              <a:t>развитие</a:t>
            </a:r>
            <a:r>
              <a:rPr sz="2400" spc="-12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50" dirty="0">
                <a:solidFill>
                  <a:srgbClr val="4A4A4A"/>
                </a:solidFill>
                <a:latin typeface="DejaVu Sans Condensed"/>
                <a:cs typeface="DejaVu Sans Condensed"/>
              </a:rPr>
              <a:t>и </a:t>
            </a:r>
            <a:r>
              <a:rPr sz="2400" spc="-160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3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90" dirty="0">
                <a:solidFill>
                  <a:srgbClr val="4A4A4A"/>
                </a:solidFill>
                <a:latin typeface="DejaVu Sans Condensed"/>
                <a:cs typeface="DejaVu Sans Condensed"/>
              </a:rPr>
              <a:t>будущее</a:t>
            </a:r>
            <a:r>
              <a:rPr sz="2400" spc="-13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25" dirty="0">
                <a:solidFill>
                  <a:srgbClr val="4A4A4A"/>
                </a:solidFill>
                <a:latin typeface="DejaVu Sans Condensed"/>
                <a:cs typeface="DejaVu Sans Condensed"/>
              </a:rPr>
              <a:t>ребёнка, </a:t>
            </a:r>
            <a:r>
              <a:rPr sz="2400" spc="-200" dirty="0">
                <a:solidFill>
                  <a:srgbClr val="4A4A4A"/>
                </a:solidFill>
                <a:latin typeface="DejaVu Sans Condensed"/>
                <a:cs typeface="DejaVu Sans Condensed"/>
              </a:rPr>
              <a:t>оплачивает</a:t>
            </a:r>
            <a:r>
              <a:rPr sz="2400" spc="-7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90" dirty="0">
                <a:solidFill>
                  <a:srgbClr val="4A4A4A"/>
                </a:solidFill>
                <a:latin typeface="DejaVu Sans Condensed"/>
                <a:cs typeface="DejaVu Sans Condensed"/>
              </a:rPr>
              <a:t>подготовку</a:t>
            </a:r>
            <a:endParaRPr sz="2400">
              <a:latin typeface="DejaVu Sans Condensed"/>
              <a:cs typeface="DejaVu Sans Condensed"/>
            </a:endParaRPr>
          </a:p>
          <a:p>
            <a:pPr marL="12700" marR="41910">
              <a:lnSpc>
                <a:spcPct val="100000"/>
              </a:lnSpc>
            </a:pPr>
            <a:r>
              <a:rPr sz="2400" spc="-240" dirty="0">
                <a:solidFill>
                  <a:srgbClr val="4A4A4A"/>
                </a:solidFill>
                <a:latin typeface="DejaVu Sans Condensed"/>
                <a:cs typeface="DejaVu Sans Condensed"/>
              </a:rPr>
              <a:t>к</a:t>
            </a:r>
            <a:r>
              <a:rPr sz="2400" spc="-15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DejaVu Sans Condensed"/>
                <a:cs typeface="DejaVu Sans Condensed"/>
              </a:rPr>
              <a:t>поступлению</a:t>
            </a:r>
            <a:r>
              <a:rPr sz="2400" spc="-114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35" dirty="0">
                <a:solidFill>
                  <a:srgbClr val="4A4A4A"/>
                </a:solidFill>
                <a:latin typeface="DejaVu Sans Condensed"/>
                <a:cs typeface="DejaVu Sans Condensed"/>
              </a:rPr>
              <a:t>и</a:t>
            </a:r>
            <a:r>
              <a:rPr sz="2400" spc="-14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25" dirty="0">
                <a:solidFill>
                  <a:srgbClr val="4A4A4A"/>
                </a:solidFill>
                <a:latin typeface="DejaVu Sans Condensed"/>
                <a:cs typeface="DejaVu Sans Condensed"/>
              </a:rPr>
              <a:t>обучение </a:t>
            </a:r>
            <a:r>
              <a:rPr sz="2400" spc="-160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0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95" dirty="0">
                <a:solidFill>
                  <a:srgbClr val="4A4A4A"/>
                </a:solidFill>
                <a:latin typeface="DejaVu Sans Condensed"/>
                <a:cs typeface="DejaVu Sans Condensed"/>
              </a:rPr>
              <a:t>бакалавриате</a:t>
            </a:r>
            <a:r>
              <a:rPr sz="2400" spc="-13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85" dirty="0">
                <a:solidFill>
                  <a:srgbClr val="4A4A4A"/>
                </a:solidFill>
                <a:latin typeface="DejaVu Sans Condensed"/>
                <a:cs typeface="DejaVu Sans Condensed"/>
              </a:rPr>
              <a:t>/ </a:t>
            </a:r>
            <a:r>
              <a:rPr sz="2400" spc="-130" dirty="0">
                <a:solidFill>
                  <a:srgbClr val="4A4A4A"/>
                </a:solidFill>
                <a:latin typeface="DejaVu Sans Condensed"/>
                <a:cs typeface="DejaVu Sans Condensed"/>
              </a:rPr>
              <a:t>магистратуре</a:t>
            </a:r>
            <a:endParaRPr sz="2400">
              <a:latin typeface="DejaVu Sans Condensed"/>
              <a:cs typeface="DejaVu Sans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14650" y="7849395"/>
            <a:ext cx="34239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165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4A4A4A"/>
                </a:solidFill>
                <a:latin typeface="DejaVu Sans Condensed"/>
                <a:cs typeface="DejaVu Sans Condensed"/>
              </a:rPr>
              <a:t>Вкладывается</a:t>
            </a:r>
            <a:r>
              <a:rPr sz="2400" spc="-114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60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4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65" dirty="0">
                <a:solidFill>
                  <a:srgbClr val="4A4A4A"/>
                </a:solidFill>
                <a:latin typeface="DejaVu Sans Condensed"/>
                <a:cs typeface="DejaVu Sans Condensed"/>
              </a:rPr>
              <a:t>развитие </a:t>
            </a:r>
            <a:r>
              <a:rPr sz="2400" spc="-175" dirty="0">
                <a:solidFill>
                  <a:srgbClr val="4A4A4A"/>
                </a:solidFill>
                <a:latin typeface="DejaVu Sans Condensed"/>
                <a:cs typeface="DejaVu Sans Condensed"/>
              </a:rPr>
              <a:t>сотрудников,</a:t>
            </a:r>
            <a:r>
              <a:rPr sz="2400" spc="-11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DejaVu Sans Condensed"/>
                <a:cs typeface="DejaVu Sans Condensed"/>
              </a:rPr>
              <a:t>рост</a:t>
            </a:r>
            <a:r>
              <a:rPr sz="2400" spc="-14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25" dirty="0">
                <a:solidFill>
                  <a:srgbClr val="4A4A4A"/>
                </a:solidFill>
                <a:latin typeface="DejaVu Sans Condensed"/>
                <a:cs typeface="DejaVu Sans Condensed"/>
              </a:rPr>
              <a:t>их </a:t>
            </a:r>
            <a:r>
              <a:rPr sz="2400" spc="-120" dirty="0">
                <a:solidFill>
                  <a:srgbClr val="4A4A4A"/>
                </a:solidFill>
                <a:latin typeface="DejaVu Sans Condensed"/>
                <a:cs typeface="DejaVu Sans Condensed"/>
              </a:rPr>
              <a:t>производительности</a:t>
            </a:r>
            <a:endParaRPr sz="2400" dirty="0">
              <a:latin typeface="DejaVu Sans Condensed"/>
              <a:cs typeface="DejaVu Sans Condensed"/>
            </a:endParaRPr>
          </a:p>
          <a:p>
            <a:pPr marL="12700">
              <a:lnSpc>
                <a:spcPct val="100000"/>
              </a:lnSpc>
            </a:pPr>
            <a:r>
              <a:rPr sz="2400" spc="-200" dirty="0">
                <a:solidFill>
                  <a:srgbClr val="4A4A4A"/>
                </a:solidFill>
                <a:latin typeface="DejaVu Sans Condensed"/>
                <a:cs typeface="DejaVu Sans Condensed"/>
              </a:rPr>
              <a:t>труда,</a:t>
            </a:r>
            <a:r>
              <a:rPr sz="2400" spc="-13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90" dirty="0">
                <a:solidFill>
                  <a:srgbClr val="4A4A4A"/>
                </a:solidFill>
                <a:latin typeface="DejaVu Sans Condensed"/>
                <a:cs typeface="DejaVu Sans Condensed"/>
              </a:rPr>
              <a:t>оплачивает</a:t>
            </a:r>
            <a:endParaRPr sz="2400" dirty="0">
              <a:latin typeface="DejaVu Sans Condensed"/>
              <a:cs typeface="DejaVu Sans Condensed"/>
            </a:endParaRPr>
          </a:p>
          <a:p>
            <a:pPr marL="12700" marR="5080">
              <a:lnSpc>
                <a:spcPct val="100000"/>
              </a:lnSpc>
            </a:pPr>
            <a:r>
              <a:rPr sz="2400" spc="-150" dirty="0">
                <a:solidFill>
                  <a:srgbClr val="4A4A4A"/>
                </a:solidFill>
                <a:latin typeface="DejaVu Sans Condensed"/>
                <a:cs typeface="DejaVu Sans Condensed"/>
              </a:rPr>
              <a:t>обучение</a:t>
            </a:r>
            <a:r>
              <a:rPr sz="2400" spc="-11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55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2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215" dirty="0">
                <a:solidFill>
                  <a:srgbClr val="4A4A4A"/>
                </a:solidFill>
                <a:latin typeface="DejaVu Sans Condensed"/>
                <a:cs typeface="DejaVu Sans Condensed"/>
              </a:rPr>
              <a:t>магистратуре</a:t>
            </a:r>
            <a:r>
              <a:rPr sz="2400" spc="-85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85" dirty="0">
                <a:solidFill>
                  <a:srgbClr val="4A4A4A"/>
                </a:solidFill>
                <a:latin typeface="DejaVu Sans Condensed"/>
                <a:cs typeface="DejaVu Sans Condensed"/>
              </a:rPr>
              <a:t>/ </a:t>
            </a:r>
            <a:r>
              <a:rPr sz="2400" spc="-25" dirty="0">
                <a:solidFill>
                  <a:srgbClr val="4A4A4A"/>
                </a:solidFill>
                <a:latin typeface="DejaVu Sans Condensed"/>
                <a:cs typeface="DejaVu Sans Condensed"/>
              </a:rPr>
              <a:t>ДПО</a:t>
            </a:r>
            <a:endParaRPr sz="2400" dirty="0">
              <a:latin typeface="DejaVu Sans Condensed"/>
              <a:cs typeface="DejaVu Sans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81285" y="7842522"/>
            <a:ext cx="37115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4A4A4A"/>
                </a:solidFill>
                <a:latin typeface="DejaVu Sans Condensed"/>
                <a:cs typeface="DejaVu Sans Condensed"/>
              </a:rPr>
              <a:t>Вкладывается</a:t>
            </a:r>
            <a:r>
              <a:rPr sz="2400" spc="-114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60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45" dirty="0">
                <a:solidFill>
                  <a:srgbClr val="4A4A4A"/>
                </a:solidFill>
                <a:latin typeface="DejaVu Sans Condensed"/>
                <a:cs typeface="DejaVu Sans Condensed"/>
              </a:rPr>
              <a:t> собственное </a:t>
            </a:r>
            <a:r>
              <a:rPr sz="2400" spc="-170" dirty="0">
                <a:solidFill>
                  <a:srgbClr val="4A4A4A"/>
                </a:solidFill>
                <a:latin typeface="DejaVu Sans Condensed"/>
                <a:cs typeface="DejaVu Sans Condensed"/>
              </a:rPr>
              <a:t>развитие,</a:t>
            </a:r>
            <a:r>
              <a:rPr sz="2400" spc="-12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85" dirty="0">
                <a:solidFill>
                  <a:srgbClr val="4A4A4A"/>
                </a:solidFill>
                <a:latin typeface="DejaVu Sans Condensed"/>
                <a:cs typeface="DejaVu Sans Condensed"/>
              </a:rPr>
              <a:t>оплачивает </a:t>
            </a:r>
            <a:r>
              <a:rPr sz="2400" spc="-170" dirty="0">
                <a:solidFill>
                  <a:srgbClr val="4A4A4A"/>
                </a:solidFill>
                <a:latin typeface="DejaVu Sans Condensed"/>
                <a:cs typeface="DejaVu Sans Condensed"/>
              </a:rPr>
              <a:t>собственную</a:t>
            </a:r>
            <a:r>
              <a:rPr sz="2400" spc="-95" dirty="0">
                <a:solidFill>
                  <a:srgbClr val="4A4A4A"/>
                </a:solidFill>
                <a:latin typeface="DejaVu Sans Condensed"/>
                <a:cs typeface="DejaVu Sans Condensed"/>
              </a:rPr>
              <a:t> подготовку</a:t>
            </a:r>
            <a:endParaRPr sz="2400" dirty="0">
              <a:latin typeface="DejaVu Sans Condensed"/>
              <a:cs typeface="DejaVu Sans Condensed"/>
            </a:endParaRPr>
          </a:p>
          <a:p>
            <a:pPr marL="12700" marR="270510">
              <a:lnSpc>
                <a:spcPct val="100000"/>
              </a:lnSpc>
            </a:pPr>
            <a:r>
              <a:rPr sz="2400" spc="-240" dirty="0">
                <a:solidFill>
                  <a:srgbClr val="4A4A4A"/>
                </a:solidFill>
                <a:latin typeface="DejaVu Sans Condensed"/>
                <a:cs typeface="DejaVu Sans Condensed"/>
              </a:rPr>
              <a:t>к</a:t>
            </a:r>
            <a:r>
              <a:rPr sz="2400" spc="-15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85" dirty="0">
                <a:solidFill>
                  <a:srgbClr val="4A4A4A"/>
                </a:solidFill>
                <a:latin typeface="DejaVu Sans Condensed"/>
                <a:cs typeface="DejaVu Sans Condensed"/>
              </a:rPr>
              <a:t>поступлению</a:t>
            </a:r>
            <a:r>
              <a:rPr sz="2400" spc="-114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35" dirty="0">
                <a:solidFill>
                  <a:srgbClr val="4A4A4A"/>
                </a:solidFill>
                <a:latin typeface="DejaVu Sans Condensed"/>
                <a:cs typeface="DejaVu Sans Condensed"/>
              </a:rPr>
              <a:t>и</a:t>
            </a:r>
            <a:r>
              <a:rPr sz="2400" spc="-14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125" dirty="0">
                <a:solidFill>
                  <a:srgbClr val="4A4A4A"/>
                </a:solidFill>
                <a:latin typeface="DejaVu Sans Condensed"/>
                <a:cs typeface="DejaVu Sans Condensed"/>
              </a:rPr>
              <a:t>обучение </a:t>
            </a:r>
            <a:r>
              <a:rPr sz="2400" spc="-160" dirty="0">
                <a:solidFill>
                  <a:srgbClr val="4A4A4A"/>
                </a:solidFill>
                <a:latin typeface="DejaVu Sans Condensed"/>
                <a:cs typeface="DejaVu Sans Condensed"/>
              </a:rPr>
              <a:t>в</a:t>
            </a:r>
            <a:r>
              <a:rPr sz="2400" spc="-13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215" dirty="0">
                <a:solidFill>
                  <a:srgbClr val="4A4A4A"/>
                </a:solidFill>
                <a:latin typeface="DejaVu Sans Condensed"/>
                <a:cs typeface="DejaVu Sans Condensed"/>
              </a:rPr>
              <a:t>магистратуре</a:t>
            </a:r>
            <a:r>
              <a:rPr sz="2400" spc="-10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135" dirty="0">
                <a:solidFill>
                  <a:srgbClr val="4A4A4A"/>
                </a:solidFill>
                <a:latin typeface="DejaVu Sans Condensed"/>
                <a:cs typeface="DejaVu Sans Condensed"/>
              </a:rPr>
              <a:t>/</a:t>
            </a:r>
            <a:r>
              <a:rPr sz="2400" spc="-130" dirty="0">
                <a:solidFill>
                  <a:srgbClr val="4A4A4A"/>
                </a:solidFill>
                <a:latin typeface="DejaVu Sans Condensed"/>
                <a:cs typeface="DejaVu Sans Condensed"/>
              </a:rPr>
              <a:t> </a:t>
            </a:r>
            <a:r>
              <a:rPr sz="2400" spc="-25" dirty="0">
                <a:solidFill>
                  <a:srgbClr val="4A4A4A"/>
                </a:solidFill>
                <a:latin typeface="DejaVu Sans Condensed"/>
                <a:cs typeface="DejaVu Sans Condensed"/>
              </a:rPr>
              <a:t>ДПО</a:t>
            </a:r>
            <a:endParaRPr sz="2400" dirty="0">
              <a:latin typeface="DejaVu Sans Condensed"/>
              <a:cs typeface="DejaVu Sans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1730" y="2349657"/>
            <a:ext cx="2332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4A4A4A"/>
                </a:solidFill>
                <a:latin typeface="Carlito"/>
                <a:cs typeface="Carlito"/>
              </a:rPr>
              <a:t>Родитель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33189" y="1740276"/>
            <a:ext cx="32378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03530" marR="5080" indent="-291465">
              <a:lnSpc>
                <a:spcPts val="4750"/>
              </a:lnSpc>
              <a:spcBef>
                <a:spcPts val="705"/>
              </a:spcBef>
            </a:pPr>
            <a:r>
              <a:rPr sz="4400" b="1" dirty="0">
                <a:solidFill>
                  <a:srgbClr val="4A4A4A"/>
                </a:solidFill>
                <a:latin typeface="Carlito"/>
                <a:cs typeface="Carlito"/>
              </a:rPr>
              <a:t>Абитуриент</a:t>
            </a:r>
            <a:r>
              <a:rPr sz="4400" b="1" spc="-40" dirty="0">
                <a:solidFill>
                  <a:srgbClr val="4A4A4A"/>
                </a:solidFill>
                <a:latin typeface="Carlito"/>
                <a:cs typeface="Carlito"/>
              </a:rPr>
              <a:t> </a:t>
            </a:r>
            <a:r>
              <a:rPr sz="4400" b="1" spc="-50" dirty="0">
                <a:solidFill>
                  <a:srgbClr val="4A4A4A"/>
                </a:solidFill>
                <a:latin typeface="Carlito"/>
                <a:cs typeface="Carlito"/>
              </a:rPr>
              <a:t>/ </a:t>
            </a:r>
            <a:r>
              <a:rPr sz="4400" b="1" spc="-10" dirty="0">
                <a:solidFill>
                  <a:srgbClr val="4A4A4A"/>
                </a:solidFill>
                <a:latin typeface="Carlito"/>
                <a:cs typeface="Carlito"/>
              </a:rPr>
              <a:t>Слушатель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89420" y="2349657"/>
            <a:ext cx="33889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4A4A4A"/>
                </a:solidFill>
                <a:latin typeface="Carlito"/>
                <a:cs typeface="Carlito"/>
              </a:rPr>
              <a:t>Работодатель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050" y="3193133"/>
            <a:ext cx="4728388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0269">
              <a:lnSpc>
                <a:spcPct val="100000"/>
              </a:lnSpc>
              <a:spcBef>
                <a:spcPts val="100"/>
              </a:spcBef>
            </a:pPr>
            <a:r>
              <a:rPr sz="3200" spc="-2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Изучать</a:t>
            </a:r>
            <a:r>
              <a:rPr sz="32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 </a:t>
            </a:r>
            <a:r>
              <a:rPr sz="3200" spc="-2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коммуницировать </a:t>
            </a:r>
            <a:r>
              <a:rPr sz="3200" spc="-26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важно</a:t>
            </a:r>
            <a:r>
              <a:rPr sz="32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21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не</a:t>
            </a:r>
            <a:r>
              <a:rPr sz="3200" spc="-1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7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только</a:t>
            </a:r>
            <a:endParaRPr sz="3200" dirty="0">
              <a:latin typeface="Trebuchet MS" panose="020B0603020202020204" pitchFamily="34" charset="0"/>
              <a:cs typeface="DejaVu Sans Condensed"/>
            </a:endParaRPr>
          </a:p>
          <a:p>
            <a:pPr marL="12700" marR="247650">
              <a:lnSpc>
                <a:spcPct val="100000"/>
              </a:lnSpc>
              <a:spcBef>
                <a:spcPts val="5"/>
              </a:spcBef>
            </a:pPr>
            <a:r>
              <a:rPr sz="3200" spc="-2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</a:t>
            </a:r>
            <a:r>
              <a:rPr sz="3200" spc="-17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22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абитуриентом,</a:t>
            </a:r>
            <a:r>
              <a:rPr sz="3200" spc="-1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15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но</a:t>
            </a:r>
            <a:r>
              <a:rPr sz="3200" spc="-16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5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и </a:t>
            </a:r>
            <a:r>
              <a:rPr sz="3200" spc="-24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</a:t>
            </a:r>
            <a:r>
              <a:rPr sz="3200" spc="-16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24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другими</a:t>
            </a:r>
            <a:r>
              <a:rPr sz="3200" spc="-18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spc="-180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сторонами, </a:t>
            </a:r>
            <a:r>
              <a:rPr sz="3200" spc="-22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которые</a:t>
            </a:r>
            <a:r>
              <a:rPr sz="3200" spc="-175" dirty="0">
                <a:solidFill>
                  <a:srgbClr val="4A4A4A"/>
                </a:solidFill>
                <a:latin typeface="Trebuchet MS" panose="020B0603020202020204" pitchFamily="34" charset="0"/>
                <a:cs typeface="DejaVu Sans Condensed"/>
              </a:rPr>
              <a:t> </a:t>
            </a:r>
            <a:r>
              <a:rPr sz="3200" b="1" spc="-1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принимают</a:t>
            </a:r>
            <a:endParaRPr sz="3200" dirty="0">
              <a:latin typeface="Trebuchet MS" panose="020B0603020202020204" pitchFamily="34" charset="0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решение</a:t>
            </a:r>
            <a:r>
              <a:rPr sz="3200" b="1" spc="-4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32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вместе</a:t>
            </a:r>
            <a:r>
              <a:rPr sz="3200" b="1" spc="-2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sz="3200" b="1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с</a:t>
            </a:r>
            <a:r>
              <a:rPr sz="3200" b="1" spc="-40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lang="ru-RU" sz="3200" b="1" spc="-25" dirty="0">
                <a:solidFill>
                  <a:srgbClr val="4A4A4A"/>
                </a:solidFill>
                <a:latin typeface="Trebuchet MS" panose="020B0603020202020204" pitchFamily="34" charset="0"/>
                <a:cs typeface="Carlito"/>
              </a:rPr>
              <a:t>обучающимися с инвалидностью и ОВЗ</a:t>
            </a:r>
            <a:endParaRPr sz="3200" dirty="0">
              <a:latin typeface="Trebuchet MS" panose="020B0603020202020204" pitchFamily="34" charset="0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62467" y="487522"/>
            <a:ext cx="403225" cy="595630"/>
          </a:xfrm>
          <a:custGeom>
            <a:avLst/>
            <a:gdLst/>
            <a:ahLst/>
            <a:cxnLst/>
            <a:rect l="l" t="t" r="r" b="b"/>
            <a:pathLst>
              <a:path w="403225" h="595630">
                <a:moveTo>
                  <a:pt x="-187" y="261"/>
                </a:moveTo>
                <a:lnTo>
                  <a:pt x="200086" y="261"/>
                </a:lnTo>
                <a:lnTo>
                  <a:pt x="402900" y="298069"/>
                </a:lnTo>
                <a:lnTo>
                  <a:pt x="200086" y="595876"/>
                </a:lnTo>
                <a:lnTo>
                  <a:pt x="-187" y="595876"/>
                </a:lnTo>
                <a:lnTo>
                  <a:pt x="202626" y="298069"/>
                </a:lnTo>
                <a:lnTo>
                  <a:pt x="-187" y="261"/>
                </a:lnTo>
                <a:close/>
              </a:path>
            </a:pathLst>
          </a:custGeom>
          <a:ln w="25399">
            <a:solidFill>
              <a:srgbClr val="003D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26">
            <a:extLst>
              <a:ext uri="{FF2B5EF4-FFF2-40B4-BE49-F238E27FC236}">
                <a16:creationId xmlns:a16="http://schemas.microsoft.com/office/drawing/2014/main" id="{F7C086C9-9141-2231-E3C7-D87689BD48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48" y="278540"/>
            <a:ext cx="1507671" cy="1469674"/>
          </a:xfrm>
          <a:prstGeom prst="rect">
            <a:avLst/>
          </a:prstGeom>
        </p:spPr>
      </p:pic>
      <p:pic>
        <p:nvPicPr>
          <p:cNvPr id="18" name="object 12">
            <a:extLst>
              <a:ext uri="{FF2B5EF4-FFF2-40B4-BE49-F238E27FC236}">
                <a16:creationId xmlns:a16="http://schemas.microsoft.com/office/drawing/2014/main" id="{1A93ADAE-1B65-D66A-6DA3-EF1A1A0A4CB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0418" y="278540"/>
            <a:ext cx="1507671" cy="14696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10290A-432E-E041-BED2-F6DEE8673AE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197" y="190621"/>
            <a:ext cx="1549655" cy="1549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8C495-5A00-B203-0968-8BCA13B6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91495" y="266682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030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8DF35-9E82-0DCF-1A5D-9334DF01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08A4B29-EF0D-C951-8413-28B472048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39234" b="15936"/>
          <a:stretch/>
        </p:blipFill>
        <p:spPr>
          <a:xfrm>
            <a:off x="13623646" y="399"/>
            <a:ext cx="6544059" cy="11288119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1B71C75B-6606-BF3D-AC3D-05BFDA1BD8D1}"/>
              </a:ext>
            </a:extLst>
          </p:cNvPr>
          <p:cNvSpPr txBox="1"/>
          <p:nvPr/>
        </p:nvSpPr>
        <p:spPr>
          <a:xfrm>
            <a:off x="2159515" y="571087"/>
            <a:ext cx="13369781" cy="16687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rgbClr val="1D4992"/>
                </a:solidFill>
                <a:latin typeface="Arial"/>
                <a:cs typeface="Arial"/>
              </a:rPr>
              <a:t>ОСНОВНЫЕ ПРОТИВОРЕЧИЯ ПРИ ПОСТРОЕНИИ ОБРАЗОВАТЕЛЬНОГО МАРЩРУТА</a:t>
            </a:r>
            <a:endParaRPr lang="ru-RU" sz="3600" b="1" dirty="0">
              <a:solidFill>
                <a:srgbClr val="013E99"/>
              </a:solidFill>
              <a:latin typeface="Arial"/>
              <a:cs typeface="Arial"/>
            </a:endParaRPr>
          </a:p>
          <a:p>
            <a:pPr marL="12699" marR="5081">
              <a:lnSpc>
                <a:spcPct val="100899"/>
              </a:lnSpc>
              <a:spcBef>
                <a:spcPts val="96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60AB394-3054-C05A-2FB4-35C7CE5A3614}"/>
              </a:ext>
            </a:extLst>
          </p:cNvPr>
          <p:cNvCxnSpPr>
            <a:cxnSpLocks/>
          </p:cNvCxnSpPr>
          <p:nvPr/>
        </p:nvCxnSpPr>
        <p:spPr>
          <a:xfrm flipH="1">
            <a:off x="908692" y="2141863"/>
            <a:ext cx="1219114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25BA9E-A102-8025-62C3-37D55C33C3B2}"/>
              </a:ext>
            </a:extLst>
          </p:cNvPr>
          <p:cNvSpPr/>
          <p:nvPr/>
        </p:nvSpPr>
        <p:spPr>
          <a:xfrm>
            <a:off x="400534" y="3444215"/>
            <a:ext cx="3044396" cy="6573393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D10E73-2AE8-076B-5F5A-F218EA39C5A3}"/>
              </a:ext>
            </a:extLst>
          </p:cNvPr>
          <p:cNvSpPr/>
          <p:nvPr/>
        </p:nvSpPr>
        <p:spPr>
          <a:xfrm>
            <a:off x="3784447" y="3380567"/>
            <a:ext cx="3044396" cy="6573393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A6E748-E65B-730A-BB20-2F40821BDA8A}"/>
              </a:ext>
            </a:extLst>
          </p:cNvPr>
          <p:cNvSpPr/>
          <p:nvPr/>
        </p:nvSpPr>
        <p:spPr>
          <a:xfrm>
            <a:off x="7134614" y="3365216"/>
            <a:ext cx="3044396" cy="6573393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5FC12-1D25-3600-426D-B94DFEF15FA8}"/>
              </a:ext>
            </a:extLst>
          </p:cNvPr>
          <p:cNvSpPr txBox="1"/>
          <p:nvPr/>
        </p:nvSpPr>
        <p:spPr>
          <a:xfrm>
            <a:off x="575088" y="5417507"/>
            <a:ext cx="2845188" cy="151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ценностных представлений о самой профессии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555A4-4676-35FB-DD4A-DDD9DDAD73E1}"/>
              </a:ext>
            </a:extLst>
          </p:cNvPr>
          <p:cNvSpPr txBox="1"/>
          <p:nvPr/>
        </p:nvSpPr>
        <p:spPr>
          <a:xfrm>
            <a:off x="3921076" y="5433382"/>
            <a:ext cx="2980052" cy="222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полной мере учитывают ограничения своих психофизических возможностей.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B8E76D-2770-EF4C-3693-C5E1850B7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2" y="208074"/>
            <a:ext cx="1683156" cy="1547773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0EABF8A-8BA6-5B91-56F7-ABA845C44AFA}"/>
              </a:ext>
            </a:extLst>
          </p:cNvPr>
          <p:cNvSpPr/>
          <p:nvPr/>
        </p:nvSpPr>
        <p:spPr>
          <a:xfrm>
            <a:off x="13616067" y="20832"/>
            <a:ext cx="6544059" cy="11288119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9FB4F3-3FA4-CDC9-3161-873BB5BB83C0}"/>
              </a:ext>
            </a:extLst>
          </p:cNvPr>
          <p:cNvSpPr/>
          <p:nvPr/>
        </p:nvSpPr>
        <p:spPr>
          <a:xfrm>
            <a:off x="10427102" y="3380568"/>
            <a:ext cx="3044396" cy="6573393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5F1-9F5D-634C-E7F4-77D133443791}"/>
              </a:ext>
            </a:extLst>
          </p:cNvPr>
          <p:cNvSpPr txBox="1"/>
          <p:nvPr/>
        </p:nvSpPr>
        <p:spPr>
          <a:xfrm>
            <a:off x="7472685" y="5433382"/>
            <a:ext cx="2809848" cy="186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достаточной информации о потребностях рынка труда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1AEE7E-54EF-2D80-22BF-CF642D2B7F1D}"/>
              </a:ext>
            </a:extLst>
          </p:cNvPr>
          <p:cNvSpPr txBox="1"/>
          <p:nvPr/>
        </p:nvSpPr>
        <p:spPr>
          <a:xfrm>
            <a:off x="10640047" y="5503472"/>
            <a:ext cx="2839030" cy="329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могут учесть особенности социально-экономических условий, которые определяют вид и характер профессиональной деятельности</a:t>
            </a:r>
            <a:endParaRPr lang="en-US" sz="2309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Указатель контур">
            <a:extLst>
              <a:ext uri="{FF2B5EF4-FFF2-40B4-BE49-F238E27FC236}">
                <a16:creationId xmlns:a16="http://schemas.microsoft.com/office/drawing/2014/main" id="{E90D7F32-CEB4-666D-5ED2-12411B45D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890" y="3862351"/>
            <a:ext cx="1303685" cy="1132863"/>
          </a:xfrm>
          <a:prstGeom prst="rect">
            <a:avLst/>
          </a:prstGeom>
        </p:spPr>
      </p:pic>
      <p:pic>
        <p:nvPicPr>
          <p:cNvPr id="15" name="Рисунок 14" descr="Пандемик экспоненциальная кривая диаграмма контур">
            <a:extLst>
              <a:ext uri="{FF2B5EF4-FFF2-40B4-BE49-F238E27FC236}">
                <a16:creationId xmlns:a16="http://schemas.microsoft.com/office/drawing/2014/main" id="{A41D5AA7-D413-AB32-E513-E894D71D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92023" y="3701605"/>
            <a:ext cx="1322057" cy="1322057"/>
          </a:xfrm>
          <a:prstGeom prst="rect">
            <a:avLst/>
          </a:prstGeom>
        </p:spPr>
      </p:pic>
      <p:pic>
        <p:nvPicPr>
          <p:cNvPr id="20" name="Рисунок 19" descr="Расширение бизнеса контур">
            <a:extLst>
              <a:ext uri="{FF2B5EF4-FFF2-40B4-BE49-F238E27FC236}">
                <a16:creationId xmlns:a16="http://schemas.microsoft.com/office/drawing/2014/main" id="{45F69EC0-2EB5-97DD-DB8C-733AF7552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04219" y="3756831"/>
            <a:ext cx="1266831" cy="1266831"/>
          </a:xfrm>
          <a:prstGeom prst="rect">
            <a:avLst/>
          </a:prstGeom>
        </p:spPr>
      </p:pic>
      <p:pic>
        <p:nvPicPr>
          <p:cNvPr id="67" name="Рисунок 66" descr="Психическое здоровье контур">
            <a:extLst>
              <a:ext uri="{FF2B5EF4-FFF2-40B4-BE49-F238E27FC236}">
                <a16:creationId xmlns:a16="http://schemas.microsoft.com/office/drawing/2014/main" id="{64727BF1-4AD5-8E10-3A34-084939316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7152" y="3862352"/>
            <a:ext cx="1017697" cy="10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99" y="2580640"/>
            <a:ext cx="20104100" cy="8728710"/>
            <a:chOff x="0" y="2580479"/>
            <a:chExt cx="20104100" cy="8728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80697"/>
              <a:ext cx="20103590" cy="8728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580479"/>
              <a:ext cx="20104100" cy="8728710"/>
            </a:xfrm>
            <a:custGeom>
              <a:avLst/>
              <a:gdLst/>
              <a:ahLst/>
              <a:cxnLst/>
              <a:rect l="l" t="t" r="r" b="b"/>
              <a:pathLst>
                <a:path w="20104100" h="8728710">
                  <a:moveTo>
                    <a:pt x="20103591" y="220"/>
                  </a:moveTo>
                  <a:lnTo>
                    <a:pt x="0" y="220"/>
                  </a:lnTo>
                  <a:lnTo>
                    <a:pt x="0" y="8728583"/>
                  </a:lnTo>
                  <a:lnTo>
                    <a:pt x="20103591" y="8728583"/>
                  </a:lnTo>
                  <a:lnTo>
                    <a:pt x="20103591" y="220"/>
                  </a:lnTo>
                  <a:close/>
                </a:path>
              </a:pathLst>
            </a:custGeom>
            <a:solidFill>
              <a:srgbClr val="1D489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467" y="827002"/>
            <a:ext cx="8498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 </a:t>
            </a:r>
            <a:r>
              <a:rPr dirty="0"/>
              <a:t>Как</a:t>
            </a:r>
            <a:r>
              <a:rPr spc="-15" dirty="0"/>
              <a:t> </a:t>
            </a:r>
            <a:r>
              <a:rPr dirty="0"/>
              <a:t>узнать</a:t>
            </a:r>
            <a:r>
              <a:rPr spc="-30" dirty="0"/>
              <a:t> </a:t>
            </a:r>
            <a:r>
              <a:rPr dirty="0"/>
              <a:t>об</a:t>
            </a:r>
            <a:r>
              <a:rPr spc="-20" dirty="0"/>
              <a:t> </a:t>
            </a:r>
            <a:r>
              <a:rPr dirty="0"/>
              <a:t>абитуриентах</a:t>
            </a:r>
            <a:r>
              <a:rPr spc="-30" dirty="0"/>
              <a:t> </a:t>
            </a:r>
            <a:r>
              <a:rPr spc="-20" dirty="0"/>
              <a:t>всё?</a:t>
            </a:r>
          </a:p>
        </p:txBody>
      </p:sp>
      <p:sp>
        <p:nvSpPr>
          <p:cNvPr id="6" name="object 6"/>
          <p:cNvSpPr/>
          <p:nvPr/>
        </p:nvSpPr>
        <p:spPr>
          <a:xfrm>
            <a:off x="908050" y="214131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1219146" y="231"/>
                </a:moveTo>
                <a:lnTo>
                  <a:pt x="-22" y="231"/>
                </a:lnTo>
              </a:path>
            </a:pathLst>
          </a:custGeom>
          <a:ln w="76198">
            <a:solidFill>
              <a:srgbClr val="FF1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2550" y="2577394"/>
            <a:ext cx="14040813" cy="2653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В настоящее время обучающиеся с инвалидностью и ОВЗ используют различные каналы получения информации о возможности получения высшего образования: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400" spc="-10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34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040" y="4165798"/>
            <a:ext cx="13329919" cy="10586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400" dirty="0">
                <a:solidFill>
                  <a:schemeClr val="tx1"/>
                </a:solidFill>
                <a:latin typeface="Carlito"/>
                <a:cs typeface="Carlito"/>
              </a:rPr>
              <a:t>информационные ресурсы, телевидение, СМИ, соцсети, сайты вузов, профориентационные мероприятия</a:t>
            </a:r>
            <a:endParaRPr sz="3400"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56556" y="771454"/>
            <a:ext cx="1539008" cy="1414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3447" y="6254490"/>
            <a:ext cx="4594860" cy="4444294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080"/>
              </a:spcBef>
            </a:pP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Узнаём:</a:t>
            </a:r>
            <a:endParaRPr sz="3400" dirty="0">
              <a:latin typeface="Carlito"/>
              <a:cs typeface="Carlito"/>
            </a:endParaRPr>
          </a:p>
          <a:p>
            <a:pPr marL="12700" marR="616585">
              <a:lnSpc>
                <a:spcPct val="134700"/>
              </a:lnSpc>
              <a:spcBef>
                <a:spcPts val="565"/>
              </a:spcBef>
            </a:pP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Кто</a:t>
            </a:r>
            <a:r>
              <a:rPr sz="3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наши</a:t>
            </a:r>
            <a:r>
              <a:rPr sz="3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слушатели?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Где</a:t>
            </a:r>
            <a:r>
              <a:rPr sz="3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они</a:t>
            </a:r>
            <a:r>
              <a:rPr sz="3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«обитают»?</a:t>
            </a:r>
            <a:endParaRPr sz="3400" dirty="0">
              <a:latin typeface="Carlito"/>
              <a:cs typeface="Carlito"/>
            </a:endParaRPr>
          </a:p>
          <a:p>
            <a:pPr marL="12700" marR="1491615">
              <a:lnSpc>
                <a:spcPts val="5500"/>
              </a:lnSpc>
              <a:spcBef>
                <a:spcPts val="405"/>
              </a:spcBef>
            </a:pPr>
            <a:r>
              <a:rPr sz="3400" spc="-10" dirty="0" err="1">
                <a:solidFill>
                  <a:srgbClr val="FFFFFF"/>
                </a:solidFill>
                <a:latin typeface="Carlito"/>
                <a:cs typeface="Carlito"/>
              </a:rPr>
              <a:t>Проблемы</a:t>
            </a:r>
            <a:endParaRPr lang="ru-RU" sz="3400" spc="-10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700" marR="1491615">
              <a:lnSpc>
                <a:spcPts val="5500"/>
              </a:lnSpc>
              <a:spcBef>
                <a:spcPts val="405"/>
              </a:spcBef>
            </a:pPr>
            <a:r>
              <a:rPr sz="3400" spc="-10" dirty="0" err="1">
                <a:solidFill>
                  <a:srgbClr val="FFFFFF"/>
                </a:solidFill>
                <a:latin typeface="Carlito"/>
                <a:cs typeface="Carlito"/>
              </a:rPr>
              <a:t>Задачи</a:t>
            </a:r>
            <a:endParaRPr sz="3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400" dirty="0" err="1">
                <a:solidFill>
                  <a:srgbClr val="FFFFFF"/>
                </a:solidFill>
                <a:latin typeface="Carlito"/>
                <a:cs typeface="Carlito"/>
              </a:rPr>
              <a:t>Желаемые</a:t>
            </a:r>
            <a:r>
              <a:rPr sz="3400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3400" spc="-10" dirty="0">
                <a:solidFill>
                  <a:srgbClr val="FFFFFF"/>
                </a:solidFill>
                <a:latin typeface="Carlito"/>
                <a:cs typeface="Carlito"/>
              </a:rPr>
              <a:t>условия</a:t>
            </a:r>
            <a:endParaRPr sz="34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2019" y="6254490"/>
            <a:ext cx="7160259" cy="4916218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Прорабатываем:</a:t>
            </a:r>
            <a:endParaRPr sz="3400" dirty="0">
              <a:latin typeface="Carlito"/>
              <a:cs typeface="Carlito"/>
            </a:endParaRPr>
          </a:p>
          <a:p>
            <a:pPr marL="12700" marR="610235">
              <a:lnSpc>
                <a:spcPct val="134700"/>
              </a:lnSpc>
              <a:spcBef>
                <a:spcPts val="565"/>
              </a:spcBef>
            </a:pP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Сегменты</a:t>
            </a:r>
            <a:r>
              <a:rPr sz="3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целевой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аудитории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Каналы</a:t>
            </a:r>
            <a:r>
              <a:rPr sz="34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привлечения</a:t>
            </a:r>
            <a:r>
              <a:rPr sz="34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абитуриентов</a:t>
            </a:r>
            <a:endParaRPr sz="3400" dirty="0">
              <a:latin typeface="Carlito"/>
              <a:cs typeface="Carlito"/>
            </a:endParaRPr>
          </a:p>
          <a:p>
            <a:pPr marL="12700" marR="5080">
              <a:lnSpc>
                <a:spcPts val="5500"/>
              </a:lnSpc>
              <a:spcBef>
                <a:spcPts val="405"/>
              </a:spcBef>
            </a:pPr>
            <a:r>
              <a:rPr sz="3400" dirty="0" err="1">
                <a:solidFill>
                  <a:srgbClr val="FFFFFF"/>
                </a:solidFill>
                <a:latin typeface="Carlito"/>
                <a:cs typeface="Carlito"/>
              </a:rPr>
              <a:t>Как</a:t>
            </a:r>
            <a:r>
              <a:rPr sz="3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вуз может</a:t>
            </a:r>
            <a:r>
              <a:rPr sz="3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 err="1">
                <a:solidFill>
                  <a:srgbClr val="FFFFFF"/>
                </a:solidFill>
                <a:latin typeface="Carlito"/>
                <a:cs typeface="Carlito"/>
              </a:rPr>
              <a:t>реш</a:t>
            </a: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ь</a:t>
            </a:r>
            <a:r>
              <a:rPr sz="3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эти</a:t>
            </a:r>
            <a:r>
              <a:rPr sz="3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проблемы? </a:t>
            </a:r>
            <a:r>
              <a:rPr sz="3400" dirty="0" err="1">
                <a:solidFill>
                  <a:srgbClr val="FFFFFF"/>
                </a:solidFill>
                <a:latin typeface="Carlito"/>
                <a:cs typeface="Carlito"/>
              </a:rPr>
              <a:t>Как</a:t>
            </a:r>
            <a:r>
              <a:rPr lang="ru-RU" sz="3400" dirty="0" err="1">
                <a:solidFill>
                  <a:srgbClr val="FFFFFF"/>
                </a:solidFill>
                <a:latin typeface="Carlito"/>
                <a:cs typeface="Carlito"/>
              </a:rPr>
              <a:t>ие</a:t>
            </a:r>
            <a:r>
              <a:rPr sz="3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вузы</a:t>
            </a:r>
            <a:r>
              <a:rPr sz="3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готовы </a:t>
            </a:r>
            <a:r>
              <a:rPr sz="3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3400" spc="-80" dirty="0">
                <a:solidFill>
                  <a:srgbClr val="FFFFFF"/>
                </a:solidFill>
                <a:latin typeface="Carlito"/>
                <a:cs typeface="Carlito"/>
              </a:rPr>
              <a:t>решить </a:t>
            </a:r>
            <a:r>
              <a:rPr sz="3400" dirty="0" err="1">
                <a:solidFill>
                  <a:srgbClr val="FFFFFF"/>
                </a:solidFill>
                <a:latin typeface="Carlito"/>
                <a:cs typeface="Carlito"/>
              </a:rPr>
              <a:t>эти</a:t>
            </a:r>
            <a:r>
              <a:rPr sz="3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задачи?</a:t>
            </a:r>
            <a:endParaRPr sz="3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Какие</a:t>
            </a:r>
            <a:r>
              <a:rPr sz="3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dirty="0" err="1">
                <a:solidFill>
                  <a:srgbClr val="FFFFFF"/>
                </a:solidFill>
                <a:latin typeface="Carlito"/>
                <a:cs typeface="Carlito"/>
              </a:rPr>
              <a:t>возможности</a:t>
            </a:r>
            <a:r>
              <a:rPr sz="3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3400" dirty="0">
                <a:solidFill>
                  <a:srgbClr val="FFFFFF"/>
                </a:solidFill>
                <a:latin typeface="Carlito"/>
                <a:cs typeface="Carlito"/>
              </a:rPr>
              <a:t>предоставляет вуз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?</a:t>
            </a:r>
            <a:endParaRPr sz="3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4581" y="7952691"/>
            <a:ext cx="2741295" cy="18135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Формулируем</a:t>
            </a:r>
            <a:endParaRPr sz="3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ценностное</a:t>
            </a:r>
            <a:endParaRPr sz="3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предложение</a:t>
            </a:r>
            <a:endParaRPr sz="34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31083" y="6503003"/>
            <a:ext cx="14336394" cy="4277995"/>
            <a:chOff x="2831083" y="6503003"/>
            <a:chExt cx="14336394" cy="4277995"/>
          </a:xfrm>
        </p:grpSpPr>
        <p:sp>
          <p:nvSpPr>
            <p:cNvPr id="14" name="object 14"/>
            <p:cNvSpPr/>
            <p:nvPr/>
          </p:nvSpPr>
          <p:spPr>
            <a:xfrm>
              <a:off x="14951328" y="7102189"/>
              <a:ext cx="616585" cy="3669029"/>
            </a:xfrm>
            <a:custGeom>
              <a:avLst/>
              <a:gdLst/>
              <a:ahLst/>
              <a:cxnLst/>
              <a:rect l="l" t="t" r="r" b="b"/>
              <a:pathLst>
                <a:path w="616584" h="3669029">
                  <a:moveTo>
                    <a:pt x="-377" y="106"/>
                  </a:moveTo>
                  <a:lnTo>
                    <a:pt x="70271" y="1462"/>
                  </a:lnTo>
                  <a:lnTo>
                    <a:pt x="135122" y="5323"/>
                  </a:lnTo>
                  <a:lnTo>
                    <a:pt x="192327" y="11382"/>
                  </a:lnTo>
                  <a:lnTo>
                    <a:pt x="240037" y="19329"/>
                  </a:lnTo>
                  <a:lnTo>
                    <a:pt x="299580" y="39653"/>
                  </a:lnTo>
                  <a:lnTo>
                    <a:pt x="307716" y="51413"/>
                  </a:lnTo>
                  <a:lnTo>
                    <a:pt x="307716" y="1783141"/>
                  </a:lnTo>
                  <a:lnTo>
                    <a:pt x="315852" y="1794900"/>
                  </a:lnTo>
                  <a:lnTo>
                    <a:pt x="375394" y="1815224"/>
                  </a:lnTo>
                  <a:lnTo>
                    <a:pt x="423104" y="1823171"/>
                  </a:lnTo>
                  <a:lnTo>
                    <a:pt x="480309" y="1829230"/>
                  </a:lnTo>
                  <a:lnTo>
                    <a:pt x="545161" y="1833092"/>
                  </a:lnTo>
                  <a:lnTo>
                    <a:pt x="615810" y="1834447"/>
                  </a:lnTo>
                  <a:lnTo>
                    <a:pt x="545161" y="1835803"/>
                  </a:lnTo>
                  <a:lnTo>
                    <a:pt x="480309" y="1839665"/>
                  </a:lnTo>
                  <a:lnTo>
                    <a:pt x="423104" y="1845724"/>
                  </a:lnTo>
                  <a:lnTo>
                    <a:pt x="375394" y="1853671"/>
                  </a:lnTo>
                  <a:lnTo>
                    <a:pt x="315852" y="1873995"/>
                  </a:lnTo>
                  <a:lnTo>
                    <a:pt x="307716" y="1885754"/>
                  </a:lnTo>
                  <a:lnTo>
                    <a:pt x="307716" y="3617419"/>
                  </a:lnTo>
                  <a:lnTo>
                    <a:pt x="299580" y="3629192"/>
                  </a:lnTo>
                  <a:lnTo>
                    <a:pt x="240037" y="3649533"/>
                  </a:lnTo>
                  <a:lnTo>
                    <a:pt x="192327" y="3657484"/>
                  </a:lnTo>
                  <a:lnTo>
                    <a:pt x="135122" y="3663545"/>
                  </a:lnTo>
                  <a:lnTo>
                    <a:pt x="70271" y="3667408"/>
                  </a:lnTo>
                  <a:lnTo>
                    <a:pt x="-377" y="3668764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7357" y="8862154"/>
              <a:ext cx="220726" cy="1488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31007" y="6503129"/>
              <a:ext cx="14335760" cy="3965575"/>
            </a:xfrm>
            <a:custGeom>
              <a:avLst/>
              <a:gdLst/>
              <a:ahLst/>
              <a:cxnLst/>
              <a:rect l="l" t="t" r="r" b="b"/>
              <a:pathLst>
                <a:path w="14335760" h="3965575">
                  <a:moveTo>
                    <a:pt x="4199153" y="3890924"/>
                  </a:moveTo>
                  <a:lnTo>
                    <a:pt x="4182008" y="3881399"/>
                  </a:lnTo>
                  <a:lnTo>
                    <a:pt x="4069867" y="3819093"/>
                  </a:lnTo>
                  <a:lnTo>
                    <a:pt x="4065168" y="3816540"/>
                  </a:lnTo>
                  <a:lnTo>
                    <a:pt x="4059453" y="3818191"/>
                  </a:lnTo>
                  <a:lnTo>
                    <a:pt x="4056913" y="3822789"/>
                  </a:lnTo>
                  <a:lnTo>
                    <a:pt x="4054246" y="3827399"/>
                  </a:lnTo>
                  <a:lnTo>
                    <a:pt x="4055897" y="3833190"/>
                  </a:lnTo>
                  <a:lnTo>
                    <a:pt x="4060596" y="3835743"/>
                  </a:lnTo>
                  <a:lnTo>
                    <a:pt x="4142765" y="3881399"/>
                  </a:lnTo>
                  <a:lnTo>
                    <a:pt x="3270669" y="3881399"/>
                  </a:lnTo>
                  <a:lnTo>
                    <a:pt x="3270669" y="3900449"/>
                  </a:lnTo>
                  <a:lnTo>
                    <a:pt x="4142752" y="3900449"/>
                  </a:lnTo>
                  <a:lnTo>
                    <a:pt x="4060596" y="3946093"/>
                  </a:lnTo>
                  <a:lnTo>
                    <a:pt x="4055897" y="3948646"/>
                  </a:lnTo>
                  <a:lnTo>
                    <a:pt x="4054246" y="3954449"/>
                  </a:lnTo>
                  <a:lnTo>
                    <a:pt x="4056913" y="3959047"/>
                  </a:lnTo>
                  <a:lnTo>
                    <a:pt x="4059453" y="3963644"/>
                  </a:lnTo>
                  <a:lnTo>
                    <a:pt x="4065168" y="3965295"/>
                  </a:lnTo>
                  <a:lnTo>
                    <a:pt x="4069867" y="3962743"/>
                  </a:lnTo>
                  <a:lnTo>
                    <a:pt x="4181995" y="3900449"/>
                  </a:lnTo>
                  <a:lnTo>
                    <a:pt x="4199153" y="3890924"/>
                  </a:lnTo>
                  <a:close/>
                </a:path>
                <a:path w="14335760" h="3965575">
                  <a:moveTo>
                    <a:pt x="4199153" y="3205149"/>
                  </a:moveTo>
                  <a:lnTo>
                    <a:pt x="4182021" y="3195624"/>
                  </a:lnTo>
                  <a:lnTo>
                    <a:pt x="4069867" y="3133267"/>
                  </a:lnTo>
                  <a:lnTo>
                    <a:pt x="4065168" y="3130727"/>
                  </a:lnTo>
                  <a:lnTo>
                    <a:pt x="4059453" y="3132378"/>
                  </a:lnTo>
                  <a:lnTo>
                    <a:pt x="4056913" y="3137077"/>
                  </a:lnTo>
                  <a:lnTo>
                    <a:pt x="4054246" y="3141649"/>
                  </a:lnTo>
                  <a:lnTo>
                    <a:pt x="4055897" y="3147364"/>
                  </a:lnTo>
                  <a:lnTo>
                    <a:pt x="4060596" y="3150031"/>
                  </a:lnTo>
                  <a:lnTo>
                    <a:pt x="4142663" y="3195624"/>
                  </a:lnTo>
                  <a:lnTo>
                    <a:pt x="0" y="3195624"/>
                  </a:lnTo>
                  <a:lnTo>
                    <a:pt x="0" y="3214674"/>
                  </a:lnTo>
                  <a:lnTo>
                    <a:pt x="4142663" y="3214674"/>
                  </a:lnTo>
                  <a:lnTo>
                    <a:pt x="4060596" y="3260267"/>
                  </a:lnTo>
                  <a:lnTo>
                    <a:pt x="4055897" y="3262934"/>
                  </a:lnTo>
                  <a:lnTo>
                    <a:pt x="4054246" y="3268649"/>
                  </a:lnTo>
                  <a:lnTo>
                    <a:pt x="4056913" y="3273221"/>
                  </a:lnTo>
                  <a:lnTo>
                    <a:pt x="4059453" y="3277920"/>
                  </a:lnTo>
                  <a:lnTo>
                    <a:pt x="4065168" y="3279571"/>
                  </a:lnTo>
                  <a:lnTo>
                    <a:pt x="4069867" y="3277031"/>
                  </a:lnTo>
                  <a:lnTo>
                    <a:pt x="4182021" y="3214674"/>
                  </a:lnTo>
                  <a:lnTo>
                    <a:pt x="4199153" y="3205149"/>
                  </a:lnTo>
                  <a:close/>
                </a:path>
                <a:path w="14335760" h="3965575">
                  <a:moveTo>
                    <a:pt x="4199153" y="2508821"/>
                  </a:moveTo>
                  <a:lnTo>
                    <a:pt x="4182021" y="2499296"/>
                  </a:lnTo>
                  <a:lnTo>
                    <a:pt x="4069867" y="2436939"/>
                  </a:lnTo>
                  <a:lnTo>
                    <a:pt x="4065168" y="2434399"/>
                  </a:lnTo>
                  <a:lnTo>
                    <a:pt x="4059453" y="2436050"/>
                  </a:lnTo>
                  <a:lnTo>
                    <a:pt x="4056913" y="2440622"/>
                  </a:lnTo>
                  <a:lnTo>
                    <a:pt x="4054246" y="2445321"/>
                  </a:lnTo>
                  <a:lnTo>
                    <a:pt x="4055897" y="2451036"/>
                  </a:lnTo>
                  <a:lnTo>
                    <a:pt x="4060596" y="2453576"/>
                  </a:lnTo>
                  <a:lnTo>
                    <a:pt x="4142892" y="2499296"/>
                  </a:lnTo>
                  <a:lnTo>
                    <a:pt x="1749628" y="2499296"/>
                  </a:lnTo>
                  <a:lnTo>
                    <a:pt x="1749628" y="2518346"/>
                  </a:lnTo>
                  <a:lnTo>
                    <a:pt x="4142663" y="2518346"/>
                  </a:lnTo>
                  <a:lnTo>
                    <a:pt x="4060596" y="2563939"/>
                  </a:lnTo>
                  <a:lnTo>
                    <a:pt x="4055897" y="2566479"/>
                  </a:lnTo>
                  <a:lnTo>
                    <a:pt x="4054246" y="2572321"/>
                  </a:lnTo>
                  <a:lnTo>
                    <a:pt x="4056913" y="2576893"/>
                  </a:lnTo>
                  <a:lnTo>
                    <a:pt x="4059453" y="2581465"/>
                  </a:lnTo>
                  <a:lnTo>
                    <a:pt x="4065168" y="2583243"/>
                  </a:lnTo>
                  <a:lnTo>
                    <a:pt x="4069867" y="2580576"/>
                  </a:lnTo>
                  <a:lnTo>
                    <a:pt x="4181983" y="2518346"/>
                  </a:lnTo>
                  <a:lnTo>
                    <a:pt x="4199153" y="2508821"/>
                  </a:lnTo>
                  <a:close/>
                </a:path>
                <a:path w="14335760" h="3965575">
                  <a:moveTo>
                    <a:pt x="4199153" y="1788248"/>
                  </a:moveTo>
                  <a:lnTo>
                    <a:pt x="4181983" y="1778723"/>
                  </a:lnTo>
                  <a:lnTo>
                    <a:pt x="4069867" y="1716493"/>
                  </a:lnTo>
                  <a:lnTo>
                    <a:pt x="4065168" y="1713953"/>
                  </a:lnTo>
                  <a:lnTo>
                    <a:pt x="4059453" y="1715604"/>
                  </a:lnTo>
                  <a:lnTo>
                    <a:pt x="4056913" y="1720176"/>
                  </a:lnTo>
                  <a:lnTo>
                    <a:pt x="4054246" y="1724748"/>
                  </a:lnTo>
                  <a:lnTo>
                    <a:pt x="4055897" y="1730590"/>
                  </a:lnTo>
                  <a:lnTo>
                    <a:pt x="4060596" y="1733130"/>
                  </a:lnTo>
                  <a:lnTo>
                    <a:pt x="4142663" y="1778723"/>
                  </a:lnTo>
                  <a:lnTo>
                    <a:pt x="2362390" y="1778723"/>
                  </a:lnTo>
                  <a:lnTo>
                    <a:pt x="2362390" y="1797761"/>
                  </a:lnTo>
                  <a:lnTo>
                    <a:pt x="4142892" y="1797761"/>
                  </a:lnTo>
                  <a:lnTo>
                    <a:pt x="4159923" y="1788312"/>
                  </a:lnTo>
                  <a:lnTo>
                    <a:pt x="4060596" y="1843481"/>
                  </a:lnTo>
                  <a:lnTo>
                    <a:pt x="4055897" y="1846021"/>
                  </a:lnTo>
                  <a:lnTo>
                    <a:pt x="4054246" y="1851863"/>
                  </a:lnTo>
                  <a:lnTo>
                    <a:pt x="4056913" y="1856435"/>
                  </a:lnTo>
                  <a:lnTo>
                    <a:pt x="4059453" y="1861007"/>
                  </a:lnTo>
                  <a:lnTo>
                    <a:pt x="4065168" y="1862658"/>
                  </a:lnTo>
                  <a:lnTo>
                    <a:pt x="4069867" y="1860118"/>
                  </a:lnTo>
                  <a:lnTo>
                    <a:pt x="4182021" y="1797761"/>
                  </a:lnTo>
                  <a:lnTo>
                    <a:pt x="4199153" y="1788248"/>
                  </a:lnTo>
                  <a:close/>
                </a:path>
                <a:path w="14335760" h="3965575">
                  <a:moveTo>
                    <a:pt x="4199153" y="1071600"/>
                  </a:moveTo>
                  <a:lnTo>
                    <a:pt x="4182021" y="1062075"/>
                  </a:lnTo>
                  <a:lnTo>
                    <a:pt x="4069867" y="999718"/>
                  </a:lnTo>
                  <a:lnTo>
                    <a:pt x="4065168" y="997178"/>
                  </a:lnTo>
                  <a:lnTo>
                    <a:pt x="4059453" y="998829"/>
                  </a:lnTo>
                  <a:lnTo>
                    <a:pt x="4056913" y="1003528"/>
                  </a:lnTo>
                  <a:lnTo>
                    <a:pt x="4054246" y="1008100"/>
                  </a:lnTo>
                  <a:lnTo>
                    <a:pt x="4055897" y="1013815"/>
                  </a:lnTo>
                  <a:lnTo>
                    <a:pt x="4060596" y="1016482"/>
                  </a:lnTo>
                  <a:lnTo>
                    <a:pt x="4142663" y="1062075"/>
                  </a:lnTo>
                  <a:lnTo>
                    <a:pt x="2667190" y="1062075"/>
                  </a:lnTo>
                  <a:lnTo>
                    <a:pt x="2667190" y="1081125"/>
                  </a:lnTo>
                  <a:lnTo>
                    <a:pt x="4142663" y="1081125"/>
                  </a:lnTo>
                  <a:lnTo>
                    <a:pt x="4060596" y="1126718"/>
                  </a:lnTo>
                  <a:lnTo>
                    <a:pt x="4055897" y="1129385"/>
                  </a:lnTo>
                  <a:lnTo>
                    <a:pt x="4054246" y="1135100"/>
                  </a:lnTo>
                  <a:lnTo>
                    <a:pt x="4056913" y="1139672"/>
                  </a:lnTo>
                  <a:lnTo>
                    <a:pt x="4059453" y="1144371"/>
                  </a:lnTo>
                  <a:lnTo>
                    <a:pt x="4065168" y="1146022"/>
                  </a:lnTo>
                  <a:lnTo>
                    <a:pt x="4069867" y="1143482"/>
                  </a:lnTo>
                  <a:lnTo>
                    <a:pt x="4182021" y="1081125"/>
                  </a:lnTo>
                  <a:lnTo>
                    <a:pt x="4199153" y="1071600"/>
                  </a:lnTo>
                  <a:close/>
                </a:path>
                <a:path w="14335760" h="3965575">
                  <a:moveTo>
                    <a:pt x="14335646" y="133985"/>
                  </a:moveTo>
                  <a:lnTo>
                    <a:pt x="14332979" y="129286"/>
                  </a:lnTo>
                  <a:lnTo>
                    <a:pt x="14272159" y="19685"/>
                  </a:lnTo>
                  <a:lnTo>
                    <a:pt x="14261224" y="0"/>
                  </a:lnTo>
                  <a:lnTo>
                    <a:pt x="14189355" y="129286"/>
                  </a:lnTo>
                  <a:lnTo>
                    <a:pt x="14186815" y="133985"/>
                  </a:lnTo>
                  <a:lnTo>
                    <a:pt x="14188466" y="139700"/>
                  </a:lnTo>
                  <a:lnTo>
                    <a:pt x="14193038" y="142240"/>
                  </a:lnTo>
                  <a:lnTo>
                    <a:pt x="14197737" y="144907"/>
                  </a:lnTo>
                  <a:lnTo>
                    <a:pt x="14203452" y="143129"/>
                  </a:lnTo>
                  <a:lnTo>
                    <a:pt x="14251712" y="56261"/>
                  </a:lnTo>
                  <a:lnTo>
                    <a:pt x="14251712" y="1353400"/>
                  </a:lnTo>
                  <a:lnTo>
                    <a:pt x="14270749" y="1353400"/>
                  </a:lnTo>
                  <a:lnTo>
                    <a:pt x="14270749" y="56489"/>
                  </a:lnTo>
                  <a:lnTo>
                    <a:pt x="14318882" y="143129"/>
                  </a:lnTo>
                  <a:lnTo>
                    <a:pt x="14324724" y="144907"/>
                  </a:lnTo>
                  <a:lnTo>
                    <a:pt x="14329296" y="142240"/>
                  </a:lnTo>
                  <a:lnTo>
                    <a:pt x="14333868" y="139700"/>
                  </a:lnTo>
                  <a:lnTo>
                    <a:pt x="14335646" y="133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024581" y="3799723"/>
            <a:ext cx="2302510" cy="240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Используем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 рекламе, </a:t>
            </a: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на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сайте,</a:t>
            </a:r>
            <a:endParaRPr sz="3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34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 разговоре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FF58A837-40EC-D2CD-7842-FA791675C798}"/>
              </a:ext>
            </a:extLst>
          </p:cNvPr>
          <p:cNvSpPr txBox="1"/>
          <p:nvPr/>
        </p:nvSpPr>
        <p:spPr>
          <a:xfrm>
            <a:off x="958828" y="5572296"/>
            <a:ext cx="13947668" cy="535403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400" dirty="0">
                <a:solidFill>
                  <a:schemeClr val="bg1"/>
                </a:solidFill>
                <a:latin typeface="Carlito"/>
                <a:cs typeface="Carlito"/>
              </a:rPr>
              <a:t>Формируя направления деятельности мы должны знать об абитуриентах:</a:t>
            </a:r>
            <a:endParaRPr sz="3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F4EA76-CC4F-2B4D-418C-2A3663D74B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432" y="603669"/>
            <a:ext cx="1549655" cy="1549655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BEAA90C-3476-2B96-A11E-4DB8C001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686730" y="679730"/>
            <a:ext cx="2593771" cy="15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1703</Words>
  <Application>Microsoft Office PowerPoint</Application>
  <PresentationFormat>Произвольный</PresentationFormat>
  <Paragraphs>311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Aptos</vt:lpstr>
      <vt:lpstr>Arial</vt:lpstr>
      <vt:lpstr>Arial Narrow</vt:lpstr>
      <vt:lpstr>Calisto MT</vt:lpstr>
      <vt:lpstr>Carlito</vt:lpstr>
      <vt:lpstr>DejaVu Sans Condensed</vt:lpstr>
      <vt:lpstr>PT Sans</vt:lpstr>
      <vt:lpstr>Trebuchet MS</vt:lpstr>
      <vt:lpstr>Wingdings</vt:lpstr>
      <vt:lpstr>Office Theme</vt:lpstr>
      <vt:lpstr>ДИЗАЙН ИНКЛЮЗИВНЫХ ПРОФОРИЕНТАЦИОННЫХ ТРАЕКТОРИЙ </vt:lpstr>
      <vt:lpstr>Презентация PowerPoint</vt:lpstr>
      <vt:lpstr>Развитие инклюзивного высшего образования в РФ </vt:lpstr>
      <vt:lpstr>Развитие инклюзивного высшего образования на закрепленной территории</vt:lpstr>
      <vt:lpstr>Презентация PowerPoint</vt:lpstr>
      <vt:lpstr>ОБЩИЙ ПЛАН ДЕЙСТВИЙ ПО ПРИВЛЕЧЕНИЮ АБИТУРИЕНТОВ</vt:lpstr>
      <vt:lpstr>Презентация PowerPoint</vt:lpstr>
      <vt:lpstr>Презентация PowerPoint</vt:lpstr>
      <vt:lpstr> Как узнать об абитуриентах всё?</vt:lpstr>
      <vt:lpstr>В чём истинные мотивы обучающихся с инвалидностью?</vt:lpstr>
      <vt:lpstr>ОСНОВНЫЕ ФОРМЫ ПРОФОРИЕНТАЦИОННОЙ ДЕЯТЕЛЬНОСТИ</vt:lpstr>
      <vt:lpstr>Путь абитуриента От первого знакомства с программой до поступления</vt:lpstr>
      <vt:lpstr>Алгоритм сопровождения абитуриентов при поступлении в вуз</vt:lpstr>
      <vt:lpstr>План мероприятий по организации эффективной образовательной деятельности обучающихся с инвалидностью и ОВЗ </vt:lpstr>
      <vt:lpstr>Презентация PowerPoint</vt:lpstr>
      <vt:lpstr>Организация трудоустройства и постдипломного сопровождения  обучающихся с инвалидностью и ОВЗ</vt:lpstr>
      <vt:lpstr>Алгоритм сопровождения абитуриентов при выборе профессиональной карьеры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БАЗОВЫХ ЭЛЕМЕНТОВ ФИРМЕННОГО СТИЛЯ ЮФУ С ПРИОРИТЕТНЫМ РАЗМЕЩЕНИЕМ ЛОГОТИПА УНИВЕРСИТЕТА</dc:title>
  <dc:creator>GTX</dc:creator>
  <cp:lastModifiedBy>Лариса Гутерман</cp:lastModifiedBy>
  <cp:revision>58</cp:revision>
  <dcterms:created xsi:type="dcterms:W3CDTF">2024-10-27T14:18:08Z</dcterms:created>
  <dcterms:modified xsi:type="dcterms:W3CDTF">2025-10-14T15:09:45Z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2024-10-27T00:00:00Z</vt:filetime>
  </property>
  <property fmtid="{D5CDD505-2E9C-101B-9397-08002B2CF9AE}" pid="5" name="Producer">
    <vt:lpwstr>3-Heights(TM) PDF Security Shell 4.8.25.2 (http://www.pdf-tools.com)</vt:lpwstr>
  </property>
</Properties>
</file>