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6" r:id="rId4"/>
  </p:sldMasterIdLst>
  <p:notesMasterIdLst>
    <p:notesMasterId r:id="rId19"/>
  </p:notesMasterIdLst>
  <p:handoutMasterIdLst>
    <p:handoutMasterId r:id="rId20"/>
  </p:handoutMasterIdLst>
  <p:sldIdLst>
    <p:sldId id="314" r:id="rId5"/>
    <p:sldId id="329" r:id="rId6"/>
    <p:sldId id="334" r:id="rId7"/>
    <p:sldId id="345" r:id="rId8"/>
    <p:sldId id="346" r:id="rId9"/>
    <p:sldId id="344" r:id="rId10"/>
    <p:sldId id="348" r:id="rId11"/>
    <p:sldId id="350" r:id="rId12"/>
    <p:sldId id="349" r:id="rId13"/>
    <p:sldId id="331" r:id="rId14"/>
    <p:sldId id="347" r:id="rId15"/>
    <p:sldId id="325" r:id="rId16"/>
    <p:sldId id="343" r:id="rId17"/>
    <p:sldId id="35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orient="horz" pos="459" userDrawn="1">
          <p15:clr>
            <a:srgbClr val="A4A3A4"/>
          </p15:clr>
        </p15:guide>
        <p15:guide id="3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5" autoAdjust="0"/>
    <p:restoredTop sz="95394" autoAdjust="0"/>
  </p:normalViewPr>
  <p:slideViewPr>
    <p:cSldViewPr snapToGrid="0">
      <p:cViewPr varScale="1">
        <p:scale>
          <a:sx n="79" d="100"/>
          <a:sy n="79" d="100"/>
        </p:scale>
        <p:origin x="230" y="72"/>
      </p:cViewPr>
      <p:guideLst>
        <p:guide orient="horz" pos="1412"/>
        <p:guide orient="horz" pos="459"/>
        <p:guide pos="3863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">
      <pc:chgData name="Fake Test User" userId="SID-0" providerId="Test" clId="FakeClientId" dt="2024-03-13T07:39:54.189" v="7" actId="790"/>
      <pc:docMkLst>
        <pc:docMk/>
      </pc:docMkLst>
      <pc:sldChg chg="modSp mod">
        <pc:chgData name="Fake Test User" userId="SID-0" providerId="Test" clId="FakeClientId" dt="2024-03-13T07:39:54.189" v="7" actId="790"/>
        <pc:sldMkLst>
          <pc:docMk/>
          <pc:sldMk cId="4183421641" sldId="323"/>
        </pc:sldMkLst>
        <pc:graphicFrameChg chg="modGraphic">
          <ac:chgData name="Fake Test User" userId="SID-0" providerId="Test" clId="FakeClientId" dt="2024-03-13T07:39:54.189" v="7" actId="790"/>
          <ac:graphicFrameMkLst>
            <pc:docMk/>
            <pc:sldMk cId="4183421641" sldId="323"/>
            <ac:graphicFrameMk id="12" creationId="{B8AFB73A-A673-163B-0655-0C5444C0E86A}"/>
          </ac:graphicFrameMkLst>
        </pc:graphicFrameChg>
      </pc:sldChg>
      <pc:sldChg chg="modSp mod">
        <pc:chgData name="Fake Test User" userId="SID-0" providerId="Test" clId="FakeClientId" dt="2024-03-13T07:39:11.344" v="2" actId="1076"/>
        <pc:sldMkLst>
          <pc:docMk/>
          <pc:sldMk cId="606303624" sldId="325"/>
        </pc:sldMkLst>
        <pc:spChg chg="mod">
          <ac:chgData name="Fake Test User" userId="SID-0" providerId="Test" clId="FakeClientId" dt="2024-03-13T07:39:11.344" v="2" actId="1076"/>
          <ac:spMkLst>
            <pc:docMk/>
            <pc:sldMk cId="606303624" sldId="325"/>
            <ac:spMk id="4" creationId="{32396622-BFDE-D806-F80F-CB3D2EE19A50}"/>
          </ac:spMkLst>
        </pc:spChg>
        <pc:spChg chg="mod">
          <ac:chgData name="Fake Test User" userId="SID-0" providerId="Test" clId="FakeClientId" dt="2024-03-13T07:39:11.344" v="2" actId="1076"/>
          <ac:spMkLst>
            <pc:docMk/>
            <pc:sldMk cId="606303624" sldId="325"/>
            <ac:spMk id="6" creationId="{D2BBBA10-FE5A-0E22-8734-469B03FFEFCC}"/>
          </ac:spMkLst>
        </pc:spChg>
      </pc:sldChg>
      <pc:sldChg chg="modSp mod">
        <pc:chgData name="Fake Test User" userId="SID-0" providerId="Test" clId="FakeClientId" dt="2024-03-13T07:38:35.984" v="0" actId="14100"/>
        <pc:sldMkLst>
          <pc:docMk/>
          <pc:sldMk cId="2440634760" sldId="342"/>
        </pc:sldMkLst>
        <pc:spChg chg="mod">
          <ac:chgData name="Fake Test User" userId="SID-0" providerId="Test" clId="FakeClientId" dt="2024-03-13T07:38:35.984" v="0" actId="14100"/>
          <ac:spMkLst>
            <pc:docMk/>
            <pc:sldMk cId="2440634760" sldId="342"/>
            <ac:spMk id="12" creationId="{21C18C4A-EC5D-2A92-B45E-8EDBE44F5B1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442E9-73BE-4D90-8DB7-1B8C212CA8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2EAEDDA-D754-47F8-895C-0D8B7551D6CE}">
      <dgm:prSet phldrT="[Текст]" custT="1"/>
      <dgm:spPr/>
      <dgm:t>
        <a:bodyPr/>
        <a:lstStyle/>
        <a:p>
          <a:r>
            <a:rPr lang="en-US" sz="1200" dirty="0" smtClean="0">
              <a:latin typeface="Bahnschrift" panose="020B0502040204020203" pitchFamily="34" charset="0"/>
            </a:rPr>
            <a:t>I </a:t>
          </a:r>
          <a:r>
            <a:rPr lang="ru-RU" sz="1200" dirty="0" smtClean="0">
              <a:latin typeface="Bahnschrift" panose="020B0502040204020203" pitchFamily="34" charset="0"/>
            </a:rPr>
            <a:t>этап – подготовительный</a:t>
          </a:r>
          <a:endParaRPr lang="ru-RU" sz="1200" dirty="0">
            <a:latin typeface="Bahnschrift" panose="020B0502040204020203" pitchFamily="34" charset="0"/>
          </a:endParaRPr>
        </a:p>
      </dgm:t>
    </dgm:pt>
    <dgm:pt modelId="{B839A89A-50DE-443E-8BE9-BE4F50C96F89}" type="parTrans" cxnId="{316B779E-2B28-4A47-8ADF-F0DBCADCC04C}">
      <dgm:prSet/>
      <dgm:spPr/>
      <dgm:t>
        <a:bodyPr/>
        <a:lstStyle/>
        <a:p>
          <a:endParaRPr lang="ru-RU"/>
        </a:p>
      </dgm:t>
    </dgm:pt>
    <dgm:pt modelId="{D0A2C0A3-C0B8-41A1-9D24-2FC509CBEBA0}" type="sibTrans" cxnId="{316B779E-2B28-4A47-8ADF-F0DBCADCC04C}">
      <dgm:prSet/>
      <dgm:spPr/>
      <dgm:t>
        <a:bodyPr/>
        <a:lstStyle/>
        <a:p>
          <a:endParaRPr lang="ru-RU"/>
        </a:p>
      </dgm:t>
    </dgm:pt>
    <dgm:pt modelId="{324855B7-DBBE-4458-BBCA-85752BB68141}">
      <dgm:prSet phldrT="[Текст]"/>
      <dgm:spPr/>
      <dgm:t>
        <a:bodyPr/>
        <a:lstStyle/>
        <a:p>
          <a:r>
            <a:rPr lang="ru-RU" dirty="0" smtClean="0">
              <a:latin typeface="Bahnschrift" panose="020B0502040204020203" pitchFamily="34" charset="0"/>
            </a:rPr>
            <a:t>VI этап – коррекционно-развивающая и образовательная работа по реализации ИОМ</a:t>
          </a:r>
          <a:endParaRPr lang="ru-RU" dirty="0">
            <a:latin typeface="Bahnschrift" panose="020B0502040204020203" pitchFamily="34" charset="0"/>
          </a:endParaRPr>
        </a:p>
      </dgm:t>
    </dgm:pt>
    <dgm:pt modelId="{DD3C1F27-4781-4268-BF46-AB3DE211297A}" type="parTrans" cxnId="{A24715C2-FA7C-4AB2-86FB-8C1A06F5B3C6}">
      <dgm:prSet/>
      <dgm:spPr/>
      <dgm:t>
        <a:bodyPr/>
        <a:lstStyle/>
        <a:p>
          <a:endParaRPr lang="ru-RU"/>
        </a:p>
      </dgm:t>
    </dgm:pt>
    <dgm:pt modelId="{C3166DD0-AB77-45D6-A3CC-6A0FD0AFB964}" type="sibTrans" cxnId="{A24715C2-FA7C-4AB2-86FB-8C1A06F5B3C6}">
      <dgm:prSet/>
      <dgm:spPr/>
      <dgm:t>
        <a:bodyPr/>
        <a:lstStyle/>
        <a:p>
          <a:endParaRPr lang="ru-RU"/>
        </a:p>
      </dgm:t>
    </dgm:pt>
    <dgm:pt modelId="{67ACD68E-DA62-4C91-9686-E5F479D848ED}">
      <dgm:prSet phldrT="[Текст]"/>
      <dgm:spPr/>
      <dgm:t>
        <a:bodyPr/>
        <a:lstStyle/>
        <a:p>
          <a:r>
            <a:rPr lang="en-US" dirty="0" smtClean="0">
              <a:latin typeface="Bahnschrift" panose="020B0502040204020203" pitchFamily="34" charset="0"/>
            </a:rPr>
            <a:t>VII </a:t>
          </a:r>
          <a:r>
            <a:rPr lang="ru-RU" dirty="0" smtClean="0">
              <a:latin typeface="Bahnschrift" panose="020B0502040204020203" pitchFamily="34" charset="0"/>
            </a:rPr>
            <a:t>этап – итоговая диагностика, оценка результатов</a:t>
          </a:r>
          <a:endParaRPr lang="ru-RU" dirty="0">
            <a:latin typeface="Bahnschrift" panose="020B0502040204020203" pitchFamily="34" charset="0"/>
          </a:endParaRPr>
        </a:p>
      </dgm:t>
    </dgm:pt>
    <dgm:pt modelId="{0CDA8CF9-14A7-4890-8906-6F3D3DAD1848}" type="parTrans" cxnId="{917EA12D-7790-4355-8C06-8CC702A7A2DB}">
      <dgm:prSet/>
      <dgm:spPr/>
      <dgm:t>
        <a:bodyPr/>
        <a:lstStyle/>
        <a:p>
          <a:endParaRPr lang="ru-RU"/>
        </a:p>
      </dgm:t>
    </dgm:pt>
    <dgm:pt modelId="{131241DB-E6EA-4CAB-A5AA-A3B40A2EB1EB}" type="sibTrans" cxnId="{917EA12D-7790-4355-8C06-8CC702A7A2DB}">
      <dgm:prSet/>
      <dgm:spPr/>
      <dgm:t>
        <a:bodyPr/>
        <a:lstStyle/>
        <a:p>
          <a:endParaRPr lang="ru-RU"/>
        </a:p>
      </dgm:t>
    </dgm:pt>
    <dgm:pt modelId="{2B06DAA0-3017-4D6E-9E7C-49054F3844ED}">
      <dgm:prSet/>
      <dgm:spPr/>
      <dgm:t>
        <a:bodyPr/>
        <a:lstStyle/>
        <a:p>
          <a:r>
            <a:rPr lang="en-US" dirty="0" smtClean="0">
              <a:latin typeface="Bahnschrift" panose="020B0502040204020203" pitchFamily="34" charset="0"/>
            </a:rPr>
            <a:t>II </a:t>
          </a:r>
          <a:r>
            <a:rPr lang="ru-RU" dirty="0" smtClean="0">
              <a:latin typeface="Bahnschrift" panose="020B0502040204020203" pitchFamily="34" charset="0"/>
            </a:rPr>
            <a:t>этап – диагностический</a:t>
          </a:r>
          <a:endParaRPr lang="ru-RU" dirty="0">
            <a:latin typeface="Bahnschrift" panose="020B0502040204020203" pitchFamily="34" charset="0"/>
          </a:endParaRPr>
        </a:p>
      </dgm:t>
    </dgm:pt>
    <dgm:pt modelId="{A15362FF-F34E-4BF4-A035-AF1F99949ADE}" type="parTrans" cxnId="{29ABD99E-9AC9-4A53-A978-4A151410F8ED}">
      <dgm:prSet/>
      <dgm:spPr/>
      <dgm:t>
        <a:bodyPr/>
        <a:lstStyle/>
        <a:p>
          <a:endParaRPr lang="ru-RU"/>
        </a:p>
      </dgm:t>
    </dgm:pt>
    <dgm:pt modelId="{1FF93F14-7B97-4A86-B213-0E0848F7D8CA}" type="sibTrans" cxnId="{29ABD99E-9AC9-4A53-A978-4A151410F8ED}">
      <dgm:prSet/>
      <dgm:spPr/>
      <dgm:t>
        <a:bodyPr/>
        <a:lstStyle/>
        <a:p>
          <a:endParaRPr lang="ru-RU"/>
        </a:p>
      </dgm:t>
    </dgm:pt>
    <dgm:pt modelId="{64E8DA58-99BE-473A-9D0B-F8C637D6FB81}">
      <dgm:prSet/>
      <dgm:spPr/>
      <dgm:t>
        <a:bodyPr/>
        <a:lstStyle/>
        <a:p>
          <a:r>
            <a:rPr lang="en-US" dirty="0" smtClean="0">
              <a:latin typeface="Bahnschrift" panose="020B0502040204020203" pitchFamily="34" charset="0"/>
            </a:rPr>
            <a:t>III </a:t>
          </a:r>
          <a:r>
            <a:rPr lang="ru-RU" dirty="0" smtClean="0">
              <a:latin typeface="Bahnschrift" panose="020B0502040204020203" pitchFamily="34" charset="0"/>
            </a:rPr>
            <a:t>этап – разработка ИОМ</a:t>
          </a:r>
          <a:endParaRPr lang="ru-RU" dirty="0">
            <a:latin typeface="Bahnschrift" panose="020B0502040204020203" pitchFamily="34" charset="0"/>
          </a:endParaRPr>
        </a:p>
      </dgm:t>
    </dgm:pt>
    <dgm:pt modelId="{34629A44-E99D-4DDD-AC2C-63C8E91F6845}" type="parTrans" cxnId="{6CB7CCA7-AC58-4743-AE84-B1879DDCFD67}">
      <dgm:prSet/>
      <dgm:spPr/>
      <dgm:t>
        <a:bodyPr/>
        <a:lstStyle/>
        <a:p>
          <a:endParaRPr lang="ru-RU"/>
        </a:p>
      </dgm:t>
    </dgm:pt>
    <dgm:pt modelId="{A093AC1F-41FD-4E6A-86D9-30F38D80490C}" type="sibTrans" cxnId="{6CB7CCA7-AC58-4743-AE84-B1879DDCFD67}">
      <dgm:prSet/>
      <dgm:spPr/>
      <dgm:t>
        <a:bodyPr/>
        <a:lstStyle/>
        <a:p>
          <a:endParaRPr lang="ru-RU"/>
        </a:p>
      </dgm:t>
    </dgm:pt>
    <dgm:pt modelId="{0587BD08-28F2-468F-AA21-BA70150B8A36}">
      <dgm:prSet/>
      <dgm:spPr/>
      <dgm:t>
        <a:bodyPr/>
        <a:lstStyle/>
        <a:p>
          <a:r>
            <a:rPr lang="ru-RU" dirty="0" smtClean="0">
              <a:latin typeface="Bahnschrift" panose="020B0502040204020203" pitchFamily="34" charset="0"/>
            </a:rPr>
            <a:t>IV этап – коррекционно-развивающая и образовательная работа по реализации ИОМ</a:t>
          </a:r>
          <a:endParaRPr lang="ru-RU" dirty="0">
            <a:latin typeface="Bahnschrift" panose="020B0502040204020203" pitchFamily="34" charset="0"/>
          </a:endParaRPr>
        </a:p>
      </dgm:t>
    </dgm:pt>
    <dgm:pt modelId="{CA984BE2-240C-4A25-ACB5-F8BD1D03552B}" type="parTrans" cxnId="{67E84868-91DA-494A-A135-8DB80D1117C1}">
      <dgm:prSet/>
      <dgm:spPr/>
      <dgm:t>
        <a:bodyPr/>
        <a:lstStyle/>
        <a:p>
          <a:endParaRPr lang="ru-RU"/>
        </a:p>
      </dgm:t>
    </dgm:pt>
    <dgm:pt modelId="{8171BEF6-0F32-4300-98DF-4660DA704E62}" type="sibTrans" cxnId="{67E84868-91DA-494A-A135-8DB80D1117C1}">
      <dgm:prSet/>
      <dgm:spPr/>
      <dgm:t>
        <a:bodyPr/>
        <a:lstStyle/>
        <a:p>
          <a:endParaRPr lang="ru-RU"/>
        </a:p>
      </dgm:t>
    </dgm:pt>
    <dgm:pt modelId="{BDCF3D19-4251-435C-AF32-0A14EF125F61}">
      <dgm:prSet/>
      <dgm:spPr/>
      <dgm:t>
        <a:bodyPr/>
        <a:lstStyle/>
        <a:p>
          <a:r>
            <a:rPr lang="en-US" dirty="0" smtClean="0">
              <a:latin typeface="Bahnschrift" panose="020B0502040204020203" pitchFamily="34" charset="0"/>
            </a:rPr>
            <a:t>V </a:t>
          </a:r>
          <a:r>
            <a:rPr lang="ru-RU" dirty="0" smtClean="0">
              <a:latin typeface="Bahnschrift" panose="020B0502040204020203" pitchFamily="34" charset="0"/>
            </a:rPr>
            <a:t>этап – промежуточно-диагностический</a:t>
          </a:r>
          <a:endParaRPr lang="ru-RU" dirty="0">
            <a:latin typeface="Bahnschrift" panose="020B0502040204020203" pitchFamily="34" charset="0"/>
          </a:endParaRPr>
        </a:p>
      </dgm:t>
    </dgm:pt>
    <dgm:pt modelId="{4D93D860-6EF5-4E30-9AD2-F37294A52FC3}" type="parTrans" cxnId="{38DF5023-6401-49BE-909B-010701EC6B90}">
      <dgm:prSet/>
      <dgm:spPr/>
      <dgm:t>
        <a:bodyPr/>
        <a:lstStyle/>
        <a:p>
          <a:endParaRPr lang="ru-RU"/>
        </a:p>
      </dgm:t>
    </dgm:pt>
    <dgm:pt modelId="{D0AD4833-5B2C-4EEE-A836-BE1E306F2668}" type="sibTrans" cxnId="{38DF5023-6401-49BE-909B-010701EC6B90}">
      <dgm:prSet/>
      <dgm:spPr/>
      <dgm:t>
        <a:bodyPr/>
        <a:lstStyle/>
        <a:p>
          <a:endParaRPr lang="ru-RU"/>
        </a:p>
      </dgm:t>
    </dgm:pt>
    <dgm:pt modelId="{AC51E8B8-262E-46BE-BB2F-DDF3356BB563}" type="pres">
      <dgm:prSet presAssocID="{85B442E9-73BE-4D90-8DB7-1B8C212CA8E7}" presName="CompostProcess" presStyleCnt="0">
        <dgm:presLayoutVars>
          <dgm:dir/>
          <dgm:resizeHandles val="exact"/>
        </dgm:presLayoutVars>
      </dgm:prSet>
      <dgm:spPr/>
    </dgm:pt>
    <dgm:pt modelId="{9967A805-A7A9-4D2E-9C9A-3E187F52B9F6}" type="pres">
      <dgm:prSet presAssocID="{85B442E9-73BE-4D90-8DB7-1B8C212CA8E7}" presName="arrow" presStyleLbl="bgShp" presStyleIdx="0" presStyleCnt="1" custScaleX="101244" custScaleY="100000"/>
      <dgm:spPr>
        <a:solidFill>
          <a:schemeClr val="tx1">
            <a:lumMod val="50000"/>
            <a:lumOff val="50000"/>
          </a:schemeClr>
        </a:solidFill>
      </dgm:spPr>
    </dgm:pt>
    <dgm:pt modelId="{D968C2E4-9300-4CB1-9225-20F952C1BCB3}" type="pres">
      <dgm:prSet presAssocID="{85B442E9-73BE-4D90-8DB7-1B8C212CA8E7}" presName="linearProcess" presStyleCnt="0"/>
      <dgm:spPr/>
    </dgm:pt>
    <dgm:pt modelId="{554704F9-40D2-4080-9D6C-80426EDDC279}" type="pres">
      <dgm:prSet presAssocID="{C2EAEDDA-D754-47F8-895C-0D8B7551D6CE}" presName="textNode" presStyleLbl="node1" presStyleIdx="0" presStyleCnt="7" custLinFactNeighborX="-1247" custLinFactNeighborY="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467C4-1EA0-4423-BABA-4ADFCC59C726}" type="pres">
      <dgm:prSet presAssocID="{D0A2C0A3-C0B8-41A1-9D24-2FC509CBEBA0}" presName="sibTrans" presStyleCnt="0"/>
      <dgm:spPr/>
    </dgm:pt>
    <dgm:pt modelId="{5797B527-B6ED-420F-B43F-72B0DC413BCC}" type="pres">
      <dgm:prSet presAssocID="{2B06DAA0-3017-4D6E-9E7C-49054F3844ED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0C4DC-E975-4FC9-9DAC-F3831A4D3C02}" type="pres">
      <dgm:prSet presAssocID="{1FF93F14-7B97-4A86-B213-0E0848F7D8CA}" presName="sibTrans" presStyleCnt="0"/>
      <dgm:spPr/>
    </dgm:pt>
    <dgm:pt modelId="{C4373E65-DBF7-4295-9304-15952D70D7AB}" type="pres">
      <dgm:prSet presAssocID="{64E8DA58-99BE-473A-9D0B-F8C637D6FB81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F31D5-23A9-4EC4-B4EF-F49D3C52A5A4}" type="pres">
      <dgm:prSet presAssocID="{A093AC1F-41FD-4E6A-86D9-30F38D80490C}" presName="sibTrans" presStyleCnt="0"/>
      <dgm:spPr/>
    </dgm:pt>
    <dgm:pt modelId="{AA76EEFE-AF44-4C86-85EF-68DC10962709}" type="pres">
      <dgm:prSet presAssocID="{0587BD08-28F2-468F-AA21-BA70150B8A36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93270-7673-430C-BC82-0E0C7019B3B0}" type="pres">
      <dgm:prSet presAssocID="{8171BEF6-0F32-4300-98DF-4660DA704E62}" presName="sibTrans" presStyleCnt="0"/>
      <dgm:spPr/>
    </dgm:pt>
    <dgm:pt modelId="{90F544D1-5E23-44CB-B1A2-E7DD86E438B0}" type="pres">
      <dgm:prSet presAssocID="{BDCF3D19-4251-435C-AF32-0A14EF125F61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E2224-330C-4210-8CEE-EDCDE84EFA66}" type="pres">
      <dgm:prSet presAssocID="{D0AD4833-5B2C-4EEE-A836-BE1E306F2668}" presName="sibTrans" presStyleCnt="0"/>
      <dgm:spPr/>
    </dgm:pt>
    <dgm:pt modelId="{A643AC66-9EFB-4C30-A702-62961ADCE317}" type="pres">
      <dgm:prSet presAssocID="{324855B7-DBBE-4458-BBCA-85752BB68141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8A430-CABF-44A3-AED3-5CC283AF8A1A}" type="pres">
      <dgm:prSet presAssocID="{C3166DD0-AB77-45D6-A3CC-6A0FD0AFB964}" presName="sibTrans" presStyleCnt="0"/>
      <dgm:spPr/>
    </dgm:pt>
    <dgm:pt modelId="{BE3BF858-E54A-4F39-936B-CF791CC03F9E}" type="pres">
      <dgm:prSet presAssocID="{67ACD68E-DA62-4C91-9686-E5F479D848ED}" presName="textNode" presStyleLbl="node1" presStyleIdx="6" presStyleCnt="7" custLinFactNeighborX="-11998" custLinFactNeighborY="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4715C2-FA7C-4AB2-86FB-8C1A06F5B3C6}" srcId="{85B442E9-73BE-4D90-8DB7-1B8C212CA8E7}" destId="{324855B7-DBBE-4458-BBCA-85752BB68141}" srcOrd="5" destOrd="0" parTransId="{DD3C1F27-4781-4268-BF46-AB3DE211297A}" sibTransId="{C3166DD0-AB77-45D6-A3CC-6A0FD0AFB964}"/>
    <dgm:cxn modelId="{73C2C6F0-BFF7-4D32-96EE-AFBA3E6C296F}" type="presOf" srcId="{324855B7-DBBE-4458-BBCA-85752BB68141}" destId="{A643AC66-9EFB-4C30-A702-62961ADCE317}" srcOrd="0" destOrd="0" presId="urn:microsoft.com/office/officeart/2005/8/layout/hProcess9"/>
    <dgm:cxn modelId="{12E1C348-9045-4520-BD97-61B10C9B8802}" type="presOf" srcId="{2B06DAA0-3017-4D6E-9E7C-49054F3844ED}" destId="{5797B527-B6ED-420F-B43F-72B0DC413BCC}" srcOrd="0" destOrd="0" presId="urn:microsoft.com/office/officeart/2005/8/layout/hProcess9"/>
    <dgm:cxn modelId="{917EA12D-7790-4355-8C06-8CC702A7A2DB}" srcId="{85B442E9-73BE-4D90-8DB7-1B8C212CA8E7}" destId="{67ACD68E-DA62-4C91-9686-E5F479D848ED}" srcOrd="6" destOrd="0" parTransId="{0CDA8CF9-14A7-4890-8906-6F3D3DAD1848}" sibTransId="{131241DB-E6EA-4CAB-A5AA-A3B40A2EB1EB}"/>
    <dgm:cxn modelId="{6CB7CCA7-AC58-4743-AE84-B1879DDCFD67}" srcId="{85B442E9-73BE-4D90-8DB7-1B8C212CA8E7}" destId="{64E8DA58-99BE-473A-9D0B-F8C637D6FB81}" srcOrd="2" destOrd="0" parTransId="{34629A44-E99D-4DDD-AC2C-63C8E91F6845}" sibTransId="{A093AC1F-41FD-4E6A-86D9-30F38D80490C}"/>
    <dgm:cxn modelId="{A2542089-87BF-4D9A-9F3E-ED1DA0C804AC}" type="presOf" srcId="{0587BD08-28F2-468F-AA21-BA70150B8A36}" destId="{AA76EEFE-AF44-4C86-85EF-68DC10962709}" srcOrd="0" destOrd="0" presId="urn:microsoft.com/office/officeart/2005/8/layout/hProcess9"/>
    <dgm:cxn modelId="{AFF2FE36-06AE-4870-AE71-3D6E412415CC}" type="presOf" srcId="{C2EAEDDA-D754-47F8-895C-0D8B7551D6CE}" destId="{554704F9-40D2-4080-9D6C-80426EDDC279}" srcOrd="0" destOrd="0" presId="urn:microsoft.com/office/officeart/2005/8/layout/hProcess9"/>
    <dgm:cxn modelId="{38DF5023-6401-49BE-909B-010701EC6B90}" srcId="{85B442E9-73BE-4D90-8DB7-1B8C212CA8E7}" destId="{BDCF3D19-4251-435C-AF32-0A14EF125F61}" srcOrd="4" destOrd="0" parTransId="{4D93D860-6EF5-4E30-9AD2-F37294A52FC3}" sibTransId="{D0AD4833-5B2C-4EEE-A836-BE1E306F2668}"/>
    <dgm:cxn modelId="{8F2B6D5D-B92A-43D3-912D-2B3ED64234FE}" type="presOf" srcId="{67ACD68E-DA62-4C91-9686-E5F479D848ED}" destId="{BE3BF858-E54A-4F39-936B-CF791CC03F9E}" srcOrd="0" destOrd="0" presId="urn:microsoft.com/office/officeart/2005/8/layout/hProcess9"/>
    <dgm:cxn modelId="{67E84868-91DA-494A-A135-8DB80D1117C1}" srcId="{85B442E9-73BE-4D90-8DB7-1B8C212CA8E7}" destId="{0587BD08-28F2-468F-AA21-BA70150B8A36}" srcOrd="3" destOrd="0" parTransId="{CA984BE2-240C-4A25-ACB5-F8BD1D03552B}" sibTransId="{8171BEF6-0F32-4300-98DF-4660DA704E62}"/>
    <dgm:cxn modelId="{528388A9-CD77-4F1B-9B03-015BDBB6B1AD}" type="presOf" srcId="{85B442E9-73BE-4D90-8DB7-1B8C212CA8E7}" destId="{AC51E8B8-262E-46BE-BB2F-DDF3356BB563}" srcOrd="0" destOrd="0" presId="urn:microsoft.com/office/officeart/2005/8/layout/hProcess9"/>
    <dgm:cxn modelId="{47F832B6-0C82-4F24-92D8-A74C550AEF0F}" type="presOf" srcId="{64E8DA58-99BE-473A-9D0B-F8C637D6FB81}" destId="{C4373E65-DBF7-4295-9304-15952D70D7AB}" srcOrd="0" destOrd="0" presId="urn:microsoft.com/office/officeart/2005/8/layout/hProcess9"/>
    <dgm:cxn modelId="{70187A84-7523-44BF-B4A4-98FEC819F816}" type="presOf" srcId="{BDCF3D19-4251-435C-AF32-0A14EF125F61}" destId="{90F544D1-5E23-44CB-B1A2-E7DD86E438B0}" srcOrd="0" destOrd="0" presId="urn:microsoft.com/office/officeart/2005/8/layout/hProcess9"/>
    <dgm:cxn modelId="{29ABD99E-9AC9-4A53-A978-4A151410F8ED}" srcId="{85B442E9-73BE-4D90-8DB7-1B8C212CA8E7}" destId="{2B06DAA0-3017-4D6E-9E7C-49054F3844ED}" srcOrd="1" destOrd="0" parTransId="{A15362FF-F34E-4BF4-A035-AF1F99949ADE}" sibTransId="{1FF93F14-7B97-4A86-B213-0E0848F7D8CA}"/>
    <dgm:cxn modelId="{316B779E-2B28-4A47-8ADF-F0DBCADCC04C}" srcId="{85B442E9-73BE-4D90-8DB7-1B8C212CA8E7}" destId="{C2EAEDDA-D754-47F8-895C-0D8B7551D6CE}" srcOrd="0" destOrd="0" parTransId="{B839A89A-50DE-443E-8BE9-BE4F50C96F89}" sibTransId="{D0A2C0A3-C0B8-41A1-9D24-2FC509CBEBA0}"/>
    <dgm:cxn modelId="{2D6ACF48-83DC-4AD7-B08D-AEBCDFE42405}" type="presParOf" srcId="{AC51E8B8-262E-46BE-BB2F-DDF3356BB563}" destId="{9967A805-A7A9-4D2E-9C9A-3E187F52B9F6}" srcOrd="0" destOrd="0" presId="urn:microsoft.com/office/officeart/2005/8/layout/hProcess9"/>
    <dgm:cxn modelId="{77335C0A-95C3-4026-8E11-2E3490B8723E}" type="presParOf" srcId="{AC51E8B8-262E-46BE-BB2F-DDF3356BB563}" destId="{D968C2E4-9300-4CB1-9225-20F952C1BCB3}" srcOrd="1" destOrd="0" presId="urn:microsoft.com/office/officeart/2005/8/layout/hProcess9"/>
    <dgm:cxn modelId="{F89CF028-3641-4E6D-9A64-26544A615AF9}" type="presParOf" srcId="{D968C2E4-9300-4CB1-9225-20F952C1BCB3}" destId="{554704F9-40D2-4080-9D6C-80426EDDC279}" srcOrd="0" destOrd="0" presId="urn:microsoft.com/office/officeart/2005/8/layout/hProcess9"/>
    <dgm:cxn modelId="{FE009958-66E7-415B-BE87-234BB5FFD922}" type="presParOf" srcId="{D968C2E4-9300-4CB1-9225-20F952C1BCB3}" destId="{F8B467C4-1EA0-4423-BABA-4ADFCC59C726}" srcOrd="1" destOrd="0" presId="urn:microsoft.com/office/officeart/2005/8/layout/hProcess9"/>
    <dgm:cxn modelId="{EC4E8FAB-31F3-42EF-BFDB-4D39029369BC}" type="presParOf" srcId="{D968C2E4-9300-4CB1-9225-20F952C1BCB3}" destId="{5797B527-B6ED-420F-B43F-72B0DC413BCC}" srcOrd="2" destOrd="0" presId="urn:microsoft.com/office/officeart/2005/8/layout/hProcess9"/>
    <dgm:cxn modelId="{13AD1677-24DF-43FD-AF19-9B769A321ADA}" type="presParOf" srcId="{D968C2E4-9300-4CB1-9225-20F952C1BCB3}" destId="{5FB0C4DC-E975-4FC9-9DAC-F3831A4D3C02}" srcOrd="3" destOrd="0" presId="urn:microsoft.com/office/officeart/2005/8/layout/hProcess9"/>
    <dgm:cxn modelId="{E28759F0-AABE-462A-A829-8A218FB3585F}" type="presParOf" srcId="{D968C2E4-9300-4CB1-9225-20F952C1BCB3}" destId="{C4373E65-DBF7-4295-9304-15952D70D7AB}" srcOrd="4" destOrd="0" presId="urn:microsoft.com/office/officeart/2005/8/layout/hProcess9"/>
    <dgm:cxn modelId="{B6E06473-4872-433D-B99B-148D05883792}" type="presParOf" srcId="{D968C2E4-9300-4CB1-9225-20F952C1BCB3}" destId="{FE7F31D5-23A9-4EC4-B4EF-F49D3C52A5A4}" srcOrd="5" destOrd="0" presId="urn:microsoft.com/office/officeart/2005/8/layout/hProcess9"/>
    <dgm:cxn modelId="{E325ABF8-A76D-4177-8619-5E9F8990D17E}" type="presParOf" srcId="{D968C2E4-9300-4CB1-9225-20F952C1BCB3}" destId="{AA76EEFE-AF44-4C86-85EF-68DC10962709}" srcOrd="6" destOrd="0" presId="urn:microsoft.com/office/officeart/2005/8/layout/hProcess9"/>
    <dgm:cxn modelId="{F833EBC4-C80B-4711-B1F4-FBDDC7F82F4D}" type="presParOf" srcId="{D968C2E4-9300-4CB1-9225-20F952C1BCB3}" destId="{59F93270-7673-430C-BC82-0E0C7019B3B0}" srcOrd="7" destOrd="0" presId="urn:microsoft.com/office/officeart/2005/8/layout/hProcess9"/>
    <dgm:cxn modelId="{13A235A2-4439-4AD7-8245-628D35CD5F3E}" type="presParOf" srcId="{D968C2E4-9300-4CB1-9225-20F952C1BCB3}" destId="{90F544D1-5E23-44CB-B1A2-E7DD86E438B0}" srcOrd="8" destOrd="0" presId="urn:microsoft.com/office/officeart/2005/8/layout/hProcess9"/>
    <dgm:cxn modelId="{876D432C-0198-4E8F-9F5F-BB61BDF6BA5C}" type="presParOf" srcId="{D968C2E4-9300-4CB1-9225-20F952C1BCB3}" destId="{9BFE2224-330C-4210-8CEE-EDCDE84EFA66}" srcOrd="9" destOrd="0" presId="urn:microsoft.com/office/officeart/2005/8/layout/hProcess9"/>
    <dgm:cxn modelId="{68DA5C76-CDD7-48A8-A1D6-9D7AAA74D210}" type="presParOf" srcId="{D968C2E4-9300-4CB1-9225-20F952C1BCB3}" destId="{A643AC66-9EFB-4C30-A702-62961ADCE317}" srcOrd="10" destOrd="0" presId="urn:microsoft.com/office/officeart/2005/8/layout/hProcess9"/>
    <dgm:cxn modelId="{8AE91D44-3169-4B17-8665-040C4963055A}" type="presParOf" srcId="{D968C2E4-9300-4CB1-9225-20F952C1BCB3}" destId="{D3E8A430-CABF-44A3-AED3-5CC283AF8A1A}" srcOrd="11" destOrd="0" presId="urn:microsoft.com/office/officeart/2005/8/layout/hProcess9"/>
    <dgm:cxn modelId="{94759518-0CC9-47BF-911E-E8E2BED21291}" type="presParOf" srcId="{D968C2E4-9300-4CB1-9225-20F952C1BCB3}" destId="{BE3BF858-E54A-4F39-936B-CF791CC03F9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4D15F-48F2-4024-80A2-33F2B849388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BA17FD-741A-4085-BCB0-5A4BDCEE9753}">
      <dgm:prSet phldrT="[Текст]" custT="1"/>
      <dgm:spPr/>
      <dgm:t>
        <a:bodyPr/>
        <a:lstStyle/>
        <a:p>
          <a:r>
            <a:rPr lang="ru-RU" sz="4000" dirty="0" smtClean="0">
              <a:latin typeface="Bahnschrift" panose="020B0502040204020203" pitchFamily="34" charset="0"/>
            </a:rPr>
            <a:t>ИОМ</a:t>
          </a:r>
          <a:endParaRPr lang="ru-RU" sz="4000" dirty="0">
            <a:latin typeface="Bahnschrift" panose="020B0502040204020203" pitchFamily="34" charset="0"/>
          </a:endParaRPr>
        </a:p>
      </dgm:t>
    </dgm:pt>
    <dgm:pt modelId="{F237AA73-793D-4E76-BEA7-B432EA977D0B}" type="parTrans" cxnId="{C91C7BBB-894B-4FAA-882D-850AD6123234}">
      <dgm:prSet/>
      <dgm:spPr/>
      <dgm:t>
        <a:bodyPr/>
        <a:lstStyle/>
        <a:p>
          <a:endParaRPr lang="ru-RU"/>
        </a:p>
      </dgm:t>
    </dgm:pt>
    <dgm:pt modelId="{9F76D8B5-C8D3-4BB1-8DED-9159B052C313}" type="sibTrans" cxnId="{C91C7BBB-894B-4FAA-882D-850AD6123234}">
      <dgm:prSet/>
      <dgm:spPr/>
      <dgm:t>
        <a:bodyPr/>
        <a:lstStyle/>
        <a:p>
          <a:endParaRPr lang="ru-RU"/>
        </a:p>
      </dgm:t>
    </dgm:pt>
    <dgm:pt modelId="{BF1E3DD8-56F2-4C17-AD92-9CE44295CD46}">
      <dgm:prSet phldrT="[Текст]" custT="1"/>
      <dgm:spPr/>
      <dgm:t>
        <a:bodyPr/>
        <a:lstStyle/>
        <a:p>
          <a:r>
            <a:rPr lang="ru-RU" sz="1400" dirty="0" smtClean="0">
              <a:latin typeface="Bahnschrift" panose="020B0502040204020203" pitchFamily="34" charset="0"/>
            </a:rPr>
            <a:t>ИОТ- «индивидуальная образовательная траектория» (ИОТ). ИОТ – это персональный путь реализации личностного потенциала каждого обучающегося; это результат реализации личностного потенциала через осуществление соответствующих видов деятельности </a:t>
          </a:r>
          <a:endParaRPr lang="ru-RU" sz="1400" dirty="0">
            <a:latin typeface="Bahnschrift" panose="020B0502040204020203" pitchFamily="34" charset="0"/>
          </a:endParaRPr>
        </a:p>
      </dgm:t>
    </dgm:pt>
    <dgm:pt modelId="{E3F0E1A8-BD89-4458-9947-78BFC126E637}" type="parTrans" cxnId="{D9FC5E47-6E8D-4DF0-A39D-052101354C4B}">
      <dgm:prSet/>
      <dgm:spPr/>
      <dgm:t>
        <a:bodyPr/>
        <a:lstStyle/>
        <a:p>
          <a:endParaRPr lang="ru-RU"/>
        </a:p>
      </dgm:t>
    </dgm:pt>
    <dgm:pt modelId="{31AF42C7-4081-4342-883C-6D0BEFA9EA70}" type="sibTrans" cxnId="{D9FC5E47-6E8D-4DF0-A39D-052101354C4B}">
      <dgm:prSet/>
      <dgm:spPr/>
      <dgm:t>
        <a:bodyPr/>
        <a:lstStyle/>
        <a:p>
          <a:endParaRPr lang="ru-RU"/>
        </a:p>
      </dgm:t>
    </dgm:pt>
    <dgm:pt modelId="{6295EDB6-E346-4BF5-9C9D-CFEB45226B2E}">
      <dgm:prSet phldrT="[Текст]" custT="1"/>
      <dgm:spPr/>
      <dgm:t>
        <a:bodyPr/>
        <a:lstStyle/>
        <a:p>
          <a:r>
            <a:rPr lang="ru-RU" sz="1600" dirty="0" smtClean="0">
              <a:latin typeface="Bahnschrift" panose="020B0502040204020203" pitchFamily="34" charset="0"/>
            </a:rPr>
            <a:t>ИУП -это совокупность учебных предметов, дисциплин и элективных выбранных для освоения учащимися на основе образовательных потребностей и профессиональных перспектив</a:t>
          </a:r>
          <a:endParaRPr lang="ru-RU" sz="1600" dirty="0">
            <a:latin typeface="Bahnschrift" panose="020B0502040204020203" pitchFamily="34" charset="0"/>
          </a:endParaRPr>
        </a:p>
      </dgm:t>
    </dgm:pt>
    <dgm:pt modelId="{01C0CCEC-E75E-4298-84F9-EA45B889E76E}" type="parTrans" cxnId="{FA6D77A4-A7A0-42A4-97C5-FFCA5D1F6EDA}">
      <dgm:prSet/>
      <dgm:spPr/>
      <dgm:t>
        <a:bodyPr/>
        <a:lstStyle/>
        <a:p>
          <a:endParaRPr lang="ru-RU"/>
        </a:p>
      </dgm:t>
    </dgm:pt>
    <dgm:pt modelId="{ED1C4BC4-CFBA-40CA-B7CB-A19EFE1630BA}" type="sibTrans" cxnId="{FA6D77A4-A7A0-42A4-97C5-FFCA5D1F6EDA}">
      <dgm:prSet/>
      <dgm:spPr/>
      <dgm:t>
        <a:bodyPr/>
        <a:lstStyle/>
        <a:p>
          <a:endParaRPr lang="ru-RU"/>
        </a:p>
      </dgm:t>
    </dgm:pt>
    <dgm:pt modelId="{96E4AF43-419D-4B49-AC00-FF93C56187E2}">
      <dgm:prSet phldrT="[Текст]" custT="1"/>
      <dgm:spPr/>
      <dgm:t>
        <a:bodyPr/>
        <a:lstStyle/>
        <a:p>
          <a:r>
            <a:rPr lang="ru-RU" sz="1400" dirty="0" smtClean="0">
              <a:latin typeface="Bahnschrift" panose="020B0502040204020203" pitchFamily="34" charset="0"/>
            </a:rPr>
            <a:t>ИОП - Он составляется на основе выбора учащегося и согласования его интересов и запросов с педагогическим коллективом образовательного учреждения и представляет собой программу образовательной деятельности на определенный временной период. Содержательную основу обучения по ИОП составляют учебные модули</a:t>
          </a:r>
          <a:endParaRPr lang="ru-RU" sz="1400" dirty="0">
            <a:latin typeface="Bahnschrift" panose="020B0502040204020203" pitchFamily="34" charset="0"/>
          </a:endParaRPr>
        </a:p>
      </dgm:t>
    </dgm:pt>
    <dgm:pt modelId="{59D17DCE-C552-49BD-964E-ED9ED2CA71DB}" type="parTrans" cxnId="{B69C1DCF-DD9A-4CDC-BEA4-804373E063AD}">
      <dgm:prSet/>
      <dgm:spPr/>
      <dgm:t>
        <a:bodyPr/>
        <a:lstStyle/>
        <a:p>
          <a:endParaRPr lang="ru-RU"/>
        </a:p>
      </dgm:t>
    </dgm:pt>
    <dgm:pt modelId="{6A451B7F-6A92-4CE9-A614-E4D1B8152223}" type="sibTrans" cxnId="{B69C1DCF-DD9A-4CDC-BEA4-804373E063AD}">
      <dgm:prSet/>
      <dgm:spPr/>
      <dgm:t>
        <a:bodyPr/>
        <a:lstStyle/>
        <a:p>
          <a:endParaRPr lang="ru-RU"/>
        </a:p>
      </dgm:t>
    </dgm:pt>
    <dgm:pt modelId="{2D74F777-59B8-4992-A670-D1B0763C19D4}" type="pres">
      <dgm:prSet presAssocID="{1334D15F-48F2-4024-80A2-33F2B84938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4FA373-2600-4795-99CA-8B89E331E694}" type="pres">
      <dgm:prSet presAssocID="{24BA17FD-741A-4085-BCB0-5A4BDCEE9753}" presName="hierRoot1" presStyleCnt="0"/>
      <dgm:spPr/>
    </dgm:pt>
    <dgm:pt modelId="{61A06955-BD76-4D1F-A3A2-CCE411938D99}" type="pres">
      <dgm:prSet presAssocID="{24BA17FD-741A-4085-BCB0-5A4BDCEE9753}" presName="composite" presStyleCnt="0"/>
      <dgm:spPr/>
    </dgm:pt>
    <dgm:pt modelId="{EE86A971-A79C-465D-A354-A7A367869E91}" type="pres">
      <dgm:prSet presAssocID="{24BA17FD-741A-4085-BCB0-5A4BDCEE9753}" presName="background" presStyleLbl="node0" presStyleIdx="0" presStyleCnt="3"/>
      <dgm:spPr/>
    </dgm:pt>
    <dgm:pt modelId="{BC8A0C76-2357-450C-B634-E887B77DE5D3}" type="pres">
      <dgm:prSet presAssocID="{24BA17FD-741A-4085-BCB0-5A4BDCEE9753}" presName="text" presStyleLbl="fgAcc0" presStyleIdx="0" presStyleCnt="3" custScaleX="135872" custScaleY="51970" custLinFactX="96050" custLinFactNeighborX="100000" custLinFactNeighborY="-98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C202FE-D4A8-427B-8C2D-D027C5003381}" type="pres">
      <dgm:prSet presAssocID="{24BA17FD-741A-4085-BCB0-5A4BDCEE9753}" presName="hierChild2" presStyleCnt="0"/>
      <dgm:spPr/>
    </dgm:pt>
    <dgm:pt modelId="{CBE22C20-4641-4C3A-A91A-E370CFA74AE9}" type="pres">
      <dgm:prSet presAssocID="{E3F0E1A8-BD89-4458-9947-78BFC126E637}" presName="Name10" presStyleLbl="parChTrans1D2" presStyleIdx="0" presStyleCnt="1"/>
      <dgm:spPr/>
      <dgm:t>
        <a:bodyPr/>
        <a:lstStyle/>
        <a:p>
          <a:endParaRPr lang="ru-RU"/>
        </a:p>
      </dgm:t>
    </dgm:pt>
    <dgm:pt modelId="{3EF436FA-63FD-4E51-9280-E18D8EF71610}" type="pres">
      <dgm:prSet presAssocID="{BF1E3DD8-56F2-4C17-AD92-9CE44295CD46}" presName="hierRoot2" presStyleCnt="0"/>
      <dgm:spPr/>
    </dgm:pt>
    <dgm:pt modelId="{A10CC808-C346-4B7D-9695-D4C51B280E09}" type="pres">
      <dgm:prSet presAssocID="{BF1E3DD8-56F2-4C17-AD92-9CE44295CD46}" presName="composite2" presStyleCnt="0"/>
      <dgm:spPr/>
    </dgm:pt>
    <dgm:pt modelId="{86380C89-82BA-467F-AD91-06CF18D43DC7}" type="pres">
      <dgm:prSet presAssocID="{BF1E3DD8-56F2-4C17-AD92-9CE44295CD46}" presName="background2" presStyleLbl="node2" presStyleIdx="0" presStyleCnt="1"/>
      <dgm:spPr/>
    </dgm:pt>
    <dgm:pt modelId="{8B0762DA-729F-45AB-A6DE-87B17CAAD6ED}" type="pres">
      <dgm:prSet presAssocID="{BF1E3DD8-56F2-4C17-AD92-9CE44295CD46}" presName="text2" presStyleLbl="fgAcc2" presStyleIdx="0" presStyleCnt="1" custScaleX="150491" custScaleY="225049" custLinFactX="75982" custLinFactNeighborX="100000" custLinFactNeighborY="-90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E052F9-62DC-4470-BD26-4137B482490C}" type="pres">
      <dgm:prSet presAssocID="{BF1E3DD8-56F2-4C17-AD92-9CE44295CD46}" presName="hierChild3" presStyleCnt="0"/>
      <dgm:spPr/>
    </dgm:pt>
    <dgm:pt modelId="{83A7B88F-3471-4B30-830D-A3B076388E46}" type="pres">
      <dgm:prSet presAssocID="{6295EDB6-E346-4BF5-9C9D-CFEB45226B2E}" presName="hierRoot1" presStyleCnt="0"/>
      <dgm:spPr/>
    </dgm:pt>
    <dgm:pt modelId="{A53F7DBD-2F24-43E8-9AD8-932F49FEA038}" type="pres">
      <dgm:prSet presAssocID="{6295EDB6-E346-4BF5-9C9D-CFEB45226B2E}" presName="composite" presStyleCnt="0"/>
      <dgm:spPr/>
    </dgm:pt>
    <dgm:pt modelId="{5A0DE9BA-64AB-4912-B29C-AD07E186A5D1}" type="pres">
      <dgm:prSet presAssocID="{6295EDB6-E346-4BF5-9C9D-CFEB45226B2E}" presName="background" presStyleLbl="node0" presStyleIdx="1" presStyleCnt="3"/>
      <dgm:spPr/>
    </dgm:pt>
    <dgm:pt modelId="{772E99B8-CBC9-4B57-8788-9C31389E868E}" type="pres">
      <dgm:prSet presAssocID="{6295EDB6-E346-4BF5-9C9D-CFEB45226B2E}" presName="text" presStyleLbl="fgAcc0" presStyleIdx="1" presStyleCnt="3" custScaleX="159072" custScaleY="231972" custLinFactX="-70187" custLinFactY="2078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3783A-A7C1-47E9-91CE-FD53CF3335E3}" type="pres">
      <dgm:prSet presAssocID="{6295EDB6-E346-4BF5-9C9D-CFEB45226B2E}" presName="hierChild2" presStyleCnt="0"/>
      <dgm:spPr/>
    </dgm:pt>
    <dgm:pt modelId="{06A3205D-90A2-4111-9EF2-6EB534331538}" type="pres">
      <dgm:prSet presAssocID="{96E4AF43-419D-4B49-AC00-FF93C56187E2}" presName="hierRoot1" presStyleCnt="0"/>
      <dgm:spPr/>
    </dgm:pt>
    <dgm:pt modelId="{5C9E205A-7751-4308-B5B0-F56AF10E02D6}" type="pres">
      <dgm:prSet presAssocID="{96E4AF43-419D-4B49-AC00-FF93C56187E2}" presName="composite" presStyleCnt="0"/>
      <dgm:spPr/>
    </dgm:pt>
    <dgm:pt modelId="{DAEAA4AD-24C2-419E-80E8-3E182BC3D073}" type="pres">
      <dgm:prSet presAssocID="{96E4AF43-419D-4B49-AC00-FF93C56187E2}" presName="background" presStyleLbl="node0" presStyleIdx="2" presStyleCnt="3"/>
      <dgm:spPr/>
    </dgm:pt>
    <dgm:pt modelId="{491F214E-B2D2-4FA9-B04A-3B1DA9A80B86}" type="pres">
      <dgm:prSet presAssocID="{96E4AF43-419D-4B49-AC00-FF93C56187E2}" presName="text" presStyleLbl="fgAcc0" presStyleIdx="2" presStyleCnt="3" custScaleX="164069" custScaleY="225700" custLinFactY="18705" custLinFactNeighborX="957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4B247-E8EC-422A-B14A-3CCF766EDFF5}" type="pres">
      <dgm:prSet presAssocID="{96E4AF43-419D-4B49-AC00-FF93C56187E2}" presName="hierChild2" presStyleCnt="0"/>
      <dgm:spPr/>
    </dgm:pt>
  </dgm:ptLst>
  <dgm:cxnLst>
    <dgm:cxn modelId="{B69C1DCF-DD9A-4CDC-BEA4-804373E063AD}" srcId="{1334D15F-48F2-4024-80A2-33F2B8493882}" destId="{96E4AF43-419D-4B49-AC00-FF93C56187E2}" srcOrd="2" destOrd="0" parTransId="{59D17DCE-C552-49BD-964E-ED9ED2CA71DB}" sibTransId="{6A451B7F-6A92-4CE9-A614-E4D1B8152223}"/>
    <dgm:cxn modelId="{9A8A6521-AAFB-4B41-8D89-EE706477A3B5}" type="presOf" srcId="{BF1E3DD8-56F2-4C17-AD92-9CE44295CD46}" destId="{8B0762DA-729F-45AB-A6DE-87B17CAAD6ED}" srcOrd="0" destOrd="0" presId="urn:microsoft.com/office/officeart/2005/8/layout/hierarchy1"/>
    <dgm:cxn modelId="{D9FC5E47-6E8D-4DF0-A39D-052101354C4B}" srcId="{24BA17FD-741A-4085-BCB0-5A4BDCEE9753}" destId="{BF1E3DD8-56F2-4C17-AD92-9CE44295CD46}" srcOrd="0" destOrd="0" parTransId="{E3F0E1A8-BD89-4458-9947-78BFC126E637}" sibTransId="{31AF42C7-4081-4342-883C-6D0BEFA9EA70}"/>
    <dgm:cxn modelId="{D9684057-98EF-4D93-8E53-4666C438D460}" type="presOf" srcId="{E3F0E1A8-BD89-4458-9947-78BFC126E637}" destId="{CBE22C20-4641-4C3A-A91A-E370CFA74AE9}" srcOrd="0" destOrd="0" presId="urn:microsoft.com/office/officeart/2005/8/layout/hierarchy1"/>
    <dgm:cxn modelId="{1CEA2DD5-A692-4056-BA03-4B9D7B970037}" type="presOf" srcId="{96E4AF43-419D-4B49-AC00-FF93C56187E2}" destId="{491F214E-B2D2-4FA9-B04A-3B1DA9A80B86}" srcOrd="0" destOrd="0" presId="urn:microsoft.com/office/officeart/2005/8/layout/hierarchy1"/>
    <dgm:cxn modelId="{453B8831-EC41-428E-9288-D8E3466D2B51}" type="presOf" srcId="{24BA17FD-741A-4085-BCB0-5A4BDCEE9753}" destId="{BC8A0C76-2357-450C-B634-E887B77DE5D3}" srcOrd="0" destOrd="0" presId="urn:microsoft.com/office/officeart/2005/8/layout/hierarchy1"/>
    <dgm:cxn modelId="{299C1C03-0338-4972-9A28-963DCAE09E7E}" type="presOf" srcId="{6295EDB6-E346-4BF5-9C9D-CFEB45226B2E}" destId="{772E99B8-CBC9-4B57-8788-9C31389E868E}" srcOrd="0" destOrd="0" presId="urn:microsoft.com/office/officeart/2005/8/layout/hierarchy1"/>
    <dgm:cxn modelId="{9CCD02CD-173C-4E3B-8CFB-AC08EB3FB901}" type="presOf" srcId="{1334D15F-48F2-4024-80A2-33F2B8493882}" destId="{2D74F777-59B8-4992-A670-D1B0763C19D4}" srcOrd="0" destOrd="0" presId="urn:microsoft.com/office/officeart/2005/8/layout/hierarchy1"/>
    <dgm:cxn modelId="{C91C7BBB-894B-4FAA-882D-850AD6123234}" srcId="{1334D15F-48F2-4024-80A2-33F2B8493882}" destId="{24BA17FD-741A-4085-BCB0-5A4BDCEE9753}" srcOrd="0" destOrd="0" parTransId="{F237AA73-793D-4E76-BEA7-B432EA977D0B}" sibTransId="{9F76D8B5-C8D3-4BB1-8DED-9159B052C313}"/>
    <dgm:cxn modelId="{FA6D77A4-A7A0-42A4-97C5-FFCA5D1F6EDA}" srcId="{1334D15F-48F2-4024-80A2-33F2B8493882}" destId="{6295EDB6-E346-4BF5-9C9D-CFEB45226B2E}" srcOrd="1" destOrd="0" parTransId="{01C0CCEC-E75E-4298-84F9-EA45B889E76E}" sibTransId="{ED1C4BC4-CFBA-40CA-B7CB-A19EFE1630BA}"/>
    <dgm:cxn modelId="{9411827F-9FDC-4CBF-95DB-A33ABDD8A77B}" type="presParOf" srcId="{2D74F777-59B8-4992-A670-D1B0763C19D4}" destId="{A04FA373-2600-4795-99CA-8B89E331E694}" srcOrd="0" destOrd="0" presId="urn:microsoft.com/office/officeart/2005/8/layout/hierarchy1"/>
    <dgm:cxn modelId="{BC1FD0BD-CBD2-4652-BEB3-3C58FAB46F6D}" type="presParOf" srcId="{A04FA373-2600-4795-99CA-8B89E331E694}" destId="{61A06955-BD76-4D1F-A3A2-CCE411938D99}" srcOrd="0" destOrd="0" presId="urn:microsoft.com/office/officeart/2005/8/layout/hierarchy1"/>
    <dgm:cxn modelId="{0D5FE064-A259-48E9-87F6-67C627F6B54B}" type="presParOf" srcId="{61A06955-BD76-4D1F-A3A2-CCE411938D99}" destId="{EE86A971-A79C-465D-A354-A7A367869E91}" srcOrd="0" destOrd="0" presId="urn:microsoft.com/office/officeart/2005/8/layout/hierarchy1"/>
    <dgm:cxn modelId="{D90BB924-94B6-47B5-AEE3-AA199D229684}" type="presParOf" srcId="{61A06955-BD76-4D1F-A3A2-CCE411938D99}" destId="{BC8A0C76-2357-450C-B634-E887B77DE5D3}" srcOrd="1" destOrd="0" presId="urn:microsoft.com/office/officeart/2005/8/layout/hierarchy1"/>
    <dgm:cxn modelId="{E095D97F-732E-4845-8A80-5135D7EC877C}" type="presParOf" srcId="{A04FA373-2600-4795-99CA-8B89E331E694}" destId="{63C202FE-D4A8-427B-8C2D-D027C5003381}" srcOrd="1" destOrd="0" presId="urn:microsoft.com/office/officeart/2005/8/layout/hierarchy1"/>
    <dgm:cxn modelId="{4F58F5FB-1B0F-4D4B-A0B9-02BDE00FB197}" type="presParOf" srcId="{63C202FE-D4A8-427B-8C2D-D027C5003381}" destId="{CBE22C20-4641-4C3A-A91A-E370CFA74AE9}" srcOrd="0" destOrd="0" presId="urn:microsoft.com/office/officeart/2005/8/layout/hierarchy1"/>
    <dgm:cxn modelId="{D68909FC-2D25-4BB1-B0E8-F20A10E23978}" type="presParOf" srcId="{63C202FE-D4A8-427B-8C2D-D027C5003381}" destId="{3EF436FA-63FD-4E51-9280-E18D8EF71610}" srcOrd="1" destOrd="0" presId="urn:microsoft.com/office/officeart/2005/8/layout/hierarchy1"/>
    <dgm:cxn modelId="{040FE3E2-0D3A-4CA7-A940-D890EA3B04AA}" type="presParOf" srcId="{3EF436FA-63FD-4E51-9280-E18D8EF71610}" destId="{A10CC808-C346-4B7D-9695-D4C51B280E09}" srcOrd="0" destOrd="0" presId="urn:microsoft.com/office/officeart/2005/8/layout/hierarchy1"/>
    <dgm:cxn modelId="{E4A3715D-72F9-44BD-B999-8DC1E50C53EB}" type="presParOf" srcId="{A10CC808-C346-4B7D-9695-D4C51B280E09}" destId="{86380C89-82BA-467F-AD91-06CF18D43DC7}" srcOrd="0" destOrd="0" presId="urn:microsoft.com/office/officeart/2005/8/layout/hierarchy1"/>
    <dgm:cxn modelId="{238B18CF-2B01-46A1-B7FB-6B7E9E743BC4}" type="presParOf" srcId="{A10CC808-C346-4B7D-9695-D4C51B280E09}" destId="{8B0762DA-729F-45AB-A6DE-87B17CAAD6ED}" srcOrd="1" destOrd="0" presId="urn:microsoft.com/office/officeart/2005/8/layout/hierarchy1"/>
    <dgm:cxn modelId="{69DAA2C7-596C-4950-BE3C-1FBA82F539D5}" type="presParOf" srcId="{3EF436FA-63FD-4E51-9280-E18D8EF71610}" destId="{A2E052F9-62DC-4470-BD26-4137B482490C}" srcOrd="1" destOrd="0" presId="urn:microsoft.com/office/officeart/2005/8/layout/hierarchy1"/>
    <dgm:cxn modelId="{DD81FC7C-1A13-4E38-8758-4393D5948B16}" type="presParOf" srcId="{2D74F777-59B8-4992-A670-D1B0763C19D4}" destId="{83A7B88F-3471-4B30-830D-A3B076388E46}" srcOrd="1" destOrd="0" presId="urn:microsoft.com/office/officeart/2005/8/layout/hierarchy1"/>
    <dgm:cxn modelId="{BFD4FEE3-2BFD-485D-9816-242F8A453A48}" type="presParOf" srcId="{83A7B88F-3471-4B30-830D-A3B076388E46}" destId="{A53F7DBD-2F24-43E8-9AD8-932F49FEA038}" srcOrd="0" destOrd="0" presId="urn:microsoft.com/office/officeart/2005/8/layout/hierarchy1"/>
    <dgm:cxn modelId="{71336C07-6289-431E-A4AA-F55C06545231}" type="presParOf" srcId="{A53F7DBD-2F24-43E8-9AD8-932F49FEA038}" destId="{5A0DE9BA-64AB-4912-B29C-AD07E186A5D1}" srcOrd="0" destOrd="0" presId="urn:microsoft.com/office/officeart/2005/8/layout/hierarchy1"/>
    <dgm:cxn modelId="{7BF8C2FD-5350-4760-89B4-4D550AAC6F0F}" type="presParOf" srcId="{A53F7DBD-2F24-43E8-9AD8-932F49FEA038}" destId="{772E99B8-CBC9-4B57-8788-9C31389E868E}" srcOrd="1" destOrd="0" presId="urn:microsoft.com/office/officeart/2005/8/layout/hierarchy1"/>
    <dgm:cxn modelId="{957BF8B3-B798-4DA3-867D-314AAAB57D01}" type="presParOf" srcId="{83A7B88F-3471-4B30-830D-A3B076388E46}" destId="{6853783A-A7C1-47E9-91CE-FD53CF3335E3}" srcOrd="1" destOrd="0" presId="urn:microsoft.com/office/officeart/2005/8/layout/hierarchy1"/>
    <dgm:cxn modelId="{B9EE1CF9-CE1B-4E75-97E5-DBCBE5202E3D}" type="presParOf" srcId="{2D74F777-59B8-4992-A670-D1B0763C19D4}" destId="{06A3205D-90A2-4111-9EF2-6EB534331538}" srcOrd="2" destOrd="0" presId="urn:microsoft.com/office/officeart/2005/8/layout/hierarchy1"/>
    <dgm:cxn modelId="{E8678909-1D21-4754-977A-54133FE25434}" type="presParOf" srcId="{06A3205D-90A2-4111-9EF2-6EB534331538}" destId="{5C9E205A-7751-4308-B5B0-F56AF10E02D6}" srcOrd="0" destOrd="0" presId="urn:microsoft.com/office/officeart/2005/8/layout/hierarchy1"/>
    <dgm:cxn modelId="{36704BA2-10CC-4D6F-8E6D-3EDFEAF9AA91}" type="presParOf" srcId="{5C9E205A-7751-4308-B5B0-F56AF10E02D6}" destId="{DAEAA4AD-24C2-419E-80E8-3E182BC3D073}" srcOrd="0" destOrd="0" presId="urn:microsoft.com/office/officeart/2005/8/layout/hierarchy1"/>
    <dgm:cxn modelId="{961D52FA-3BAA-4DEC-8B73-92BF97B744E9}" type="presParOf" srcId="{5C9E205A-7751-4308-B5B0-F56AF10E02D6}" destId="{491F214E-B2D2-4FA9-B04A-3B1DA9A80B86}" srcOrd="1" destOrd="0" presId="urn:microsoft.com/office/officeart/2005/8/layout/hierarchy1"/>
    <dgm:cxn modelId="{579E1D2A-2375-4DEF-B40D-7DEC25425F28}" type="presParOf" srcId="{06A3205D-90A2-4111-9EF2-6EB534331538}" destId="{8504B247-E8EC-422A-B14A-3CCF766EDF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7A805-A7A9-4D2E-9C9A-3E187F52B9F6}">
      <dsp:nvSpPr>
        <dsp:cNvPr id="0" name=""/>
        <dsp:cNvSpPr/>
      </dsp:nvSpPr>
      <dsp:spPr>
        <a:xfrm>
          <a:off x="825301" y="0"/>
          <a:ext cx="10187958" cy="5272392"/>
        </a:xfrm>
        <a:prstGeom prst="rightArrow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704F9-40D2-4080-9D6C-80426EDDC279}">
      <dsp:nvSpPr>
        <dsp:cNvPr id="0" name=""/>
        <dsp:cNvSpPr/>
      </dsp:nvSpPr>
      <dsp:spPr>
        <a:xfrm>
          <a:off x="0" y="1591439"/>
          <a:ext cx="1621443" cy="2108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Bahnschrift" panose="020B0502040204020203" pitchFamily="34" charset="0"/>
            </a:rPr>
            <a:t>I </a:t>
          </a:r>
          <a:r>
            <a:rPr lang="ru-RU" sz="1200" kern="1200" dirty="0" smtClean="0">
              <a:latin typeface="Bahnschrift" panose="020B0502040204020203" pitchFamily="34" charset="0"/>
            </a:rPr>
            <a:t>этап – подготовительный</a:t>
          </a:r>
          <a:endParaRPr lang="ru-RU" sz="1200" kern="1200" dirty="0">
            <a:latin typeface="Bahnschrift" panose="020B0502040204020203" pitchFamily="34" charset="0"/>
          </a:endParaRPr>
        </a:p>
      </dsp:txBody>
      <dsp:txXfrm>
        <a:off x="79152" y="1670591"/>
        <a:ext cx="1463139" cy="1950652"/>
      </dsp:txXfrm>
    </dsp:sp>
    <dsp:sp modelId="{5797B527-B6ED-420F-B43F-72B0DC413BCC}">
      <dsp:nvSpPr>
        <dsp:cNvPr id="0" name=""/>
        <dsp:cNvSpPr/>
      </dsp:nvSpPr>
      <dsp:spPr>
        <a:xfrm>
          <a:off x="1703527" y="1581717"/>
          <a:ext cx="1621443" cy="2108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Bahnschrift" panose="020B0502040204020203" pitchFamily="34" charset="0"/>
            </a:rPr>
            <a:t>II </a:t>
          </a:r>
          <a:r>
            <a:rPr lang="ru-RU" sz="1300" kern="1200" dirty="0" smtClean="0">
              <a:latin typeface="Bahnschrift" panose="020B0502040204020203" pitchFamily="34" charset="0"/>
            </a:rPr>
            <a:t>этап – диагностический</a:t>
          </a:r>
          <a:endParaRPr lang="ru-RU" sz="1300" kern="1200" dirty="0">
            <a:latin typeface="Bahnschrift" panose="020B0502040204020203" pitchFamily="34" charset="0"/>
          </a:endParaRPr>
        </a:p>
      </dsp:txBody>
      <dsp:txXfrm>
        <a:off x="1782679" y="1660869"/>
        <a:ext cx="1463139" cy="1950652"/>
      </dsp:txXfrm>
    </dsp:sp>
    <dsp:sp modelId="{C4373E65-DBF7-4295-9304-15952D70D7AB}">
      <dsp:nvSpPr>
        <dsp:cNvPr id="0" name=""/>
        <dsp:cNvSpPr/>
      </dsp:nvSpPr>
      <dsp:spPr>
        <a:xfrm>
          <a:off x="3406043" y="1581717"/>
          <a:ext cx="1621443" cy="2108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Bahnschrift" panose="020B0502040204020203" pitchFamily="34" charset="0"/>
            </a:rPr>
            <a:t>III </a:t>
          </a:r>
          <a:r>
            <a:rPr lang="ru-RU" sz="1300" kern="1200" dirty="0" smtClean="0">
              <a:latin typeface="Bahnschrift" panose="020B0502040204020203" pitchFamily="34" charset="0"/>
            </a:rPr>
            <a:t>этап – разработка ИОМ</a:t>
          </a:r>
          <a:endParaRPr lang="ru-RU" sz="1300" kern="1200" dirty="0">
            <a:latin typeface="Bahnschrift" panose="020B0502040204020203" pitchFamily="34" charset="0"/>
          </a:endParaRPr>
        </a:p>
      </dsp:txBody>
      <dsp:txXfrm>
        <a:off x="3485195" y="1660869"/>
        <a:ext cx="1463139" cy="1950652"/>
      </dsp:txXfrm>
    </dsp:sp>
    <dsp:sp modelId="{AA76EEFE-AF44-4C86-85EF-68DC10962709}">
      <dsp:nvSpPr>
        <dsp:cNvPr id="0" name=""/>
        <dsp:cNvSpPr/>
      </dsp:nvSpPr>
      <dsp:spPr>
        <a:xfrm>
          <a:off x="5108559" y="1581717"/>
          <a:ext cx="1621443" cy="2108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Bahnschrift" panose="020B0502040204020203" pitchFamily="34" charset="0"/>
            </a:rPr>
            <a:t>IV этап – коррекционно-развивающая и образовательная работа по реализации ИОМ</a:t>
          </a:r>
          <a:endParaRPr lang="ru-RU" sz="1300" kern="1200" dirty="0">
            <a:latin typeface="Bahnschrift" panose="020B0502040204020203" pitchFamily="34" charset="0"/>
          </a:endParaRPr>
        </a:p>
      </dsp:txBody>
      <dsp:txXfrm>
        <a:off x="5187711" y="1660869"/>
        <a:ext cx="1463139" cy="1950652"/>
      </dsp:txXfrm>
    </dsp:sp>
    <dsp:sp modelId="{90F544D1-5E23-44CB-B1A2-E7DD86E438B0}">
      <dsp:nvSpPr>
        <dsp:cNvPr id="0" name=""/>
        <dsp:cNvSpPr/>
      </dsp:nvSpPr>
      <dsp:spPr>
        <a:xfrm>
          <a:off x="6811075" y="1581717"/>
          <a:ext cx="1621443" cy="2108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Bahnschrift" panose="020B0502040204020203" pitchFamily="34" charset="0"/>
            </a:rPr>
            <a:t>V </a:t>
          </a:r>
          <a:r>
            <a:rPr lang="ru-RU" sz="1300" kern="1200" dirty="0" smtClean="0">
              <a:latin typeface="Bahnschrift" panose="020B0502040204020203" pitchFamily="34" charset="0"/>
            </a:rPr>
            <a:t>этап – промежуточно-диагностический</a:t>
          </a:r>
          <a:endParaRPr lang="ru-RU" sz="1300" kern="1200" dirty="0">
            <a:latin typeface="Bahnschrift" panose="020B0502040204020203" pitchFamily="34" charset="0"/>
          </a:endParaRPr>
        </a:p>
      </dsp:txBody>
      <dsp:txXfrm>
        <a:off x="6890227" y="1660869"/>
        <a:ext cx="1463139" cy="1950652"/>
      </dsp:txXfrm>
    </dsp:sp>
    <dsp:sp modelId="{A643AC66-9EFB-4C30-A702-62961ADCE317}">
      <dsp:nvSpPr>
        <dsp:cNvPr id="0" name=""/>
        <dsp:cNvSpPr/>
      </dsp:nvSpPr>
      <dsp:spPr>
        <a:xfrm>
          <a:off x="8513590" y="1581717"/>
          <a:ext cx="1621443" cy="2108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Bahnschrift" panose="020B0502040204020203" pitchFamily="34" charset="0"/>
            </a:rPr>
            <a:t>VI этап – коррекционно-развивающая и образовательная работа по реализации ИОМ</a:t>
          </a:r>
          <a:endParaRPr lang="ru-RU" sz="1300" kern="1200" dirty="0">
            <a:latin typeface="Bahnschrift" panose="020B0502040204020203" pitchFamily="34" charset="0"/>
          </a:endParaRPr>
        </a:p>
      </dsp:txBody>
      <dsp:txXfrm>
        <a:off x="8592742" y="1660869"/>
        <a:ext cx="1463139" cy="1950652"/>
      </dsp:txXfrm>
    </dsp:sp>
    <dsp:sp modelId="{BE3BF858-E54A-4F39-936B-CF791CC03F9E}">
      <dsp:nvSpPr>
        <dsp:cNvPr id="0" name=""/>
        <dsp:cNvSpPr/>
      </dsp:nvSpPr>
      <dsp:spPr>
        <a:xfrm>
          <a:off x="10206379" y="1601162"/>
          <a:ext cx="1621443" cy="2108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Bahnschrift" panose="020B0502040204020203" pitchFamily="34" charset="0"/>
            </a:rPr>
            <a:t>VII </a:t>
          </a:r>
          <a:r>
            <a:rPr lang="ru-RU" sz="1300" kern="1200" dirty="0" smtClean="0">
              <a:latin typeface="Bahnschrift" panose="020B0502040204020203" pitchFamily="34" charset="0"/>
            </a:rPr>
            <a:t>этап – итоговая диагностика, оценка результатов</a:t>
          </a:r>
          <a:endParaRPr lang="ru-RU" sz="1300" kern="1200" dirty="0">
            <a:latin typeface="Bahnschrift" panose="020B0502040204020203" pitchFamily="34" charset="0"/>
          </a:endParaRPr>
        </a:p>
      </dsp:txBody>
      <dsp:txXfrm>
        <a:off x="10285531" y="1680314"/>
        <a:ext cx="1463139" cy="1950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22C20-4641-4C3A-A91A-E370CFA74AE9}">
      <dsp:nvSpPr>
        <dsp:cNvPr id="0" name=""/>
        <dsp:cNvSpPr/>
      </dsp:nvSpPr>
      <dsp:spPr>
        <a:xfrm>
          <a:off x="5070709" y="453021"/>
          <a:ext cx="405038" cy="500336"/>
        </a:xfrm>
        <a:custGeom>
          <a:avLst/>
          <a:gdLst/>
          <a:ahLst/>
          <a:cxnLst/>
          <a:rect l="0" t="0" r="0" b="0"/>
          <a:pathLst>
            <a:path>
              <a:moveTo>
                <a:pt x="405038" y="0"/>
              </a:moveTo>
              <a:lnTo>
                <a:pt x="405038" y="313361"/>
              </a:lnTo>
              <a:lnTo>
                <a:pt x="0" y="313361"/>
              </a:lnTo>
              <a:lnTo>
                <a:pt x="0" y="5003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6A971-A79C-465D-A354-A7A367869E91}">
      <dsp:nvSpPr>
        <dsp:cNvPr id="0" name=""/>
        <dsp:cNvSpPr/>
      </dsp:nvSpPr>
      <dsp:spPr>
        <a:xfrm>
          <a:off x="4104576" y="-213045"/>
          <a:ext cx="2742342" cy="666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0C76-2357-450C-B634-E887B77DE5D3}">
      <dsp:nvSpPr>
        <dsp:cNvPr id="0" name=""/>
        <dsp:cNvSpPr/>
      </dsp:nvSpPr>
      <dsp:spPr>
        <a:xfrm>
          <a:off x="4328835" y="0"/>
          <a:ext cx="2742342" cy="666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Bahnschrift" panose="020B0502040204020203" pitchFamily="34" charset="0"/>
            </a:rPr>
            <a:t>ИОМ</a:t>
          </a:r>
          <a:endParaRPr lang="ru-RU" sz="4000" kern="1200" dirty="0">
            <a:latin typeface="Bahnschrift" panose="020B0502040204020203" pitchFamily="34" charset="0"/>
          </a:endParaRPr>
        </a:p>
      </dsp:txBody>
      <dsp:txXfrm>
        <a:off x="4348343" y="19508"/>
        <a:ext cx="2703326" cy="627051"/>
      </dsp:txXfrm>
    </dsp:sp>
    <dsp:sp modelId="{86380C89-82BA-467F-AD91-06CF18D43DC7}">
      <dsp:nvSpPr>
        <dsp:cNvPr id="0" name=""/>
        <dsp:cNvSpPr/>
      </dsp:nvSpPr>
      <dsp:spPr>
        <a:xfrm>
          <a:off x="3552008" y="953358"/>
          <a:ext cx="3037401" cy="2884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762DA-729F-45AB-A6DE-87B17CAAD6ED}">
      <dsp:nvSpPr>
        <dsp:cNvPr id="0" name=""/>
        <dsp:cNvSpPr/>
      </dsp:nvSpPr>
      <dsp:spPr>
        <a:xfrm>
          <a:off x="3776267" y="1166404"/>
          <a:ext cx="3037401" cy="2884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ahnschrift" panose="020B0502040204020203" pitchFamily="34" charset="0"/>
            </a:rPr>
            <a:t>ИОТ- «индивидуальная образовательная траектория» (ИОТ). ИОТ – это персональный путь реализации личностного потенциала каждого обучающегося; это результат реализации личностного потенциала через осуществление соответствующих видов деятельности </a:t>
          </a:r>
          <a:endParaRPr lang="ru-RU" sz="1400" kern="1200" dirty="0">
            <a:latin typeface="Bahnschrift" panose="020B0502040204020203" pitchFamily="34" charset="0"/>
          </a:endParaRPr>
        </a:p>
      </dsp:txBody>
      <dsp:txXfrm>
        <a:off x="3860746" y="1250883"/>
        <a:ext cx="2868443" cy="2715355"/>
      </dsp:txXfrm>
    </dsp:sp>
    <dsp:sp modelId="{5A0DE9BA-64AB-4912-B29C-AD07E186A5D1}">
      <dsp:nvSpPr>
        <dsp:cNvPr id="0" name=""/>
        <dsp:cNvSpPr/>
      </dsp:nvSpPr>
      <dsp:spPr>
        <a:xfrm>
          <a:off x="51102" y="2407921"/>
          <a:ext cx="3210594" cy="2973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E99B8-CBC9-4B57-8788-9C31389E868E}">
      <dsp:nvSpPr>
        <dsp:cNvPr id="0" name=""/>
        <dsp:cNvSpPr/>
      </dsp:nvSpPr>
      <dsp:spPr>
        <a:xfrm>
          <a:off x="275361" y="2620967"/>
          <a:ext cx="3210594" cy="2973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" panose="020B0502040204020203" pitchFamily="34" charset="0"/>
            </a:rPr>
            <a:t>ИУП -это совокупность учебных предметов, дисциплин и элективных выбранных для освоения учащимися на основе образовательных потребностей и профессиональных перспектив</a:t>
          </a:r>
          <a:endParaRPr lang="ru-RU" sz="1600" kern="1200" dirty="0">
            <a:latin typeface="Bahnschrift" panose="020B0502040204020203" pitchFamily="34" charset="0"/>
          </a:endParaRPr>
        </a:p>
      </dsp:txBody>
      <dsp:txXfrm>
        <a:off x="362438" y="2708044"/>
        <a:ext cx="3036440" cy="2798887"/>
      </dsp:txXfrm>
    </dsp:sp>
    <dsp:sp modelId="{DAEAA4AD-24C2-419E-80E8-3E182BC3D073}">
      <dsp:nvSpPr>
        <dsp:cNvPr id="0" name=""/>
        <dsp:cNvSpPr/>
      </dsp:nvSpPr>
      <dsp:spPr>
        <a:xfrm>
          <a:off x="7145261" y="2381276"/>
          <a:ext cx="3311450" cy="289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F214E-B2D2-4FA9-B04A-3B1DA9A80B86}">
      <dsp:nvSpPr>
        <dsp:cNvPr id="0" name=""/>
        <dsp:cNvSpPr/>
      </dsp:nvSpPr>
      <dsp:spPr>
        <a:xfrm>
          <a:off x="7369519" y="2594321"/>
          <a:ext cx="3311450" cy="2892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ahnschrift" panose="020B0502040204020203" pitchFamily="34" charset="0"/>
            </a:rPr>
            <a:t>ИОП - Он составляется на основе выбора учащегося и согласования его интересов и запросов с педагогическим коллективом образовательного учреждения и представляет собой программу образовательной деятельности на определенный временной период. Содержательную основу обучения по ИОП составляют учебные модули</a:t>
          </a:r>
          <a:endParaRPr lang="ru-RU" sz="1400" kern="1200" dirty="0">
            <a:latin typeface="Bahnschrift" panose="020B0502040204020203" pitchFamily="34" charset="0"/>
          </a:endParaRPr>
        </a:p>
      </dsp:txBody>
      <dsp:txXfrm>
        <a:off x="7454242" y="2679044"/>
        <a:ext cx="3142004" cy="272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44752F2C-E7F0-4D70-8A16-E3F2117F3DB4}" type="datetime1">
              <a:rPr lang="ru-RU" smtClean="0"/>
              <a:t>12.10.2025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63B52A86-9838-4BEE-A2B4-AE3285528427}" type="datetime1">
              <a:rPr lang="ru-RU" smtClean="0"/>
              <a:pPr/>
              <a:t>12.10.2025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96E09883-B744-4FDD-8623-D69A66650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90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8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39680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6970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8335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193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5894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7170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065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28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10774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 rtlCol="0">
            <a:noAutofit/>
          </a:bodyPr>
          <a:lstStyle>
            <a:lvl1pPr>
              <a:defRPr lang="ru-RU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 rtlCol="0"/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ru-RU"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ru-RU"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43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+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rtlCol="0" anchor="ctr">
            <a:noAutofit/>
          </a:bodyPr>
          <a:lstStyle>
            <a:lvl1pPr>
              <a:defRPr lang="ru-RU" sz="5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 rtlCol="0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96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321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+ под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rtlCol="0" anchor="b">
            <a:noAutofit/>
          </a:bodyPr>
          <a:lstStyle>
            <a:lvl1pPr>
              <a:defRPr lang="ru-RU" sz="5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Текст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lang="ru-RU"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04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 объекта содержимого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 rtlCol="0"/>
          <a:lstStyle>
            <a:lvl1pPr marL="0" indent="0">
              <a:buNone/>
              <a:defRPr lang="ru-RU" sz="1800"/>
            </a:lvl1pPr>
            <a:lvl2pPr marL="411480">
              <a:defRPr lang="ru-RU" sz="1800"/>
            </a:lvl2pPr>
            <a:lvl3pPr marL="685800">
              <a:defRPr lang="ru-RU" sz="1800"/>
            </a:lvl3pPr>
            <a:lvl4pPr marL="1051560">
              <a:defRPr lang="ru-RU" sz="1800"/>
            </a:lvl4pPr>
            <a:lvl5pPr marL="1417320"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 rtlCol="0"/>
          <a:lstStyle>
            <a:lvl1pPr marL="342900" indent="-342900">
              <a:buFont typeface="+mj-lt"/>
              <a:buAutoNum type="arabicPeriod"/>
              <a:defRPr lang="ru-RU" sz="1800"/>
            </a:lvl1pPr>
            <a:lvl2pPr marL="525780" indent="-342900">
              <a:buFont typeface="+mj-lt"/>
              <a:buAutoNum type="alphaLcPeriod"/>
              <a:defRPr lang="ru-RU" sz="1800"/>
            </a:lvl2pPr>
            <a:lvl3pPr marL="800100" indent="-342900">
              <a:buFont typeface="+mj-lt"/>
              <a:buAutoNum type="arabicParenR"/>
              <a:defRPr lang="ru-RU" sz="1800"/>
            </a:lvl3pPr>
            <a:lvl4pPr marL="1165860" indent="-342900">
              <a:buFont typeface="+mj-lt"/>
              <a:buAutoNum type="alphaLcPeriod"/>
              <a:defRPr lang="ru-RU" sz="1800"/>
            </a:lvl4pPr>
            <a:lvl5pPr marL="1531620" indent="-342900">
              <a:buFont typeface="+mj-lt"/>
              <a:buAutoNum type="romanLcPeriod"/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071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rtlCol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7000"/>
            </a:lvl1pPr>
          </a:lstStyle>
          <a:p>
            <a:pPr rtl="0"/>
            <a:endParaRPr lang="ru-RU" dirty="0"/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Полилиния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4" name="Полилиния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843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rtlCol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7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Объект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7264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5262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6218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7" name="Объект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9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7364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9752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8976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8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33" r:id="rId21"/>
    <p:sldLayoutId id="2147483835" r:id="rId22"/>
    <p:sldLayoutId id="214748364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166" y="97276"/>
            <a:ext cx="8200417" cy="1653703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latin typeface="Bahnschrift" panose="020B0502040204020203" pitchFamily="34" charset="0"/>
              </a:rPr>
              <a:t>Индивидуальный образовательный маршрут как условие</a:t>
            </a:r>
            <a:br>
              <a:rPr lang="ru-RU" sz="3600" b="1" dirty="0">
                <a:latin typeface="Bahnschrift" panose="020B0502040204020203" pitchFamily="34" charset="0"/>
              </a:rPr>
            </a:br>
            <a:r>
              <a:rPr lang="ru-RU" sz="3600" b="1" dirty="0">
                <a:latin typeface="Bahnschrift" panose="020B0502040204020203" pitchFamily="34" charset="0"/>
              </a:rPr>
              <a:t>высшего образования студентов с инвалидностью и ОВЗ </a:t>
            </a:r>
            <a:endParaRPr lang="ru-RU" sz="3600" b="1" dirty="0"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655" y="3292204"/>
            <a:ext cx="66731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ahnschrift" panose="020B0502040204020203" pitchFamily="34" charset="0"/>
              </a:rPr>
              <a:t>Богданова </a:t>
            </a:r>
            <a:r>
              <a:rPr lang="ru-RU" sz="2000" dirty="0" smtClean="0">
                <a:latin typeface="Bahnschrift" panose="020B0502040204020203" pitchFamily="34" charset="0"/>
              </a:rPr>
              <a:t>Елена </a:t>
            </a:r>
            <a:r>
              <a:rPr lang="ru-RU" sz="2000" dirty="0" err="1" smtClean="0">
                <a:latin typeface="Bahnschrift" panose="020B0502040204020203" pitchFamily="34" charset="0"/>
              </a:rPr>
              <a:t>Виталиевна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</a:p>
          <a:p>
            <a:pPr algn="ctr"/>
            <a:r>
              <a:rPr lang="ru-RU" sz="2000" dirty="0">
                <a:latin typeface="Bahnschrift" panose="020B0502040204020203" pitchFamily="34" charset="0"/>
              </a:rPr>
              <a:t>координатор инклюзивного образования </a:t>
            </a:r>
            <a:r>
              <a:rPr lang="ru-RU" sz="2000" dirty="0" smtClean="0">
                <a:latin typeface="Bahnschrift" panose="020B0502040204020203" pitchFamily="34" charset="0"/>
              </a:rPr>
              <a:t>ФГБОУ ВО «Луганский </a:t>
            </a:r>
            <a:r>
              <a:rPr lang="ru-RU" sz="2000" dirty="0">
                <a:latin typeface="Bahnschrift" panose="020B0502040204020203" pitchFamily="34" charset="0"/>
              </a:rPr>
              <a:t>государственный педагогический университет»</a:t>
            </a:r>
          </a:p>
          <a:p>
            <a:pPr algn="ctr"/>
            <a:r>
              <a:rPr lang="ru-RU" sz="2000" dirty="0">
                <a:latin typeface="Bahnschrift" panose="020B0502040204020203" pitchFamily="34" charset="0"/>
              </a:rPr>
              <a:t>Луганск 2025г.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1164"/>
            <a:ext cx="2762655" cy="18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CCE595D9-27F3-FE1C-9A37-0F9F7903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1"/>
            <a:ext cx="10002589" cy="622569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b="1" dirty="0" smtClean="0">
                <a:latin typeface="Bahnschrift" panose="020B0502040204020203" pitchFamily="34" charset="0"/>
              </a:rPr>
              <a:t>Структура ИОМ</a:t>
            </a:r>
            <a:endParaRPr lang="ru-RU" sz="4000" b="1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00635"/>
              </p:ext>
            </p:extLst>
          </p:nvPr>
        </p:nvGraphicFramePr>
        <p:xfrm>
          <a:off x="165370" y="728666"/>
          <a:ext cx="11848290" cy="605351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67022">
                  <a:extLst>
                    <a:ext uri="{9D8B030D-6E8A-4147-A177-3AD203B41FA5}">
                      <a16:colId xmlns:a16="http://schemas.microsoft.com/office/drawing/2014/main" val="1304676062"/>
                    </a:ext>
                  </a:extLst>
                </a:gridCol>
                <a:gridCol w="9781268">
                  <a:extLst>
                    <a:ext uri="{9D8B030D-6E8A-4147-A177-3AD203B41FA5}">
                      <a16:colId xmlns:a16="http://schemas.microsoft.com/office/drawing/2014/main" val="1222197194"/>
                    </a:ext>
                  </a:extLst>
                </a:gridCol>
              </a:tblGrid>
              <a:tr h="334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ahnschrift" panose="020B0502040204020203" pitchFamily="34" charset="0"/>
                        </a:rPr>
                        <a:t>Компонент ИОМ</a:t>
                      </a:r>
                      <a:endParaRPr lang="ru-RU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ahnschrift" panose="020B0502040204020203" pitchFamily="34" charset="0"/>
                        </a:rPr>
                        <a:t>Содержание</a:t>
                      </a:r>
                      <a:endParaRPr lang="ru-RU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100273"/>
                  </a:ext>
                </a:extLst>
              </a:tr>
              <a:tr h="1087365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Целевой</a:t>
                      </a:r>
                      <a:endParaRPr lang="ru-RU" sz="16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Целевой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компонент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предполагает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постановку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целей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и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задач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образовательной деятельности. Необходимо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сформулировать ясные и четко измеримые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образовательные цели, а также конкретные задачи, которые предстоит решить в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течение определенного этапа обучения.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14618"/>
                  </a:ext>
                </a:extLst>
              </a:tr>
              <a:tr h="1338296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Содержательный</a:t>
                      </a:r>
                      <a:endParaRPr lang="ru-RU" sz="16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Содержательный компонент включает программный материал. Здесь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задача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подбора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необходимого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объема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учебного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материала,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соответствующего целям и задачам, поставленным на предыдущем этапе.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Программы обучения варьируются в зависимости от возраста, типа заболевания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и степени нарушения других функций организма студента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обучающегося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0174"/>
                  </a:ext>
                </a:extLst>
              </a:tr>
              <a:tr h="836435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Технологический</a:t>
                      </a:r>
                      <a:endParaRPr lang="ru-RU" sz="16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Технологический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компонент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содержит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описание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педагогических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технологий,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методов, методик, систем обучения и воспитания с учетом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индивидуальных особенностей студента.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54876"/>
                  </a:ext>
                </a:extLst>
              </a:tr>
              <a:tr h="836435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Диагностический</a:t>
                      </a:r>
                      <a:endParaRPr lang="ru-RU" sz="16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Диагностический компонент: определение системы диагностического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сопровождения. Цель данного компонента — постоянный мониторинг и оценка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хода образовательного процесса.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722583"/>
                  </a:ext>
                </a:extLst>
              </a:tr>
              <a:tr h="1589226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Результативный</a:t>
                      </a:r>
                      <a:endParaRPr lang="ru-RU" sz="16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Результативный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компонент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включает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точно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сформулированные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ожидаемые результаты, сроки их достижения и критерии оценки эффективности.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Заключительный элемент разработанного ИОМ определяет ожидаемый результат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обучения, сроки, в течение которых предполагается достичь этих результатов, и</a:t>
                      </a:r>
                      <a:r>
                        <a:rPr lang="ru-RU" sz="1600" b="0" i="0" baseline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34343C"/>
                          </a:solidFill>
                          <a:effectLst/>
                          <a:latin typeface="Bahnschrift" panose="020B0502040204020203" pitchFamily="34" charset="0"/>
                        </a:rPr>
                        <a:t>критерии, используемые для оценки успешности проведенной работы.</a:t>
                      </a:r>
                    </a:p>
                    <a:p>
                      <a:endParaRPr lang="ru-RU" sz="16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64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0" y="116734"/>
            <a:ext cx="4554228" cy="22568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0" y="2373549"/>
            <a:ext cx="6517530" cy="30144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5098" y="5388027"/>
            <a:ext cx="5957415" cy="71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Подписи специалистов и родителей: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 (законный представитель) (если до 18 лет):                            /_______________./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30617" y="116735"/>
            <a:ext cx="5327373" cy="572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1.ИНФОРМАЦИЯ О СТУДЕНТЕ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Психологическое заключение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1.2. Педагогическая характеристика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1.3. Социальная характеристика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1.4. Физическая характеристика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2.ПЛАНИРУЕМЫЕ ОБРАЗОВАТЕЛЬНЫЕ РЕЗУЛЬТАТЫ 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2.1. Общие компетенции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2.2. Предметные результаты	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2.3. Профессиональные компетенции	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3.СИСТЕМА </a:t>
            </a: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ОЦЕНКИ ДОСТИЖЕНИЯ ПЛАНИРУЕМЫХ РЕЗУЛЬТАТОВ	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ОРГАНИЗАЦИОННЫЙ РАЗДЕЛ	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4.1. Индивидуальный учебный план	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4.2. Индивидуальная образовательная траектория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4.3. План внеурочной деятельности	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4.4. Индивидуальный план воспитательной работы	</a:t>
            </a: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4.5. Программа сотрудничества с семьей	</a:t>
            </a:r>
            <a:endParaRPr lang="ru-RU" sz="1200" kern="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450215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2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ПЕРИОДЫ ОТСЛЕЖИВАНИЯ РЕЗУЛЬТАТОВ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3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606" y="4274948"/>
            <a:ext cx="2058167" cy="2257955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5A7019F-FB8F-0842-186B-1C366F52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6" y="175098"/>
            <a:ext cx="10875524" cy="55356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dirty="0" smtClean="0">
                <a:latin typeface="Bahnschrift" panose="020B0502040204020203" pitchFamily="34" charset="0"/>
              </a:rPr>
              <a:t>ПРЕИМУЩЕСТВА ИОМ                                    Вызовы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396622-BFDE-D806-F80F-CB3D2EE19A5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16732" y="321013"/>
            <a:ext cx="5836596" cy="5515583"/>
          </a:xfrm>
        </p:spPr>
        <p:txBody>
          <a:bodyPr rtlCol="0">
            <a:normAutofit fontScale="40000" lnSpcReduction="20000"/>
          </a:bodyPr>
          <a:lstStyle>
            <a:defPPr>
              <a:defRPr lang="ru-RU"/>
            </a:defPPr>
          </a:lstStyle>
          <a:p>
            <a:pPr marL="273050" indent="-273050" algn="just"/>
            <a:r>
              <a:rPr lang="ru-RU" sz="2000" b="1" dirty="0" smtClean="0">
                <a:latin typeface="Bahnschrift" panose="020B0502040204020203" pitchFamily="34" charset="0"/>
              </a:rPr>
              <a:t>1. Индивидуализация обучения</a:t>
            </a:r>
            <a:r>
              <a:rPr lang="ru-RU" sz="2000" dirty="0" smtClean="0">
                <a:latin typeface="Bahnschrift" panose="020B0502040204020203" pitchFamily="34" charset="0"/>
              </a:rPr>
              <a:t>:</a:t>
            </a:r>
          </a:p>
          <a:p>
            <a:pPr marL="273050" indent="-273050" algn="just"/>
            <a:r>
              <a:rPr lang="ru-RU" sz="2000" dirty="0" smtClean="0">
                <a:latin typeface="Bahnschrift" panose="020B0502040204020203" pitchFamily="34" charset="0"/>
              </a:rPr>
              <a:t>ИОМ </a:t>
            </a:r>
            <a:r>
              <a:rPr lang="ru-RU" sz="2000" dirty="0">
                <a:latin typeface="Bahnschrift" panose="020B0502040204020203" pitchFamily="34" charset="0"/>
              </a:rPr>
              <a:t>позволяет учитывать индивидуальные потребности, интересы и способности каждого учащегося, что способствует более глубокому и осознанному усвоению материала.</a:t>
            </a:r>
          </a:p>
          <a:p>
            <a:pPr marL="273050" indent="-273050" algn="just"/>
            <a:r>
              <a:rPr lang="ru-RU" sz="2000" b="1" dirty="0" smtClean="0">
                <a:latin typeface="Bahnschrift" panose="020B0502040204020203" pitchFamily="34" charset="0"/>
              </a:rPr>
              <a:t>2 Гибкость </a:t>
            </a:r>
            <a:r>
              <a:rPr lang="ru-RU" sz="2000" b="1" dirty="0">
                <a:latin typeface="Bahnschrift" panose="020B0502040204020203" pitchFamily="34" charset="0"/>
              </a:rPr>
              <a:t>в образовательном </a:t>
            </a:r>
            <a:r>
              <a:rPr lang="ru-RU" sz="2000" b="1" dirty="0" smtClean="0">
                <a:latin typeface="Bahnschrift" panose="020B0502040204020203" pitchFamily="34" charset="0"/>
              </a:rPr>
              <a:t>процессе</a:t>
            </a:r>
            <a:r>
              <a:rPr lang="ru-RU" sz="2000" dirty="0" smtClean="0">
                <a:latin typeface="Bahnschrift" panose="020B0502040204020203" pitchFamily="34" charset="0"/>
              </a:rPr>
              <a:t>:</a:t>
            </a:r>
          </a:p>
          <a:p>
            <a:pPr marL="273050" indent="-273050" algn="just"/>
            <a:r>
              <a:rPr lang="ru-RU" sz="2000" dirty="0" smtClean="0">
                <a:latin typeface="Bahnschrift" panose="020B0502040204020203" pitchFamily="34" charset="0"/>
              </a:rPr>
              <a:t>Объединение </a:t>
            </a:r>
            <a:r>
              <a:rPr lang="ru-RU" sz="2000" dirty="0">
                <a:latin typeface="Bahnschrift" panose="020B0502040204020203" pitchFamily="34" charset="0"/>
              </a:rPr>
              <a:t>ИУП и ИОП предоставляет возможность адаптировать учебный процесс в зависимости от изменений в образовательной среде, потребностей учащихся и новых образовательных технологий.</a:t>
            </a:r>
          </a:p>
          <a:p>
            <a:pPr marL="273050" indent="-273050" algn="just"/>
            <a:r>
              <a:rPr lang="ru-RU" sz="2000" b="1" dirty="0" smtClean="0">
                <a:latin typeface="Bahnschrift" panose="020B0502040204020203" pitchFamily="34" charset="0"/>
              </a:rPr>
              <a:t>3 Целостный подход</a:t>
            </a:r>
            <a:r>
              <a:rPr lang="ru-RU" sz="2000" dirty="0" smtClean="0">
                <a:latin typeface="Bahnschrift" panose="020B0502040204020203" pitchFamily="34" charset="0"/>
              </a:rPr>
              <a:t>: ИОМ </a:t>
            </a:r>
            <a:r>
              <a:rPr lang="ru-RU" sz="2000" dirty="0">
                <a:latin typeface="Bahnschrift" panose="020B0502040204020203" pitchFamily="34" charset="0"/>
              </a:rPr>
              <a:t>рассматривает образовательный процесс как единое целое, включая как академическую, так и воспитательную составляющие, что способствует всестороннему развитию личности.</a:t>
            </a:r>
          </a:p>
          <a:p>
            <a:pPr marL="273050" indent="-273050" algn="just"/>
            <a:r>
              <a:rPr lang="ru-RU" sz="2000" b="1" dirty="0" smtClean="0">
                <a:latin typeface="Bahnschrift" panose="020B0502040204020203" pitchFamily="34" charset="0"/>
              </a:rPr>
              <a:t>4 Развитие </a:t>
            </a:r>
            <a:r>
              <a:rPr lang="ru-RU" sz="2000" b="1" dirty="0">
                <a:latin typeface="Bahnschrift" panose="020B0502040204020203" pitchFamily="34" charset="0"/>
              </a:rPr>
              <a:t>ключевых </a:t>
            </a:r>
            <a:r>
              <a:rPr lang="ru-RU" sz="2000" b="1" dirty="0" smtClean="0">
                <a:latin typeface="Bahnschrift" panose="020B0502040204020203" pitchFamily="34" charset="0"/>
              </a:rPr>
              <a:t>компетенций</a:t>
            </a:r>
            <a:r>
              <a:rPr lang="ru-RU" sz="2000" dirty="0" smtClean="0">
                <a:latin typeface="Bahnschrift" panose="020B0502040204020203" pitchFamily="34" charset="0"/>
              </a:rPr>
              <a:t>: Фокус </a:t>
            </a:r>
            <a:r>
              <a:rPr lang="ru-RU" sz="2000" dirty="0">
                <a:latin typeface="Bahnschrift" panose="020B0502040204020203" pitchFamily="34" charset="0"/>
              </a:rPr>
              <a:t>на стратегиях и методах, направленных на развитие критического мышления, творческого подхода и социальных навыков, помогает учащимся стать более конкурентоспособными на рынке труда.</a:t>
            </a:r>
          </a:p>
          <a:p>
            <a:pPr marL="273050" indent="-273050" algn="just"/>
            <a:r>
              <a:rPr lang="ru-RU" sz="2000" b="1" dirty="0" smtClean="0">
                <a:latin typeface="Bahnschrift" panose="020B0502040204020203" pitchFamily="34" charset="0"/>
              </a:rPr>
              <a:t>5. Улучшение </a:t>
            </a:r>
            <a:r>
              <a:rPr lang="ru-RU" sz="2000" b="1" dirty="0">
                <a:latin typeface="Bahnschrift" panose="020B0502040204020203" pitchFamily="34" charset="0"/>
              </a:rPr>
              <a:t>мотивации </a:t>
            </a:r>
            <a:r>
              <a:rPr lang="ru-RU" sz="2000" b="1" dirty="0" smtClean="0">
                <a:latin typeface="Bahnschrift" panose="020B0502040204020203" pitchFamily="34" charset="0"/>
              </a:rPr>
              <a:t>учащихся</a:t>
            </a:r>
            <a:r>
              <a:rPr lang="ru-RU" sz="2000" dirty="0" smtClean="0">
                <a:latin typeface="Bahnschrift" panose="020B0502040204020203" pitchFamily="34" charset="0"/>
              </a:rPr>
              <a:t>: Индивидуально </a:t>
            </a:r>
            <a:r>
              <a:rPr lang="ru-RU" sz="2000" dirty="0">
                <a:latin typeface="Bahnschrift" panose="020B0502040204020203" pitchFamily="34" charset="0"/>
              </a:rPr>
              <a:t>подобранные подходы и методы обучения могут повысить интерес и мотивацию студентов, что, в свою очередь, способствует лучшим результатам.</a:t>
            </a:r>
          </a:p>
          <a:p>
            <a:pPr marL="273050" indent="-273050" algn="just"/>
            <a:r>
              <a:rPr lang="ru-RU" sz="2000" b="1" dirty="0" smtClean="0">
                <a:latin typeface="Bahnschrift" panose="020B0502040204020203" pitchFamily="34" charset="0"/>
              </a:rPr>
              <a:t>6. Эффективное </a:t>
            </a:r>
            <a:r>
              <a:rPr lang="ru-RU" sz="2000" b="1" dirty="0">
                <a:latin typeface="Bahnschrift" panose="020B0502040204020203" pitchFamily="34" charset="0"/>
              </a:rPr>
              <a:t>планирование и организацию учебного </a:t>
            </a:r>
            <a:r>
              <a:rPr lang="ru-RU" sz="2000" b="1" dirty="0" smtClean="0">
                <a:latin typeface="Bahnschrift" panose="020B0502040204020203" pitchFamily="34" charset="0"/>
              </a:rPr>
              <a:t>процесса</a:t>
            </a:r>
            <a:r>
              <a:rPr lang="ru-RU" sz="2000" dirty="0" smtClean="0">
                <a:latin typeface="Bahnschrift" panose="020B0502040204020203" pitchFamily="34" charset="0"/>
              </a:rPr>
              <a:t>: Четко </a:t>
            </a:r>
            <a:r>
              <a:rPr lang="ru-RU" sz="2000" dirty="0">
                <a:latin typeface="Bahnschrift" panose="020B0502040204020203" pitchFamily="34" charset="0"/>
              </a:rPr>
              <a:t>структурированные ИУП и ИОП позволяют лучше организовать учебный процесс, что упрощает планирование и управление временем как для студентов, так и для преподавателей.</a:t>
            </a:r>
          </a:p>
          <a:p>
            <a:pPr marL="273050" indent="-273050" algn="just"/>
            <a:r>
              <a:rPr lang="ru-RU" sz="2000" b="1" dirty="0" smtClean="0">
                <a:latin typeface="Bahnschrift" panose="020B0502040204020203" pitchFamily="34" charset="0"/>
              </a:rPr>
              <a:t>7. Интеграция технологий</a:t>
            </a:r>
            <a:r>
              <a:rPr lang="ru-RU" sz="2000" dirty="0" smtClean="0">
                <a:latin typeface="Bahnschrift" panose="020B0502040204020203" pitchFamily="34" charset="0"/>
              </a:rPr>
              <a:t>: ИОМ </a:t>
            </a:r>
            <a:r>
              <a:rPr lang="ru-RU" sz="2000" dirty="0">
                <a:latin typeface="Bahnschrift" panose="020B0502040204020203" pitchFamily="34" charset="0"/>
              </a:rPr>
              <a:t>может включать современные образовательные технологии и инструменты, что делает обучение более интерактивным и доступным.</a:t>
            </a:r>
          </a:p>
          <a:p>
            <a:pPr marL="273050" indent="-273050" algn="just"/>
            <a:r>
              <a:rPr lang="ru-RU" sz="2000" b="1" dirty="0" smtClean="0">
                <a:latin typeface="Bahnschrift" panose="020B0502040204020203" pitchFamily="34" charset="0"/>
              </a:rPr>
              <a:t>8. Оценка </a:t>
            </a:r>
            <a:r>
              <a:rPr lang="ru-RU" sz="2000" b="1" dirty="0">
                <a:latin typeface="Bahnschrift" panose="020B0502040204020203" pitchFamily="34" charset="0"/>
              </a:rPr>
              <a:t>и мониторинг </a:t>
            </a:r>
            <a:r>
              <a:rPr lang="ru-RU" sz="2000" b="1" dirty="0" smtClean="0">
                <a:latin typeface="Bahnschrift" panose="020B0502040204020203" pitchFamily="34" charset="0"/>
              </a:rPr>
              <a:t>прогресса</a:t>
            </a:r>
            <a:r>
              <a:rPr lang="ru-RU" sz="2000" dirty="0" smtClean="0">
                <a:latin typeface="Bahnschrift" panose="020B0502040204020203" pitchFamily="34" charset="0"/>
              </a:rPr>
              <a:t>: Позволяет </a:t>
            </a:r>
            <a:r>
              <a:rPr lang="ru-RU" sz="2000" dirty="0">
                <a:latin typeface="Bahnschrift" panose="020B0502040204020203" pitchFamily="34" charset="0"/>
              </a:rPr>
              <a:t>вести более детализированный мониторинг успеваемости и личного роста учащихся, что помогает своевременно корректировать образовательные стратегии.</a:t>
            </a:r>
          </a:p>
          <a:p>
            <a:pPr marL="273050" indent="-273050" algn="just"/>
            <a:r>
              <a:rPr lang="ru-RU" sz="2000" b="1" dirty="0" smtClean="0">
                <a:latin typeface="Bahnschrift" panose="020B0502040204020203" pitchFamily="34" charset="0"/>
              </a:rPr>
              <a:t>8. Сотрудничество </a:t>
            </a:r>
            <a:r>
              <a:rPr lang="ru-RU" sz="2000" b="1" dirty="0">
                <a:latin typeface="Bahnschrift" panose="020B0502040204020203" pitchFamily="34" charset="0"/>
              </a:rPr>
              <a:t>и </a:t>
            </a:r>
            <a:r>
              <a:rPr lang="ru-RU" sz="2000" b="1" dirty="0" smtClean="0">
                <a:latin typeface="Bahnschrift" panose="020B0502040204020203" pitchFamily="34" charset="0"/>
              </a:rPr>
              <a:t>взаимодействие</a:t>
            </a:r>
            <a:r>
              <a:rPr lang="ru-RU" sz="2000" dirty="0" smtClean="0">
                <a:latin typeface="Bahnschrift" panose="020B0502040204020203" pitchFamily="34" charset="0"/>
              </a:rPr>
              <a:t>: ИОМ </a:t>
            </a:r>
            <a:r>
              <a:rPr lang="ru-RU" sz="2000" dirty="0">
                <a:latin typeface="Bahnschrift" panose="020B0502040204020203" pitchFamily="34" charset="0"/>
              </a:rPr>
              <a:t>способствует взаимодействию между учащимися, преподавателями и родителями, что создает более поддерживающую образовательную среду.</a:t>
            </a:r>
          </a:p>
          <a:p>
            <a:pPr marL="273050" indent="-273050" algn="just"/>
            <a:r>
              <a:rPr lang="ru-RU" sz="2000" b="1" dirty="0" smtClean="0">
                <a:latin typeface="Bahnschrift" panose="020B0502040204020203" pitchFamily="34" charset="0"/>
              </a:rPr>
              <a:t>9. Подготовка </a:t>
            </a:r>
            <a:r>
              <a:rPr lang="ru-RU" sz="2000" b="1" dirty="0">
                <a:latin typeface="Bahnschrift" panose="020B0502040204020203" pitchFamily="34" charset="0"/>
              </a:rPr>
              <a:t>к жизни в </a:t>
            </a:r>
            <a:r>
              <a:rPr lang="ru-RU" sz="2000" b="1" dirty="0" smtClean="0">
                <a:latin typeface="Bahnschrift" panose="020B0502040204020203" pitchFamily="34" charset="0"/>
              </a:rPr>
              <a:t>обществе</a:t>
            </a:r>
            <a:r>
              <a:rPr lang="ru-RU" sz="2000" dirty="0" smtClean="0">
                <a:latin typeface="Bahnschrift" panose="020B0502040204020203" pitchFamily="34" charset="0"/>
              </a:rPr>
              <a:t>: Воспитательные </a:t>
            </a:r>
            <a:r>
              <a:rPr lang="ru-RU" sz="2000" dirty="0">
                <a:latin typeface="Bahnschrift" panose="020B0502040204020203" pitchFamily="34" charset="0"/>
              </a:rPr>
              <a:t>аспекты ИОМ помогают учащимся развивать социальные навыки и ценности, что важно для их успешной интеграции в общество</a:t>
            </a:r>
            <a:r>
              <a:rPr lang="ru-RU" sz="2000" dirty="0" smtClean="0">
                <a:latin typeface="Bahnschrift" panose="020B0502040204020203" pitchFamily="34" charset="0"/>
              </a:rPr>
              <a:t>.</a:t>
            </a:r>
            <a:endParaRPr lang="ru-RU" sz="2000" dirty="0">
              <a:latin typeface="Bahnschrift" panose="020B0502040204020203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2BBBA10-FE5A-0E22-8734-469B03FFEF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64614" y="1050587"/>
            <a:ext cx="5291846" cy="4786009"/>
          </a:xfrm>
        </p:spPr>
        <p:txBody>
          <a:bodyPr rtlCol="0"/>
          <a:lstStyle>
            <a:defPPr>
              <a:defRPr lang="ru-RU"/>
            </a:defPPr>
          </a:lstStyle>
          <a:p>
            <a:pPr algn="just"/>
            <a:r>
              <a:rPr lang="ru-RU" dirty="0" smtClean="0">
                <a:latin typeface="Bahnschrift" panose="020B0502040204020203" pitchFamily="34" charset="0"/>
              </a:rPr>
              <a:t>Удлинение сроков получения образования</a:t>
            </a:r>
          </a:p>
          <a:p>
            <a:pPr algn="just"/>
            <a:r>
              <a:rPr lang="ru-RU" dirty="0" smtClean="0">
                <a:latin typeface="Bahnschrift" panose="020B0502040204020203" pitchFamily="34" charset="0"/>
              </a:rPr>
              <a:t>Ошибки при выборе темпа обучения</a:t>
            </a:r>
          </a:p>
          <a:p>
            <a:pPr algn="just"/>
            <a:r>
              <a:rPr lang="ru-RU" dirty="0" smtClean="0">
                <a:latin typeface="Bahnschrift" panose="020B0502040204020203" pitchFamily="34" charset="0"/>
              </a:rPr>
              <a:t>Ошибки ППС при выборе средств, методов обучения</a:t>
            </a:r>
          </a:p>
          <a:p>
            <a:pPr algn="just"/>
            <a:r>
              <a:rPr lang="ru-RU" dirty="0" smtClean="0">
                <a:latin typeface="Bahnschrift" panose="020B0502040204020203" pitchFamily="34" charset="0"/>
              </a:rPr>
              <a:t>Отсутствие технических средств </a:t>
            </a:r>
          </a:p>
          <a:p>
            <a:pPr algn="just"/>
            <a:r>
              <a:rPr lang="ru-RU" dirty="0" smtClean="0">
                <a:latin typeface="Bahnschrift" panose="020B0502040204020203" pitchFamily="34" charset="0"/>
              </a:rPr>
              <a:t>Не сформированная инклюзивная компетентность </a:t>
            </a:r>
            <a:r>
              <a:rPr lang="ru-RU" dirty="0" err="1" smtClean="0">
                <a:latin typeface="Bahnschrift" panose="020B0502040204020203" pitchFamily="34" charset="0"/>
              </a:rPr>
              <a:t>ппс</a:t>
            </a:r>
            <a:endParaRPr lang="ru-RU" dirty="0" smtClean="0">
              <a:latin typeface="Bahnschrift" panose="020B0502040204020203" pitchFamily="34" charset="0"/>
            </a:endParaRPr>
          </a:p>
          <a:p>
            <a:pPr algn="just"/>
            <a:r>
              <a:rPr lang="ru-RU" dirty="0" smtClean="0">
                <a:latin typeface="Bahnschrift" panose="020B0502040204020203" pitchFamily="34" charset="0"/>
              </a:rPr>
              <a:t>Отсутствие </a:t>
            </a:r>
            <a:r>
              <a:rPr lang="ru-RU" dirty="0" err="1" smtClean="0">
                <a:latin typeface="Bahnschrift" panose="020B0502040204020203" pitchFamily="34" charset="0"/>
              </a:rPr>
              <a:t>тьюторов</a:t>
            </a:r>
            <a:r>
              <a:rPr lang="ru-RU" dirty="0" smtClean="0">
                <a:latin typeface="Bahnschrift" panose="020B0502040204020203" pitchFamily="34" charset="0"/>
              </a:rPr>
              <a:t> в вузе</a:t>
            </a:r>
          </a:p>
          <a:p>
            <a:pPr algn="just"/>
            <a:r>
              <a:rPr lang="ru-RU" dirty="0" smtClean="0">
                <a:latin typeface="Bahnschrift" panose="020B0502040204020203" pitchFamily="34" charset="0"/>
              </a:rPr>
              <a:t>Отсутствие стимулирующих выплат ППС при работе со студентами с инвалидностью и ОВЗ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30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5300" y="68094"/>
            <a:ext cx="3191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Bahnschrift" panose="020B0502040204020203" pitchFamily="34" charset="0"/>
            </a:endParaRPr>
          </a:p>
          <a:p>
            <a:r>
              <a:rPr lang="ru-RU" dirty="0" smtClean="0">
                <a:latin typeface="Bahnschrift" panose="020B0502040204020203" pitchFamily="34" charset="0"/>
              </a:rPr>
              <a:t> 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175098"/>
            <a:ext cx="10394706" cy="11186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Bahnschrift" panose="020B0502040204020203" pitchFamily="34" charset="0"/>
              </a:rPr>
              <a:t>ПЕРСПЕКТИВЫ РАБОТЫ ПО ПРОЕКТИРОВАНИЮ ИОМ</a:t>
            </a:r>
            <a:endParaRPr lang="ru-RU" sz="4400" b="1" dirty="0">
              <a:latin typeface="Bahnschrift" panose="020B0502040204020203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5802" y="1400783"/>
            <a:ext cx="3310128" cy="1238874"/>
          </a:xfrm>
        </p:spPr>
        <p:txBody>
          <a:bodyPr/>
          <a:lstStyle/>
          <a:p>
            <a:r>
              <a:rPr lang="ru-RU" sz="2000" dirty="0" smtClean="0">
                <a:latin typeface="Bahnschrift" panose="020B0502040204020203" pitchFamily="34" charset="0"/>
              </a:rPr>
              <a:t>Выявление трудностей освоения образовательной программы</a:t>
            </a:r>
            <a:endParaRPr lang="ru-RU" sz="2000" dirty="0">
              <a:latin typeface="Bahnschrift" panose="020B0502040204020203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419270" cy="2734928"/>
          </a:xfrm>
        </p:spPr>
        <p:txBody>
          <a:bodyPr>
            <a:normAutofit lnSpcReduction="10000"/>
          </a:bodyPr>
          <a:lstStyle/>
          <a:p>
            <a:pPr algn="just">
              <a:buAutoNum type="arabicPeriod"/>
            </a:pPr>
            <a:r>
              <a:rPr lang="ru-RU" dirty="0" smtClean="0">
                <a:latin typeface="Bahnschrift" panose="020B0502040204020203" pitchFamily="34" charset="0"/>
              </a:rPr>
              <a:t>Постоянный  мониторинг образовательных достижений.</a:t>
            </a:r>
          </a:p>
          <a:p>
            <a:pPr algn="just">
              <a:buAutoNum type="arabicPeriod"/>
            </a:pPr>
            <a:r>
              <a:rPr lang="ru-RU" dirty="0" smtClean="0">
                <a:latin typeface="Bahnschrift" panose="020B0502040204020203" pitchFamily="34" charset="0"/>
              </a:rPr>
              <a:t> </a:t>
            </a:r>
            <a:r>
              <a:rPr lang="ru-RU" dirty="0" err="1" smtClean="0">
                <a:latin typeface="Bahnschrift" panose="020B0502040204020203" pitchFamily="34" charset="0"/>
              </a:rPr>
              <a:t>супервизия</a:t>
            </a:r>
            <a:r>
              <a:rPr lang="ru-RU" dirty="0" smtClean="0">
                <a:latin typeface="Bahnschrift" panose="020B0502040204020203" pitchFamily="34" charset="0"/>
              </a:rPr>
              <a:t> преподавателей </a:t>
            </a:r>
          </a:p>
          <a:p>
            <a:pPr algn="just">
              <a:buAutoNum type="arabicPeriod"/>
            </a:pPr>
            <a:r>
              <a:rPr lang="ru-RU" dirty="0" smtClean="0">
                <a:latin typeface="Bahnschrift" panose="020B0502040204020203" pitchFamily="34" charset="0"/>
              </a:rPr>
              <a:t>Разработка диагностического инструментария по выявлению трудностей в обучении</a:t>
            </a:r>
          </a:p>
          <a:p>
            <a:pPr algn="just">
              <a:buAutoNum type="arabicPeriod"/>
            </a:pPr>
            <a:r>
              <a:rPr lang="ru-RU" dirty="0" smtClean="0">
                <a:latin typeface="Bahnschrift" panose="020B0502040204020203" pitchFamily="34" charset="0"/>
              </a:rPr>
              <a:t>На этапе </a:t>
            </a:r>
            <a:r>
              <a:rPr lang="ru-RU" dirty="0" err="1" smtClean="0">
                <a:latin typeface="Bahnschrift" panose="020B0502040204020203" pitchFamily="34" charset="0"/>
              </a:rPr>
              <a:t>довуза</a:t>
            </a:r>
            <a:r>
              <a:rPr lang="ru-RU" dirty="0" smtClean="0">
                <a:latin typeface="Bahnschrift" panose="020B0502040204020203" pitchFamily="34" charset="0"/>
              </a:rPr>
              <a:t> проведение тестирования на </a:t>
            </a:r>
            <a:r>
              <a:rPr lang="ru-RU" dirty="0" err="1" smtClean="0">
                <a:latin typeface="Bahnschrift" panose="020B0502040204020203" pitchFamily="34" charset="0"/>
              </a:rPr>
              <a:t>проффессиональный</a:t>
            </a:r>
            <a:r>
              <a:rPr lang="ru-RU" dirty="0" smtClean="0">
                <a:latin typeface="Bahnschrift" panose="020B0502040204020203" pitchFamily="34" charset="0"/>
              </a:rPr>
              <a:t> выбор</a:t>
            </a:r>
          </a:p>
          <a:p>
            <a:pPr algn="just">
              <a:buAutoNum type="arabicPeriod"/>
            </a:pPr>
            <a:endParaRPr lang="ru-RU" dirty="0" smtClean="0">
              <a:latin typeface="Bahnschrift" panose="020B0502040204020203" pitchFamily="34" charset="0"/>
            </a:endParaRPr>
          </a:p>
          <a:p>
            <a:pPr algn="just">
              <a:buAutoNum type="arabicPeriod"/>
            </a:pP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34622" y="1400783"/>
            <a:ext cx="3310128" cy="1238874"/>
          </a:xfrm>
        </p:spPr>
        <p:txBody>
          <a:bodyPr/>
          <a:lstStyle/>
          <a:p>
            <a:r>
              <a:rPr lang="ru-RU" sz="1800" dirty="0" smtClean="0">
                <a:latin typeface="Bahnschrift" panose="020B0502040204020203" pitchFamily="34" charset="0"/>
              </a:rPr>
              <a:t>Формирование инклюзивной компетентности ППС в части проектирования ИОМ</a:t>
            </a:r>
            <a:endParaRPr lang="ru-RU" sz="1800" dirty="0">
              <a:latin typeface="Bahnschrift" panose="020B0502040204020203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/>
          </a:bodyPr>
          <a:lstStyle/>
          <a:p>
            <a:pPr marL="87313" indent="87313" algn="just">
              <a:buAutoNum type="arabicPeriod"/>
            </a:pPr>
            <a:r>
              <a:rPr lang="ru-RU" dirty="0" smtClean="0">
                <a:latin typeface="Bahnschrift" panose="020B0502040204020203" pitchFamily="34" charset="0"/>
              </a:rPr>
              <a:t>Разработка Дополнительной программы переподготовки </a:t>
            </a:r>
            <a:r>
              <a:rPr lang="ru-RU" dirty="0" err="1" smtClean="0">
                <a:latin typeface="Bahnschrift" panose="020B0502040204020203" pitchFamily="34" charset="0"/>
              </a:rPr>
              <a:t>ппс</a:t>
            </a:r>
            <a:r>
              <a:rPr lang="ru-RU" dirty="0" smtClean="0">
                <a:latin typeface="Bahnschrift" panose="020B0502040204020203" pitchFamily="34" charset="0"/>
              </a:rPr>
              <a:t> «проектирование ИОМ».</a:t>
            </a:r>
          </a:p>
          <a:p>
            <a:pPr marL="87313" indent="87313" algn="just">
              <a:buAutoNum type="arabicPeriod"/>
            </a:pPr>
            <a:r>
              <a:rPr lang="ru-RU" dirty="0" smtClean="0">
                <a:latin typeface="Bahnschrift" panose="020B0502040204020203" pitchFamily="34" charset="0"/>
              </a:rPr>
              <a:t>Разработка и прохождение ППС курсов повышения «</a:t>
            </a:r>
            <a:r>
              <a:rPr lang="ru-RU" dirty="0" err="1" smtClean="0">
                <a:latin typeface="Bahnschrift" panose="020B0502040204020203" pitchFamily="34" charset="0"/>
              </a:rPr>
              <a:t>Тьтор</a:t>
            </a:r>
            <a:r>
              <a:rPr lang="ru-RU" dirty="0" smtClean="0">
                <a:latin typeface="Bahnschrift" panose="020B0502040204020203" pitchFamily="34" charset="0"/>
              </a:rPr>
              <a:t>  в образовательной организации».</a:t>
            </a:r>
          </a:p>
          <a:p>
            <a:pPr marL="87313" indent="87313" algn="just">
              <a:buAutoNum type="arabicPeriod"/>
            </a:pPr>
            <a:r>
              <a:rPr lang="ru-RU" dirty="0" smtClean="0">
                <a:latin typeface="Bahnschrift" panose="020B0502040204020203" pitchFamily="34" charset="0"/>
              </a:rPr>
              <a:t>Внедрение в образовательный процесс методических рекомендации по проектированию ИОМ.</a:t>
            </a:r>
          </a:p>
          <a:p>
            <a:pPr marL="87313" indent="87313" algn="just">
              <a:buAutoNum type="arabicPeriod"/>
            </a:pPr>
            <a:endParaRPr lang="ru-RU" dirty="0" smtClean="0">
              <a:latin typeface="Bahnschrift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770380" y="1293780"/>
            <a:ext cx="3310128" cy="1050586"/>
          </a:xfrm>
        </p:spPr>
        <p:txBody>
          <a:bodyPr/>
          <a:lstStyle/>
          <a:p>
            <a:endParaRPr lang="ru-RU" sz="2000" dirty="0" smtClean="0">
              <a:latin typeface="Bahnschrift" panose="020B0502040204020203" pitchFamily="34" charset="0"/>
            </a:endParaRPr>
          </a:p>
          <a:p>
            <a:r>
              <a:rPr lang="ru-RU" sz="2000" dirty="0" smtClean="0">
                <a:latin typeface="Bahnschrift" panose="020B0502040204020203" pitchFamily="34" charset="0"/>
              </a:rPr>
              <a:t>Социальное партнерство+</a:t>
            </a:r>
          </a:p>
          <a:p>
            <a:r>
              <a:rPr lang="ru-RU" sz="2000" dirty="0" smtClean="0">
                <a:latin typeface="Bahnschrift" panose="020B0502040204020203" pitchFamily="34" charset="0"/>
              </a:rPr>
              <a:t>профориентация</a:t>
            </a:r>
            <a:endParaRPr lang="ru-RU" sz="2000" dirty="0">
              <a:latin typeface="Bahnschrift" panose="020B0502040204020203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>
          <a:xfrm>
            <a:off x="7770379" y="2639658"/>
            <a:ext cx="3640165" cy="273492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  <a:r>
              <a:rPr lang="ru-RU" dirty="0" smtClean="0">
                <a:latin typeface="Bahnschrift" panose="020B0502040204020203" pitchFamily="34" charset="0"/>
              </a:rPr>
              <a:t>Взаимодействие с общественными организациями.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Bahnschrift" panose="020B0502040204020203" pitchFamily="34" charset="0"/>
              </a:rPr>
              <a:t>Участие в «</a:t>
            </a:r>
            <a:r>
              <a:rPr lang="ru-RU" dirty="0" err="1" smtClean="0">
                <a:latin typeface="Bahnschrift" panose="020B0502040204020203" pitchFamily="34" charset="0"/>
              </a:rPr>
              <a:t>Абилимпикс</a:t>
            </a:r>
            <a:r>
              <a:rPr lang="ru-RU" dirty="0" smtClean="0">
                <a:latin typeface="Bahnschrift" panose="020B0502040204020203" pitchFamily="34" charset="0"/>
              </a:rPr>
              <a:t>».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Bahnschrift" panose="020B0502040204020203" pitchFamily="34" charset="0"/>
              </a:rPr>
              <a:t>«ранняя» профориентация.</a:t>
            </a: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7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11185" y="243191"/>
            <a:ext cx="8361998" cy="1196503"/>
          </a:xfrm>
        </p:spPr>
        <p:txBody>
          <a:bodyPr/>
          <a:lstStyle/>
          <a:p>
            <a:pPr algn="ctr"/>
            <a:r>
              <a:rPr lang="ru-RU" dirty="0" smtClean="0">
                <a:latin typeface="Bahnschrift" panose="020B0502040204020203" pitchFamily="34" charset="0"/>
              </a:rPr>
              <a:t>Спасибо за внимание</a:t>
            </a:r>
            <a:r>
              <a:rPr lang="ru-RU" dirty="0">
                <a:latin typeface="Bahnschrift" panose="020B0502040204020203" pitchFamily="34" charset="0"/>
              </a:rPr>
              <a:t>!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811185" y="1945532"/>
            <a:ext cx="7599718" cy="351327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Богданова Елена </a:t>
            </a:r>
            <a:r>
              <a:rPr lang="ru-RU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виталиевна</a:t>
            </a:r>
            <a:endParaRPr lang="ru-RU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  <a:t>E-mail</a:t>
            </a:r>
            <a: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Bogdanova-elena-70@rambler.ru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9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728664"/>
            <a:ext cx="9941667" cy="4767262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4000" dirty="0">
                <a:latin typeface="Bahnschrift" panose="020B0502040204020203" pitchFamily="34" charset="0"/>
              </a:rPr>
              <a:t>Индивидуальный образовательный маршрут </a:t>
            </a:r>
            <a:r>
              <a:rPr lang="ru-RU" dirty="0" smtClean="0">
                <a:latin typeface="Bahnschrift" panose="020B0502040204020203" pitchFamily="34" charset="0"/>
              </a:rPr>
              <a:t>- </a:t>
            </a:r>
            <a:r>
              <a:rPr lang="ru-RU" dirty="0">
                <a:latin typeface="Bahnschrift" panose="020B0502040204020203" pitchFamily="34" charset="0"/>
              </a:rPr>
              <a:t>документ,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Bahnschrift" panose="020B0502040204020203" pitchFamily="34" charset="0"/>
              </a:rPr>
              <a:t>описывающий систему комплексного психолого-педагогического сопровождения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Bahnschrift" panose="020B0502040204020203" pitchFamily="34" charset="0"/>
              </a:rPr>
              <a:t>обучающегося с ОВЗ/инвалидностью с учетом его индивидуальных возможностей 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Bahnschrift" panose="020B0502040204020203" pitchFamily="34" charset="0"/>
              </a:rPr>
              <a:t>особых образовательных потребностей, включающий перечень предоставляемых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Bahnschrift" panose="020B0502040204020203" pitchFamily="34" charset="0"/>
              </a:rPr>
              <a:t>специальных условий для получения </a:t>
            </a:r>
            <a:r>
              <a:rPr lang="ru-RU" dirty="0" smtClean="0">
                <a:latin typeface="Bahnschrift" panose="020B0502040204020203" pitchFamily="34" charset="0"/>
              </a:rPr>
              <a:t>образования, </a:t>
            </a:r>
            <a:r>
              <a:rPr lang="ru-RU" dirty="0">
                <a:latin typeface="Bahnschrift" panose="020B0502040204020203" pitchFamily="34" charset="0"/>
              </a:rPr>
              <a:t>индивидуальных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Bahnschrift" panose="020B0502040204020203" pitchFamily="34" charset="0"/>
              </a:rPr>
              <a:t>приемов и форм организации обучения, содержание психолого-педагогической </a:t>
            </a:r>
            <a:r>
              <a:rPr lang="ru-RU" dirty="0" smtClean="0">
                <a:latin typeface="Bahnschrift" panose="020B0502040204020203" pitchFamily="34" charset="0"/>
              </a:rPr>
              <a:t>и специальной поддержки</a:t>
            </a: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4282"/>
            <a:ext cx="8217701" cy="1079770"/>
          </a:xfrm>
        </p:spPr>
        <p:txBody>
          <a:bodyPr rtlCol="0" anchor="ctr"/>
          <a:lstStyle>
            <a:defPPr>
              <a:defRPr lang="ru-RU"/>
            </a:defPPr>
          </a:lstStyle>
          <a:p>
            <a:pPr algn="ctr"/>
            <a:r>
              <a:rPr lang="ru-RU" sz="2400" b="1" dirty="0">
                <a:latin typeface="Bahnschrift" panose="020B0502040204020203" pitchFamily="34" charset="0"/>
              </a:rPr>
              <a:t>Нормативно-правовое обеспечение работы</a:t>
            </a:r>
            <a:br>
              <a:rPr lang="ru-RU" sz="2400" b="1" dirty="0">
                <a:latin typeface="Bahnschrift" panose="020B0502040204020203" pitchFamily="34" charset="0"/>
              </a:rPr>
            </a:br>
            <a:r>
              <a:rPr lang="ru-RU" sz="2400" b="1" dirty="0">
                <a:latin typeface="Bahnschrift" panose="020B0502040204020203" pitchFamily="34" charset="0"/>
              </a:rPr>
              <a:t>с индивидуальным образовательным маршрутом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732" y="1284052"/>
            <a:ext cx="99027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Bahnschrift" panose="020B0502040204020203" pitchFamily="34" charset="0"/>
              </a:rPr>
              <a:t>Нормативно-правовую основу для организации образования </a:t>
            </a:r>
            <a:r>
              <a:rPr lang="ru-RU" sz="2400" dirty="0" smtClean="0">
                <a:latin typeface="Bahnschrift" panose="020B0502040204020203" pitchFamily="34" charset="0"/>
              </a:rPr>
              <a:t>лиц </a:t>
            </a:r>
            <a:r>
              <a:rPr lang="ru-RU" sz="2400" dirty="0">
                <a:latin typeface="Bahnschrift" panose="020B0502040204020203" pitchFamily="34" charset="0"/>
              </a:rPr>
              <a:t>с </a:t>
            </a:r>
            <a:r>
              <a:rPr lang="ru-RU" sz="2400" dirty="0" smtClean="0">
                <a:latin typeface="Bahnschrift" panose="020B0502040204020203" pitchFamily="34" charset="0"/>
              </a:rPr>
              <a:t>ОВЗ</a:t>
            </a:r>
            <a:r>
              <a:rPr lang="ru-RU" sz="2400" dirty="0">
                <a:latin typeface="Bahnschrift" panose="020B0502040204020203" pitchFamily="34" charset="0"/>
              </a:rPr>
              <a:t> </a:t>
            </a:r>
            <a:r>
              <a:rPr lang="ru-RU" sz="2400" dirty="0" smtClean="0">
                <a:latin typeface="Bahnschrift" panose="020B0502040204020203" pitchFamily="34" charset="0"/>
              </a:rPr>
              <a:t>и инвалидностью</a:t>
            </a:r>
            <a:r>
              <a:rPr lang="ru-RU" sz="2400" dirty="0">
                <a:latin typeface="Bahnschrift" panose="020B0502040204020203" pitchFamily="34" charset="0"/>
              </a:rPr>
              <a:t>, в Российской Федерации составляют </a:t>
            </a:r>
            <a:r>
              <a:rPr lang="ru-RU" sz="2400" dirty="0" smtClean="0">
                <a:latin typeface="Bahnschrift" panose="020B0502040204020203" pitchFamily="34" charset="0"/>
              </a:rPr>
              <a:t>документы нескольких </a:t>
            </a:r>
            <a:r>
              <a:rPr lang="ru-RU" sz="2400" dirty="0">
                <a:latin typeface="Bahnschrift" panose="020B0502040204020203" pitchFamily="34" charset="0"/>
              </a:rPr>
              <a:t>уровней</a:t>
            </a:r>
            <a:r>
              <a:rPr lang="ru-RU" sz="2400" dirty="0" smtClean="0">
                <a:latin typeface="Bahnschrift" panose="020B0502040204020203" pitchFamily="34" charset="0"/>
              </a:rPr>
              <a:t>:</a:t>
            </a:r>
            <a:endParaRPr lang="ru-RU" sz="2400" dirty="0">
              <a:latin typeface="Bahnschrift" panose="020B0502040204020203" pitchFamily="34" charset="0"/>
            </a:endParaRPr>
          </a:p>
          <a:p>
            <a:pPr algn="just"/>
            <a:r>
              <a:rPr lang="ru-RU" sz="2400" dirty="0" smtClean="0">
                <a:latin typeface="Bahnschrift" panose="020B0502040204020203" pitchFamily="34" charset="0"/>
              </a:rPr>
              <a:t> - международные </a:t>
            </a:r>
            <a:r>
              <a:rPr lang="ru-RU" sz="2400" dirty="0">
                <a:latin typeface="Bahnschrift" panose="020B0502040204020203" pitchFamily="34" charset="0"/>
              </a:rPr>
              <a:t>(подписанные </a:t>
            </a:r>
            <a:r>
              <a:rPr lang="ru-RU" sz="2400" dirty="0" smtClean="0">
                <a:latin typeface="Bahnschrift" panose="020B0502040204020203" pitchFamily="34" charset="0"/>
              </a:rPr>
              <a:t>Россией и ратифицированные);</a:t>
            </a:r>
            <a:endParaRPr lang="ru-RU" sz="2400" dirty="0">
              <a:latin typeface="Bahnschrift" panose="020B0502040204020203" pitchFamily="34" charset="0"/>
            </a:endParaRPr>
          </a:p>
          <a:p>
            <a:pPr algn="just"/>
            <a:r>
              <a:rPr lang="ru-RU" sz="2400" dirty="0" smtClean="0">
                <a:latin typeface="Bahnschrift" panose="020B0502040204020203" pitchFamily="34" charset="0"/>
              </a:rPr>
              <a:t>- Федеральные (Конституция, законы, кодексы семейный, гражданский </a:t>
            </a:r>
            <a:r>
              <a:rPr lang="ru-RU" sz="2400" dirty="0">
                <a:latin typeface="Bahnschrift" panose="020B0502040204020203" pitchFamily="34" charset="0"/>
              </a:rPr>
              <a:t>и др</a:t>
            </a:r>
            <a:r>
              <a:rPr lang="ru-RU" sz="2400" dirty="0" smtClean="0">
                <a:latin typeface="Bahnschrift" panose="020B0502040204020203" pitchFamily="34" charset="0"/>
              </a:rPr>
              <a:t>.);</a:t>
            </a:r>
            <a:endParaRPr lang="ru-RU" sz="2400" dirty="0">
              <a:latin typeface="Bahnschrift" panose="020B0502040204020203" pitchFamily="34" charset="0"/>
            </a:endParaRPr>
          </a:p>
          <a:p>
            <a:pPr algn="just"/>
            <a:r>
              <a:rPr lang="ru-RU" sz="2400" dirty="0" smtClean="0">
                <a:latin typeface="Bahnschrift" panose="020B0502040204020203" pitchFamily="34" charset="0"/>
              </a:rPr>
              <a:t>- правительственные </a:t>
            </a:r>
            <a:r>
              <a:rPr lang="ru-RU" sz="2400" dirty="0">
                <a:latin typeface="Bahnschrift" panose="020B0502040204020203" pitchFamily="34" charset="0"/>
              </a:rPr>
              <a:t>(постановления, распоряжения);</a:t>
            </a:r>
          </a:p>
          <a:p>
            <a:pPr algn="just"/>
            <a:r>
              <a:rPr lang="ru-RU" sz="2400" dirty="0" smtClean="0">
                <a:latin typeface="Bahnschrift" panose="020B0502040204020203" pitchFamily="34" charset="0"/>
              </a:rPr>
              <a:t>- ведомственные;</a:t>
            </a:r>
            <a:endParaRPr lang="ru-RU" sz="2400" dirty="0">
              <a:latin typeface="Bahnschrift" panose="020B0502040204020203" pitchFamily="34" charset="0"/>
            </a:endParaRPr>
          </a:p>
          <a:p>
            <a:r>
              <a:rPr lang="ru-RU" sz="2400" dirty="0" smtClean="0"/>
              <a:t>- </a:t>
            </a:r>
            <a:r>
              <a:rPr lang="ru-RU" sz="2400" dirty="0" smtClean="0">
                <a:latin typeface="Bahnschrift" panose="020B0502040204020203" pitchFamily="34" charset="0"/>
              </a:rPr>
              <a:t>региональные </a:t>
            </a:r>
            <a:r>
              <a:rPr lang="ru-RU" sz="2400" dirty="0">
                <a:latin typeface="Bahnschrift" panose="020B0502040204020203" pitchFamily="34" charset="0"/>
              </a:rPr>
              <a:t>(правительственные и ведомственные);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-</a:t>
            </a:r>
            <a:r>
              <a:rPr lang="ru-RU" sz="2400" dirty="0" smtClean="0">
                <a:latin typeface="Bahnschrift" panose="020B0502040204020203" pitchFamily="34" charset="0"/>
              </a:rPr>
              <a:t>локальные </a:t>
            </a:r>
            <a:r>
              <a:rPr lang="ru-RU" sz="2400" dirty="0">
                <a:latin typeface="Bahnschrift" panose="020B0502040204020203" pitchFamily="34" charset="0"/>
              </a:rPr>
              <a:t>документы </a:t>
            </a:r>
            <a:r>
              <a:rPr lang="ru-RU" sz="2400" dirty="0" smtClean="0">
                <a:latin typeface="Bahnschrift" panose="020B0502040204020203" pitchFamily="34" charset="0"/>
              </a:rPr>
              <a:t>вуза</a:t>
            </a:r>
            <a:endParaRPr lang="ru-RU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85" y="354506"/>
            <a:ext cx="7574058" cy="705810"/>
          </a:xfrm>
        </p:spPr>
        <p:txBody>
          <a:bodyPr/>
          <a:lstStyle/>
          <a:p>
            <a:pPr algn="ctr"/>
            <a:r>
              <a:rPr lang="ru-RU" sz="4400" dirty="0" smtClean="0">
                <a:latin typeface="Bahnschrift" panose="020B0502040204020203" pitchFamily="34" charset="0"/>
              </a:rPr>
              <a:t>ВИДЫ ИОМ по категориям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574" y="1060316"/>
            <a:ext cx="84144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</a:rPr>
              <a:t>1.Для обучающихся с низкой учебной мотивацией;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2.Для обучающихся с опережающим темпом развития;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3.Для обучающихся с ослабленным здоровьем;</a:t>
            </a:r>
          </a:p>
          <a:p>
            <a:r>
              <a:rPr lang="ru-RU" sz="2400" dirty="0">
                <a:latin typeface="Bahnschrift" panose="020B0502040204020203" pitchFamily="34" charset="0"/>
              </a:rPr>
              <a:t>4.Для одаренных обучающихся со специальными способностями.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5300" y="2999307"/>
            <a:ext cx="10681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ВИДЫ ИОМ ПО ЦЕЛИ ВОЗДЕЙСТВИЯ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301" y="3705118"/>
            <a:ext cx="11163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ahnschrift" panose="020B0502040204020203" pitchFamily="34" charset="0"/>
              </a:rPr>
              <a:t>1. </a:t>
            </a:r>
            <a:r>
              <a:rPr lang="ru-RU" sz="2800" dirty="0">
                <a:latin typeface="Bahnschrift" panose="020B0502040204020203" pitchFamily="34" charset="0"/>
              </a:rPr>
              <a:t>Расширяющий образовательный диапазон;</a:t>
            </a:r>
          </a:p>
          <a:p>
            <a:r>
              <a:rPr lang="ru-RU" sz="2800" dirty="0" smtClean="0">
                <a:latin typeface="Bahnschrift" panose="020B0502040204020203" pitchFamily="34" charset="0"/>
              </a:rPr>
              <a:t>2. </a:t>
            </a:r>
            <a:r>
              <a:rPr lang="ru-RU" sz="2800" dirty="0">
                <a:latin typeface="Bahnschrift" panose="020B0502040204020203" pitchFamily="34" charset="0"/>
              </a:rPr>
              <a:t>Углубляющий, специализированный;</a:t>
            </a:r>
          </a:p>
          <a:p>
            <a:r>
              <a:rPr lang="ru-RU" sz="2800" dirty="0" smtClean="0">
                <a:latin typeface="Bahnschrift" panose="020B0502040204020203" pitchFamily="34" charset="0"/>
              </a:rPr>
              <a:t>3. </a:t>
            </a:r>
            <a:r>
              <a:rPr lang="ru-RU" sz="2800" dirty="0">
                <a:latin typeface="Bahnschrift" panose="020B0502040204020203" pitchFamily="34" charset="0"/>
              </a:rPr>
              <a:t>Интегрированный, сочетающий в себе компоненты расширения </a:t>
            </a:r>
            <a:r>
              <a:rPr lang="ru-RU" sz="2800" dirty="0" smtClean="0">
                <a:latin typeface="Bahnschrift" panose="020B0502040204020203" pitchFamily="34" charset="0"/>
              </a:rPr>
              <a:t>и компоненты </a:t>
            </a:r>
            <a:r>
              <a:rPr lang="ru-RU" sz="2800" dirty="0">
                <a:latin typeface="Bahnschrift" panose="020B0502040204020203" pitchFamily="34" charset="0"/>
              </a:rPr>
              <a:t>углубления компетенции. </a:t>
            </a:r>
          </a:p>
        </p:txBody>
      </p:sp>
    </p:spTree>
    <p:extLst>
      <p:ext uri="{BB962C8B-B14F-4D97-AF65-F5344CB8AC3E}">
        <p14:creationId xmlns:p14="http://schemas.microsoft.com/office/powerpoint/2010/main" val="33888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3" y="9007"/>
            <a:ext cx="9753078" cy="126459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44233" y="1516793"/>
            <a:ext cx="4879520" cy="192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Bahnschrift" panose="020B0502040204020203" pitchFamily="34" charset="0"/>
              </a:rPr>
              <a:t>поддерживающий</a:t>
            </a:r>
            <a:endParaRPr lang="ru-RU" sz="4000" dirty="0">
              <a:latin typeface="Bahnschrif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095" y="1558356"/>
            <a:ext cx="4966393" cy="188523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609095" y="1672435"/>
            <a:ext cx="5029199" cy="1698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Bahnschrift" panose="020B0502040204020203" pitchFamily="34" charset="0"/>
              </a:rPr>
              <a:t>корректирующий</a:t>
            </a:r>
            <a:endParaRPr lang="ru-RU" sz="4000" dirty="0">
              <a:latin typeface="Bahnschrift" panose="020B0502040204020203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577831" y="1128408"/>
            <a:ext cx="787939" cy="388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922658" y="1173262"/>
            <a:ext cx="976008" cy="343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5300" y="3978613"/>
            <a:ext cx="8502785" cy="143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ahnschrift" panose="020B0502040204020203" pitchFamily="34" charset="0"/>
              </a:rPr>
              <a:t>- краткосрочные </a:t>
            </a:r>
            <a:r>
              <a:rPr lang="ru-RU" sz="2400" dirty="0">
                <a:latin typeface="Bahnschrift" panose="020B0502040204020203" pitchFamily="34" charset="0"/>
              </a:rPr>
              <a:t>(1-6 мес.);</a:t>
            </a:r>
          </a:p>
          <a:p>
            <a:pPr algn="ctr"/>
            <a:r>
              <a:rPr lang="ru-RU" sz="2400" dirty="0">
                <a:latin typeface="Bahnschrift" panose="020B0502040204020203" pitchFamily="34" charset="0"/>
              </a:rPr>
              <a:t>− среднесрочные (от одного до 2-х учебных лет);</a:t>
            </a:r>
          </a:p>
          <a:p>
            <a:pPr algn="ctr"/>
            <a:r>
              <a:rPr lang="ru-RU" sz="2400" dirty="0">
                <a:latin typeface="Bahnschrift" panose="020B0502040204020203" pitchFamily="34" charset="0"/>
              </a:rPr>
              <a:t>− долгосрочные (на многие годы). 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783993" y="3555460"/>
            <a:ext cx="408562" cy="311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060889" y="3599234"/>
            <a:ext cx="431358" cy="311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085" y="3599234"/>
            <a:ext cx="2799232" cy="27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52" y="60634"/>
            <a:ext cx="8302557" cy="61975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098" y="154572"/>
            <a:ext cx="272374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СОГЛАСНО МЕТОДИЧЕСКИМ РЕКОМЕНДАЦИЯМ ПО РЕАЛИЗАЦИИ ПРИНЦИПОВ СОПРОВОЖДЕНИЯ СТУДЕНТОВ С ИНВАЛИДНОСТЬЮ И ОВЗ В СИСТЕМЕ ВЫСШЕГО ОБРАЗОВАНИЯ </a:t>
            </a:r>
            <a:endParaRPr lang="ru-RU" sz="2000" dirty="0" smtClean="0">
              <a:latin typeface="Bahnschrift" panose="020B0502040204020203" pitchFamily="34" charset="0"/>
            </a:endParaRPr>
          </a:p>
          <a:p>
            <a:r>
              <a:rPr lang="ru-RU" sz="2000" dirty="0" smtClean="0">
                <a:latin typeface="Bahnschrift" panose="020B0502040204020203" pitchFamily="34" charset="0"/>
              </a:rPr>
              <a:t>от </a:t>
            </a:r>
            <a:r>
              <a:rPr lang="ru-RU" sz="2000" dirty="0">
                <a:latin typeface="Bahnschrift" panose="020B0502040204020203" pitchFamily="34" charset="0"/>
              </a:rPr>
              <a:t>02.09.25г.</a:t>
            </a:r>
          </a:p>
          <a:p>
            <a:r>
              <a:rPr lang="ru-RU" sz="2000" dirty="0">
                <a:latin typeface="Bahnschrift" panose="020B0502040204020203" pitchFamily="34" charset="0"/>
              </a:rPr>
              <a:t>выделяется  7 видов сопровождения студентов с инвалидностью </a:t>
            </a:r>
            <a:endParaRPr lang="ru-RU" sz="2000" dirty="0" smtClean="0">
              <a:latin typeface="Bahnschrift" panose="020B0502040204020203" pitchFamily="34" charset="0"/>
            </a:endParaRPr>
          </a:p>
          <a:p>
            <a:r>
              <a:rPr lang="ru-RU" sz="2000" dirty="0" smtClean="0">
                <a:latin typeface="Bahnschrift" panose="020B0502040204020203" pitchFamily="34" charset="0"/>
              </a:rPr>
              <a:t>и ОВЗ</a:t>
            </a:r>
            <a:endParaRPr lang="ru-RU" sz="2000" dirty="0">
              <a:latin typeface="Bahnschrif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9864" y="1258882"/>
            <a:ext cx="5301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психолого-педагогическое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9667" y="2091447"/>
            <a:ext cx="4990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медико-оздоровительное</a:t>
            </a:r>
            <a:endParaRPr lang="ru-RU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5038" y="2862457"/>
            <a:ext cx="3346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социальное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6085" y="3789693"/>
            <a:ext cx="4036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тьюторское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90945" y="4533089"/>
            <a:ext cx="446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техническое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9005" y="515566"/>
            <a:ext cx="5272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" panose="020B0502040204020203" pitchFamily="34" charset="0"/>
              </a:rPr>
              <a:t>организационно-педагогическое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35037" y="5460324"/>
            <a:ext cx="2393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волонтерское</a:t>
            </a:r>
            <a:endParaRPr lang="ru-RU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885217" y="5062533"/>
            <a:ext cx="2568102" cy="119569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hnschrift" panose="020B0502040204020203" pitchFamily="34" charset="0"/>
              </a:rPr>
              <a:t>Все виды реализуются в ИОМ</a:t>
            </a:r>
            <a:endParaRPr lang="ru-RU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0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2067" r="22067"/>
          <a:stretch>
            <a:fillRect/>
          </a:stretch>
        </p:blipFill>
        <p:spPr>
          <a:xfrm>
            <a:off x="7927739" y="244552"/>
            <a:ext cx="3979340" cy="40066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281" y="428018"/>
            <a:ext cx="7723458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разработке ИОМ важно следовать ряду базовых принципов, которые обеспечивают его эффективность и </a:t>
            </a:r>
            <a:r>
              <a:rPr lang="ru-RU" sz="2800" b="1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целесообразность</a:t>
            </a:r>
            <a:r>
              <a:rPr lang="ru-RU" sz="2800" b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ru-RU" sz="28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индивидуальности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Принцип преемственности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Принцип </a:t>
            </a:r>
            <a:r>
              <a:rPr lang="ru-RU" sz="28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гуманизма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Принцип </a:t>
            </a:r>
            <a:r>
              <a:rPr lang="ru-RU" sz="28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динамичности </a:t>
            </a:r>
            <a:endParaRPr lang="ru-RU" sz="2800" dirty="0" smtClean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Принцип </a:t>
            </a: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</a:rPr>
              <a:t>партнерства</a:t>
            </a:r>
            <a:endParaRPr lang="ru-RU" sz="28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6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81" y="213602"/>
            <a:ext cx="3336587" cy="2224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21" y="175098"/>
            <a:ext cx="8531158" cy="2301401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Bahnschrift" panose="020B0502040204020203" pitchFamily="34" charset="0"/>
              </a:rPr>
              <a:t>АЛГОРИТМ </a:t>
            </a:r>
            <a:br>
              <a:rPr lang="ru-RU" sz="4800" b="1" dirty="0" smtClean="0">
                <a:latin typeface="Bahnschrift" panose="020B0502040204020203" pitchFamily="34" charset="0"/>
              </a:rPr>
            </a:br>
            <a:r>
              <a:rPr lang="ru-RU" sz="4800" b="1" dirty="0" smtClean="0">
                <a:latin typeface="Bahnschrift" panose="020B0502040204020203" pitchFamily="34" charset="0"/>
              </a:rPr>
              <a:t>РАЗРАБОТКИ ИОМ </a:t>
            </a:r>
            <a:endParaRPr lang="ru-RU" sz="4800" b="1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78648006"/>
              </p:ext>
            </p:extLst>
          </p:nvPr>
        </p:nvGraphicFramePr>
        <p:xfrm>
          <a:off x="-68094" y="1160428"/>
          <a:ext cx="11838562" cy="527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337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34580348"/>
              </p:ext>
            </p:extLst>
          </p:nvPr>
        </p:nvGraphicFramePr>
        <p:xfrm>
          <a:off x="642026" y="155643"/>
          <a:ext cx="10680970" cy="607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059" y="194192"/>
            <a:ext cx="3803846" cy="2282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782" y="155643"/>
            <a:ext cx="3425180" cy="2281224"/>
          </a:xfrm>
          <a:prstGeom prst="rect">
            <a:avLst/>
          </a:prstGeom>
        </p:spPr>
      </p:pic>
      <p:cxnSp>
        <p:nvCxnSpPr>
          <p:cNvPr id="11" name="Соединительная линия уступом 10"/>
          <p:cNvCxnSpPr/>
          <p:nvPr/>
        </p:nvCxnSpPr>
        <p:spPr>
          <a:xfrm rot="5400000">
            <a:off x="3828240" y="2330179"/>
            <a:ext cx="456389" cy="2918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7470843" y="2476500"/>
            <a:ext cx="514216" cy="2277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61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458E52-C9AB-45CD-90E2-A592FBC3F28E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230e9df3-be65-4c73-a93b-d1236ebd677e"/>
    <ds:schemaRef ds:uri="16c05727-aa75-4e4a-9b5f-8a80a1165891"/>
    <ds:schemaRef ds:uri="71af3243-3dd4-4a8d-8c0d-dd76da1f02a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797</TotalTime>
  <Words>1033</Words>
  <Application>Microsoft Office PowerPoint</Application>
  <PresentationFormat>Широкоэкранный</PresentationFormat>
  <Paragraphs>145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Bahnschrift</vt:lpstr>
      <vt:lpstr>Calibri</vt:lpstr>
      <vt:lpstr>Impact</vt:lpstr>
      <vt:lpstr>Times New Roman</vt:lpstr>
      <vt:lpstr>Главное мероприятие</vt:lpstr>
      <vt:lpstr>  Индивидуальный образовательный маршрут как условие высшего образования студентов с инвалидностью и ОВЗ </vt:lpstr>
      <vt:lpstr>Презентация PowerPoint</vt:lpstr>
      <vt:lpstr>Нормативно-правовое обеспечение работы с индивидуальным образовательным маршрутом</vt:lpstr>
      <vt:lpstr>ВИДЫ ИОМ по категориям</vt:lpstr>
      <vt:lpstr>Презентация PowerPoint</vt:lpstr>
      <vt:lpstr>Презентация PowerPoint</vt:lpstr>
      <vt:lpstr>Презентация PowerPoint</vt:lpstr>
      <vt:lpstr>АЛГОРИТМ  РАЗРАБОТКИ ИОМ </vt:lpstr>
      <vt:lpstr>Презентация PowerPoint</vt:lpstr>
      <vt:lpstr>Структура ИОМ</vt:lpstr>
      <vt:lpstr>Презентация PowerPoint</vt:lpstr>
      <vt:lpstr>ПРЕИМУЩЕСТВА ИОМ                                    Вызовы</vt:lpstr>
      <vt:lpstr>ПЕРСПЕКТИВЫ РАБОТЫ ПО ПРОЕКТИРОВАНИЮ ИОМ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Базовая презентация</dc:title>
  <dc:creator>User</dc:creator>
  <cp:lastModifiedBy>*</cp:lastModifiedBy>
  <cp:revision>36</cp:revision>
  <dcterms:created xsi:type="dcterms:W3CDTF">2024-01-03T23:14:54Z</dcterms:created>
  <dcterms:modified xsi:type="dcterms:W3CDTF">2025-10-12T20:42:52Z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