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Arial Narrow" panose="020B0604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Montserrat ExtraBold" panose="020F0502020204030204" pitchFamily="34" charset="0"/>
      <p:bold r:id="rId29"/>
      <p:italic r:id="rId30"/>
      <p:boldItalic r:id="rId31"/>
    </p:embeddedFont>
    <p:embeddedFont>
      <p:font typeface="Montserrat Light" panose="020F0302020204030204" pitchFamily="34" charset="0"/>
      <p:regular r:id="rId32"/>
      <p:bold r:id="rId33"/>
      <p:italic r:id="rId34"/>
      <p:boldItalic r:id="rId35"/>
    </p:embeddedFont>
    <p:embeddedFont>
      <p:font typeface="Quattrocento Sans" panose="020B0502050000020003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ZQ7DsZEiB7OSm9t+EphBs55sD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 snapToGrid="0">
      <p:cViewPr varScale="1">
        <p:scale>
          <a:sx n="90" d="100"/>
          <a:sy n="90" d="100"/>
        </p:scale>
        <p:origin x="8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9-42E8-8B32-25FE36F044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A9-42E8-8B32-25FE36F044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A9-42E8-8B32-25FE36F044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378432"/>
        <c:axId val="199379968"/>
      </c:barChart>
      <c:catAx>
        <c:axId val="19937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379968"/>
        <c:crosses val="autoZero"/>
        <c:auto val="1"/>
        <c:lblAlgn val="ctr"/>
        <c:lblOffset val="100"/>
        <c:noMultiLvlLbl val="0"/>
      </c:catAx>
      <c:valAx>
        <c:axId val="19937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37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6C-492A-8A10-CD8F66CFC66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6C-492A-8A10-CD8F66CFC66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6C-492A-8A10-CD8F66CFC66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6C-492A-8A10-CD8F66CFC6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D-488D-BFEC-D93C4756927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5C36DD-2DB3-4407-A547-08DFA2B87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29" y="0"/>
            <a:ext cx="9700142" cy="6858000"/>
          </a:xfrm>
          <a:prstGeom prst="rect">
            <a:avLst/>
          </a:prstGeom>
        </p:spPr>
      </p:pic>
      <p:sp>
        <p:nvSpPr>
          <p:cNvPr id="88" name="Google Shape;88;p2"/>
          <p:cNvSpPr/>
          <p:nvPr/>
        </p:nvSpPr>
        <p:spPr>
          <a:xfrm>
            <a:off x="4104183" y="1919744"/>
            <a:ext cx="755441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b="1" dirty="0">
                <a:latin typeface="Quattrocento Sans"/>
                <a:ea typeface="Quattrocento Sans"/>
                <a:cs typeface="Quattrocento Sans"/>
                <a:sym typeface="Quattrocento Sans"/>
              </a:rPr>
              <a:t>Региональная модель психологической службы в системе общего образования </a:t>
            </a:r>
            <a:br>
              <a:rPr lang="ru-RU" sz="2800" b="1" dirty="0"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2800" b="1" dirty="0">
                <a:latin typeface="Quattrocento Sans"/>
                <a:ea typeface="Quattrocento Sans"/>
                <a:cs typeface="Quattrocento Sans"/>
                <a:sym typeface="Quattrocento Sans"/>
              </a:rPr>
              <a:t>и среднего профессионального образования субъекта Российской Федерации</a:t>
            </a:r>
            <a:endParaRPr sz="2800" b="1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89" name="Google Shape;89;p2"/>
          <p:cNvCxnSpPr/>
          <p:nvPr/>
        </p:nvCxnSpPr>
        <p:spPr>
          <a:xfrm rot="10800000" flipH="1">
            <a:off x="2598986" y="1432568"/>
            <a:ext cx="3287486" cy="30052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" name="Google Shape;90;p2"/>
          <p:cNvCxnSpPr/>
          <p:nvPr/>
        </p:nvCxnSpPr>
        <p:spPr>
          <a:xfrm>
            <a:off x="2598986" y="1454538"/>
            <a:ext cx="0" cy="2699656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1" name="Google Shape;91;p2"/>
          <p:cNvCxnSpPr/>
          <p:nvPr/>
        </p:nvCxnSpPr>
        <p:spPr>
          <a:xfrm rot="10800000" flipH="1">
            <a:off x="2598986" y="4143110"/>
            <a:ext cx="3331029" cy="11084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" name="Google Shape;92;p2"/>
          <p:cNvCxnSpPr/>
          <p:nvPr/>
        </p:nvCxnSpPr>
        <p:spPr>
          <a:xfrm>
            <a:off x="5930015" y="3815894"/>
            <a:ext cx="0" cy="33830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" name="Google Shape;93;p2"/>
          <p:cNvCxnSpPr/>
          <p:nvPr/>
        </p:nvCxnSpPr>
        <p:spPr>
          <a:xfrm>
            <a:off x="5886472" y="1421484"/>
            <a:ext cx="0" cy="33830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5" name="Google Shape;95;p2"/>
          <p:cNvSpPr txBox="1"/>
          <p:nvPr/>
        </p:nvSpPr>
        <p:spPr>
          <a:xfrm>
            <a:off x="6803796" y="4668617"/>
            <a:ext cx="522447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ФИО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Должность и место для дополнительной информации (о спикере)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6640071" y="5696367"/>
            <a:ext cx="5551929" cy="0"/>
          </a:xfrm>
          <a:prstGeom prst="straightConnector1">
            <a:avLst/>
          </a:prstGeom>
          <a:noFill/>
          <a:ln w="19050" cap="flat" cmpd="sng">
            <a:solidFill>
              <a:srgbClr val="006C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2"/>
          <p:cNvSpPr/>
          <p:nvPr/>
        </p:nvSpPr>
        <p:spPr>
          <a:xfrm>
            <a:off x="0" y="0"/>
            <a:ext cx="3681801" cy="6858000"/>
          </a:xfrm>
          <a:prstGeom prst="rect">
            <a:avLst/>
          </a:prstGeom>
          <a:solidFill>
            <a:srgbClr val="006CB7">
              <a:alpha val="35294"/>
            </a:srgbClr>
          </a:solidFill>
          <a:ln w="9525" cap="flat" cmpd="sng">
            <a:solidFill>
              <a:srgbClr val="AED3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DDFF7F-6D89-4B61-ADE3-DF215B39C5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0" t="23195" r="15046" b="24313"/>
          <a:stretch/>
        </p:blipFill>
        <p:spPr>
          <a:xfrm>
            <a:off x="10460694" y="38298"/>
            <a:ext cx="1567580" cy="9277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95D3D0-9C42-47D3-9E0C-4D7465AA28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52" t="23909" r="13099" b="17636"/>
          <a:stretch/>
        </p:blipFill>
        <p:spPr>
          <a:xfrm>
            <a:off x="8341791" y="220308"/>
            <a:ext cx="2073400" cy="9277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80DE8-D398-4F9F-8C1F-84E41A3313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50" t="11333" r="10740" b="15867"/>
          <a:stretch/>
        </p:blipFill>
        <p:spPr>
          <a:xfrm>
            <a:off x="254336" y="82284"/>
            <a:ext cx="1735844" cy="13202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/>
        </p:nvSpPr>
        <p:spPr>
          <a:xfrm>
            <a:off x="519930" y="2412896"/>
            <a:ext cx="5390092" cy="261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ЗАГОЛОВОК 1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6351061" y="2379914"/>
            <a:ext cx="5486400" cy="20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ЗАГОЛОВОК 2</a:t>
            </a:r>
            <a:endParaRPr sz="16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81019" marR="0" lvl="0" indent="-38101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81019" marR="0" lvl="0" indent="-38101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81019" marR="0" lvl="0" indent="-38101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81019" marR="0" lvl="0" indent="-38101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4830186" y="1487749"/>
            <a:ext cx="2670411" cy="35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ru-RU" sz="1867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Пояснительный текст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2503714" y="328758"/>
            <a:ext cx="72437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Пример сравнения/списков</a:t>
            </a: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238705" y="2442844"/>
            <a:ext cx="281225" cy="3848756"/>
          </a:xfrm>
          <a:prstGeom prst="rect">
            <a:avLst/>
          </a:prstGeom>
          <a:solidFill>
            <a:srgbClr val="006CB7">
              <a:alpha val="35294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6038083" y="2442844"/>
            <a:ext cx="281225" cy="3848756"/>
          </a:xfrm>
          <a:prstGeom prst="rect">
            <a:avLst/>
          </a:prstGeom>
          <a:solidFill>
            <a:srgbClr val="006CB7">
              <a:alpha val="35294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77BD4D-628A-492C-A25D-B8304DA3E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4471C0-58FD-4991-92B1-FC5D6C4D68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0" t="23195" r="15046" b="24313"/>
          <a:stretch/>
        </p:blipFill>
        <p:spPr>
          <a:xfrm>
            <a:off x="10544955" y="17944"/>
            <a:ext cx="1451913" cy="8593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0E0CB2-8CFC-4E37-A74B-222FC76F8B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52" t="23909" r="57075" b="17636"/>
          <a:stretch/>
        </p:blipFill>
        <p:spPr>
          <a:xfrm>
            <a:off x="9671697" y="124742"/>
            <a:ext cx="715472" cy="7930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1124614" y="154578"/>
            <a:ext cx="9080971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ЦВЕТОВАЯ СХЕМА ГРАФИКОВ И ДИАГРАММ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10363200" y="690321"/>
            <a:ext cx="783771" cy="73570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10853057" y="1023279"/>
            <a:ext cx="1055914" cy="30293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3" name="Google Shape;203;p13"/>
          <p:cNvGraphicFramePr/>
          <p:nvPr>
            <p:extLst>
              <p:ext uri="{D42A27DB-BD31-4B8C-83A1-F6EECF244321}">
                <p14:modId xmlns:p14="http://schemas.microsoft.com/office/powerpoint/2010/main" val="1564371648"/>
              </p:ext>
            </p:extLst>
          </p:nvPr>
        </p:nvGraphicFramePr>
        <p:xfrm>
          <a:off x="1820405" y="909756"/>
          <a:ext cx="348183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4" name="Google Shape;204;p13"/>
          <p:cNvGraphicFramePr/>
          <p:nvPr>
            <p:extLst>
              <p:ext uri="{D42A27DB-BD31-4B8C-83A1-F6EECF244321}">
                <p14:modId xmlns:p14="http://schemas.microsoft.com/office/powerpoint/2010/main" val="935283213"/>
              </p:ext>
            </p:extLst>
          </p:nvPr>
        </p:nvGraphicFramePr>
        <p:xfrm>
          <a:off x="6814747" y="2116350"/>
          <a:ext cx="4332224" cy="375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95B42E-B2AF-4E0A-8131-AE947EA3BD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8C1177-A0F8-4CB1-9AE9-68C6BC6B9A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00" t="23195" r="15046" b="24313"/>
          <a:stretch/>
        </p:blipFill>
        <p:spPr>
          <a:xfrm>
            <a:off x="10544955" y="17944"/>
            <a:ext cx="1451913" cy="8593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19EF9F-2F48-4E5E-8112-838DC1B6E1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152" t="23909" r="57075" b="17636"/>
          <a:stretch/>
        </p:blipFill>
        <p:spPr>
          <a:xfrm>
            <a:off x="9671697" y="124742"/>
            <a:ext cx="715472" cy="7930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BA65D4-5C8C-48A5-B646-1A4BB482F8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5929" y="0"/>
            <a:ext cx="9700142" cy="6858000"/>
          </a:xfrm>
          <a:prstGeom prst="rect">
            <a:avLst/>
          </a:prstGeom>
        </p:spPr>
      </p:pic>
      <p:sp>
        <p:nvSpPr>
          <p:cNvPr id="209" name="Google Shape;209;p14"/>
          <p:cNvSpPr txBox="1"/>
          <p:nvPr/>
        </p:nvSpPr>
        <p:spPr>
          <a:xfrm>
            <a:off x="1572683" y="464336"/>
            <a:ext cx="9046633" cy="88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Выделение заголовка цветом</a:t>
            </a:r>
            <a:endParaRPr sz="4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1012372" y="1989137"/>
            <a:ext cx="10145486" cy="382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2" name="Google Shape;212;p14"/>
          <p:cNvSpPr/>
          <p:nvPr/>
        </p:nvSpPr>
        <p:spPr>
          <a:xfrm rot="5400000">
            <a:off x="2722654" y="-65687"/>
            <a:ext cx="719614" cy="2031835"/>
          </a:xfrm>
          <a:prstGeom prst="rect">
            <a:avLst/>
          </a:prstGeom>
          <a:solidFill>
            <a:srgbClr val="006CB7">
              <a:alpha val="35294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68851D-CFF8-497B-9FB5-667F7A991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CF5C7E-A42C-4DB0-BFE0-AA9F1E19D5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00" t="23195" r="15046" b="24313"/>
          <a:stretch/>
        </p:blipFill>
        <p:spPr>
          <a:xfrm>
            <a:off x="10544955" y="17944"/>
            <a:ext cx="1451913" cy="8593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9878D8-3991-46AE-B918-6D69AAB878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52" t="23909" r="57075" b="17636"/>
          <a:stretch/>
        </p:blipFill>
        <p:spPr>
          <a:xfrm>
            <a:off x="9671697" y="124742"/>
            <a:ext cx="715472" cy="7930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/>
        </p:nvSpPr>
        <p:spPr>
          <a:xfrm>
            <a:off x="1488646" y="272339"/>
            <a:ext cx="9046633" cy="88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Графика, которую также можно использовать в презентации</a:t>
            </a:r>
            <a:endParaRPr sz="48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1012372" y="1989137"/>
            <a:ext cx="10145486" cy="382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1" name="Google Shape;221;p15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0286" t="56176" r="49179" b="9574"/>
          <a:stretch/>
        </p:blipFill>
        <p:spPr>
          <a:xfrm>
            <a:off x="8523201" y="3367778"/>
            <a:ext cx="987552" cy="16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5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9645" r="68521"/>
          <a:stretch/>
        </p:blipFill>
        <p:spPr>
          <a:xfrm>
            <a:off x="8714232" y="5237501"/>
            <a:ext cx="1534688" cy="1981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0840" t="56723" r="34329" b="8733"/>
          <a:stretch/>
        </p:blipFill>
        <p:spPr>
          <a:xfrm>
            <a:off x="10325120" y="5164461"/>
            <a:ext cx="713232" cy="162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5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5301" t="58579" r="21768" b="9546"/>
          <a:stretch/>
        </p:blipFill>
        <p:spPr>
          <a:xfrm>
            <a:off x="11310258" y="5054113"/>
            <a:ext cx="621792" cy="149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5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1630" r="5368" b="41751"/>
          <a:stretch/>
        </p:blipFill>
        <p:spPr>
          <a:xfrm>
            <a:off x="9810650" y="2744404"/>
            <a:ext cx="2068088" cy="274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5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8947" b="40390"/>
          <a:stretch/>
        </p:blipFill>
        <p:spPr>
          <a:xfrm>
            <a:off x="8840597" y="607124"/>
            <a:ext cx="2455404" cy="280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4874" r="42560"/>
          <a:stretch/>
        </p:blipFill>
        <p:spPr>
          <a:xfrm>
            <a:off x="7473412" y="1153930"/>
            <a:ext cx="1362456" cy="158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5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080" r="65477" b="14376"/>
          <a:stretch/>
        </p:blipFill>
        <p:spPr>
          <a:xfrm>
            <a:off x="6693743" y="4073106"/>
            <a:ext cx="1837944" cy="135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5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7507" r="18263" b="28337"/>
          <a:stretch/>
        </p:blipFill>
        <p:spPr>
          <a:xfrm>
            <a:off x="5593097" y="1560901"/>
            <a:ext cx="1463040" cy="113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5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81675" t="5530" b="22806"/>
          <a:stretch/>
        </p:blipFill>
        <p:spPr>
          <a:xfrm>
            <a:off x="7436068" y="2827965"/>
            <a:ext cx="1106477" cy="113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68755" b="65086"/>
          <a:stretch/>
        </p:blipFill>
        <p:spPr>
          <a:xfrm>
            <a:off x="5679531" y="4942513"/>
            <a:ext cx="1597962" cy="154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5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7139" t="36455" r="72815" b="28630"/>
          <a:stretch/>
        </p:blipFill>
        <p:spPr>
          <a:xfrm>
            <a:off x="6141302" y="2698881"/>
            <a:ext cx="1025155" cy="154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0631" t="36696" r="48441" b="38928"/>
          <a:stretch/>
        </p:blipFill>
        <p:spPr>
          <a:xfrm>
            <a:off x="2661172" y="3263329"/>
            <a:ext cx="1070218" cy="1079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2663" t="56699" r="48951" b="7285"/>
          <a:stretch/>
        </p:blipFill>
        <p:spPr>
          <a:xfrm>
            <a:off x="7723751" y="5136283"/>
            <a:ext cx="1407220" cy="154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5584" t="9133" r="13696" b="54507"/>
          <a:stretch/>
        </p:blipFill>
        <p:spPr>
          <a:xfrm>
            <a:off x="849639" y="1952384"/>
            <a:ext cx="1530057" cy="165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5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76249" t="60045" r="4315" b="17339"/>
          <a:stretch/>
        </p:blipFill>
        <p:spPr>
          <a:xfrm>
            <a:off x="4224209" y="2264607"/>
            <a:ext cx="968043" cy="102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3136" t="48890" r="23864" b="23378"/>
          <a:stretch/>
        </p:blipFill>
        <p:spPr>
          <a:xfrm>
            <a:off x="4518113" y="1144004"/>
            <a:ext cx="1145611" cy="125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6931" t="59709" r="48306" b="15409"/>
          <a:stretch/>
        </p:blipFill>
        <p:spPr>
          <a:xfrm>
            <a:off x="2353629" y="1276688"/>
            <a:ext cx="1233300" cy="1130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5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765" t="66954" r="73234" b="6234"/>
          <a:stretch/>
        </p:blipFill>
        <p:spPr>
          <a:xfrm>
            <a:off x="511110" y="713134"/>
            <a:ext cx="1145611" cy="1217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9226CF-5F9C-4481-97CD-BE4E76D11A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5929" y="0"/>
            <a:ext cx="9700142" cy="6858000"/>
          </a:xfrm>
          <a:prstGeom prst="rect">
            <a:avLst/>
          </a:prstGeom>
        </p:spPr>
      </p:pic>
      <p:sp>
        <p:nvSpPr>
          <p:cNvPr id="247" name="Google Shape;247;p16"/>
          <p:cNvSpPr txBox="1"/>
          <p:nvPr/>
        </p:nvSpPr>
        <p:spPr>
          <a:xfrm>
            <a:off x="3890311" y="454878"/>
            <a:ext cx="4411378" cy="65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2"/>
              <a:buFont typeface="Arial"/>
              <a:buNone/>
            </a:pPr>
            <a:r>
              <a:rPr lang="ru-RU" sz="3702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КОНТАКТЫ</a:t>
            </a:r>
            <a:endParaRPr sz="3702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50" name="Google Shape;250;p16"/>
          <p:cNvCxnSpPr/>
          <p:nvPr/>
        </p:nvCxnSpPr>
        <p:spPr>
          <a:xfrm>
            <a:off x="0" y="2097405"/>
            <a:ext cx="2307771" cy="4760595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1" name="Google Shape;251;p16"/>
          <p:cNvCxnSpPr/>
          <p:nvPr/>
        </p:nvCxnSpPr>
        <p:spPr>
          <a:xfrm>
            <a:off x="0" y="2478405"/>
            <a:ext cx="2097505" cy="4379595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2" name="Google Shape;252;p16"/>
          <p:cNvCxnSpPr/>
          <p:nvPr/>
        </p:nvCxnSpPr>
        <p:spPr>
          <a:xfrm>
            <a:off x="0" y="2902949"/>
            <a:ext cx="1894114" cy="3955051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3" name="Google Shape;253;p16"/>
          <p:cNvCxnSpPr/>
          <p:nvPr/>
        </p:nvCxnSpPr>
        <p:spPr>
          <a:xfrm>
            <a:off x="0" y="3429000"/>
            <a:ext cx="1664368" cy="342900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824FB1-3BFC-465E-B9C2-A9C9C15DA2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16A103-639A-40E0-BB32-CE2B0890BC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00" t="23195" r="15046" b="24313"/>
          <a:stretch/>
        </p:blipFill>
        <p:spPr>
          <a:xfrm>
            <a:off x="10544955" y="17944"/>
            <a:ext cx="1451913" cy="8593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ACA5C5F-56D0-4E84-8A86-7B3AD80850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52" t="23909" r="57075" b="17636"/>
          <a:stretch/>
        </p:blipFill>
        <p:spPr>
          <a:xfrm>
            <a:off x="9671697" y="124742"/>
            <a:ext cx="715472" cy="793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5858360" y="2557419"/>
            <a:ext cx="2962945" cy="4300582"/>
          </a:xfrm>
          <a:prstGeom prst="rect">
            <a:avLst/>
          </a:prstGeom>
          <a:solidFill>
            <a:srgbClr val="006CB7">
              <a:alpha val="35294"/>
            </a:srgbClr>
          </a:solidFill>
          <a:ln w="9525" cap="flat" cmpd="sng">
            <a:solidFill>
              <a:srgbClr val="AED3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928291" y="1317419"/>
            <a:ext cx="689710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Информация о спикере</a:t>
            </a:r>
            <a:endParaRPr sz="32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863197" y="4150939"/>
            <a:ext cx="3847792" cy="36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98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Должность, место работы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928291" y="2967060"/>
            <a:ext cx="371760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Фамилия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Имя Отчество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7070725" y="1751308"/>
            <a:ext cx="4486655" cy="44117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6CB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Место для фото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98BB14-23D8-4F40-A042-8DFA252D3D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0" t="23195" r="15046" b="24313"/>
          <a:stretch/>
        </p:blipFill>
        <p:spPr>
          <a:xfrm>
            <a:off x="10544955" y="17944"/>
            <a:ext cx="1451913" cy="8593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0FBD2C-E127-40E9-B046-836F677D6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52" t="23909" r="57075" b="17636"/>
          <a:stretch/>
        </p:blipFill>
        <p:spPr>
          <a:xfrm>
            <a:off x="9671697" y="124742"/>
            <a:ext cx="715472" cy="793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C4AD96-6FE4-42BE-AE26-750934332E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/>
          <p:nvPr/>
        </p:nvSpPr>
        <p:spPr>
          <a:xfrm>
            <a:off x="2994936" y="2637932"/>
            <a:ext cx="496538" cy="3837696"/>
          </a:xfrm>
          <a:prstGeom prst="rect">
            <a:avLst/>
          </a:prstGeom>
          <a:solidFill>
            <a:srgbClr val="006CB7">
              <a:alpha val="35294"/>
            </a:srgbClr>
          </a:solidFill>
          <a:ln w="9525" cap="flat" cmpd="sng">
            <a:solidFill>
              <a:srgbClr val="AED3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3052704" y="2633245"/>
            <a:ext cx="7079886" cy="336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ru-RU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Зеленой линией можно ограничивать список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</a:pPr>
            <a:r>
              <a:rPr lang="ru-RU" sz="1667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14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3052704" y="859903"/>
            <a:ext cx="588353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СТРУКТУРА ТЕМЫ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" name="Google Shape;116;p5"/>
          <p:cNvSpPr/>
          <p:nvPr/>
        </p:nvSpPr>
        <p:spPr>
          <a:xfrm rot="-2900878" flipH="1">
            <a:off x="-1935866" y="1985923"/>
            <a:ext cx="3668485" cy="3363686"/>
          </a:xfrm>
          <a:prstGeom prst="chord">
            <a:avLst>
              <a:gd name="adj1" fmla="val 2700000"/>
              <a:gd name="adj2" fmla="val 13085953"/>
            </a:avLst>
          </a:prstGeom>
          <a:solidFill>
            <a:srgbClr val="006CB7">
              <a:alpha val="35294"/>
            </a:srgbClr>
          </a:solidFill>
          <a:ln w="9525" cap="flat" cmpd="sng">
            <a:solidFill>
              <a:srgbClr val="AED3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 rot="-2900878" flipH="1">
            <a:off x="-1934677" y="1740236"/>
            <a:ext cx="4086796" cy="3855059"/>
          </a:xfrm>
          <a:prstGeom prst="chord">
            <a:avLst>
              <a:gd name="adj1" fmla="val 2700000"/>
              <a:gd name="adj2" fmla="val 13085953"/>
            </a:avLst>
          </a:prstGeom>
          <a:noFill/>
          <a:ln w="12700" cap="flat" cmpd="sng">
            <a:solidFill>
              <a:srgbClr val="006CB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3CC896-A03B-44C5-A04A-43693F3A2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96F9ED-F7F5-4FB4-93C7-E46EB93230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0" t="23195" r="15046" b="24313"/>
          <a:stretch/>
        </p:blipFill>
        <p:spPr>
          <a:xfrm>
            <a:off x="10544955" y="17944"/>
            <a:ext cx="1451913" cy="8593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67ECFE-B589-408B-86D0-F90899A912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52" t="23909" r="57075" b="17636"/>
          <a:stretch/>
        </p:blipFill>
        <p:spPr>
          <a:xfrm>
            <a:off x="9671697" y="124742"/>
            <a:ext cx="715472" cy="793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/>
        </p:nvSpPr>
        <p:spPr>
          <a:xfrm>
            <a:off x="476128" y="1168992"/>
            <a:ext cx="9466508" cy="515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marR="0" lvl="1" indent="-184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Линия также может помогать выделять важное на тех слайдах, где расположено много текста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66713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270530" y="406992"/>
            <a:ext cx="852284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attrocento Sans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Заголовок или ЗАГОЛОВОК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" name="Google Shape;125;p6"/>
          <p:cNvSpPr/>
          <p:nvPr/>
        </p:nvSpPr>
        <p:spPr>
          <a:xfrm rot="2900878">
            <a:off x="10461101" y="1799791"/>
            <a:ext cx="3668485" cy="3363686"/>
          </a:xfrm>
          <a:prstGeom prst="chord">
            <a:avLst>
              <a:gd name="adj1" fmla="val 2700000"/>
              <a:gd name="adj2" fmla="val 13085953"/>
            </a:avLst>
          </a:prstGeom>
          <a:solidFill>
            <a:srgbClr val="006CB7">
              <a:alpha val="35294"/>
            </a:srgbClr>
          </a:solidFill>
          <a:ln w="9525" cap="flat" cmpd="sng">
            <a:solidFill>
              <a:srgbClr val="AED3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 rot="2900878">
            <a:off x="9907062" y="1554104"/>
            <a:ext cx="4086796" cy="3855059"/>
          </a:xfrm>
          <a:prstGeom prst="chord">
            <a:avLst>
              <a:gd name="adj1" fmla="val 2700000"/>
              <a:gd name="adj2" fmla="val 13085953"/>
            </a:avLst>
          </a:prstGeom>
          <a:noFill/>
          <a:ln w="12700" cap="flat" cmpd="sng">
            <a:solidFill>
              <a:srgbClr val="006CB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6"/>
          <p:cNvCxnSpPr/>
          <p:nvPr/>
        </p:nvCxnSpPr>
        <p:spPr>
          <a:xfrm rot="10800000" flipH="1">
            <a:off x="3668921" y="1664212"/>
            <a:ext cx="1982071" cy="1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BB5FD1-39E5-4B1B-ABE8-2305D313A4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800921" y="0"/>
            <a:ext cx="9700142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5B7DC3-DFCF-4626-9462-90A52010D8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A3CD53-E6AB-4717-ABA8-2F741CE9E9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00" t="23195" r="15046" b="24313"/>
          <a:stretch/>
        </p:blipFill>
        <p:spPr>
          <a:xfrm>
            <a:off x="10544955" y="17944"/>
            <a:ext cx="1451913" cy="8593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D9864D-AED3-4663-8CD9-8EA87BAE82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52" t="23909" r="57075" b="17636"/>
          <a:stretch/>
        </p:blipFill>
        <p:spPr>
          <a:xfrm>
            <a:off x="9671697" y="124742"/>
            <a:ext cx="715472" cy="7930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8EB67B-A22A-4545-A660-2BC7DC5A90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5929" y="0"/>
            <a:ext cx="9700142" cy="6858000"/>
          </a:xfrm>
          <a:prstGeom prst="rect">
            <a:avLst/>
          </a:prstGeom>
        </p:spPr>
      </p:pic>
      <p:sp>
        <p:nvSpPr>
          <p:cNvPr id="133" name="Google Shape;133;p7"/>
          <p:cNvSpPr txBox="1"/>
          <p:nvPr/>
        </p:nvSpPr>
        <p:spPr>
          <a:xfrm>
            <a:off x="1078860" y="3579261"/>
            <a:ext cx="9732705" cy="496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8318" marR="0" lvl="0" indent="-368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1251857" y="420081"/>
            <a:ext cx="968828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ЗАГОЛОВОК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35" name="Google Shape;135;p7"/>
          <p:cNvCxnSpPr/>
          <p:nvPr/>
        </p:nvCxnSpPr>
        <p:spPr>
          <a:xfrm>
            <a:off x="0" y="1542234"/>
            <a:ext cx="1763486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6" name="Google Shape;136;p7"/>
          <p:cNvCxnSpPr/>
          <p:nvPr/>
        </p:nvCxnSpPr>
        <p:spPr>
          <a:xfrm>
            <a:off x="0" y="1716405"/>
            <a:ext cx="1763486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7" name="Google Shape;137;p7"/>
          <p:cNvCxnSpPr/>
          <p:nvPr/>
        </p:nvCxnSpPr>
        <p:spPr>
          <a:xfrm>
            <a:off x="0" y="1912348"/>
            <a:ext cx="1763486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8" name="Google Shape;138;p7"/>
          <p:cNvCxnSpPr/>
          <p:nvPr/>
        </p:nvCxnSpPr>
        <p:spPr>
          <a:xfrm>
            <a:off x="0" y="2097405"/>
            <a:ext cx="1763486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9" name="Google Shape;139;p7"/>
          <p:cNvCxnSpPr/>
          <p:nvPr/>
        </p:nvCxnSpPr>
        <p:spPr>
          <a:xfrm>
            <a:off x="0" y="2097405"/>
            <a:ext cx="2307771" cy="4760595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0" name="Google Shape;140;p7"/>
          <p:cNvCxnSpPr/>
          <p:nvPr/>
        </p:nvCxnSpPr>
        <p:spPr>
          <a:xfrm>
            <a:off x="0" y="2478405"/>
            <a:ext cx="2097505" cy="4379595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1" name="Google Shape;141;p7"/>
          <p:cNvCxnSpPr/>
          <p:nvPr/>
        </p:nvCxnSpPr>
        <p:spPr>
          <a:xfrm>
            <a:off x="0" y="2902949"/>
            <a:ext cx="1894114" cy="3955051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2" name="Google Shape;142;p7"/>
          <p:cNvCxnSpPr/>
          <p:nvPr/>
        </p:nvCxnSpPr>
        <p:spPr>
          <a:xfrm>
            <a:off x="0" y="3429000"/>
            <a:ext cx="1664368" cy="342900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BE8434-80DF-4ACA-B85D-22A170FC2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E13A94-0B00-44C3-AC4A-26DE6E178F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00" t="23195" r="15046" b="24313"/>
          <a:stretch/>
        </p:blipFill>
        <p:spPr>
          <a:xfrm>
            <a:off x="10544955" y="17944"/>
            <a:ext cx="1451913" cy="85933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6B47843-9929-465C-BCFD-1B63812476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52" t="23909" r="57075" b="17636"/>
          <a:stretch/>
        </p:blipFill>
        <p:spPr>
          <a:xfrm>
            <a:off x="9671697" y="124742"/>
            <a:ext cx="715472" cy="7930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1273629" y="197267"/>
            <a:ext cx="608511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ПРИМЕР ИСПОЛЬЗОВАНИЯ ЛИНИЙ</a:t>
            </a:r>
            <a:endParaRPr sz="36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49" name="Google Shape;149;p8"/>
          <p:cNvCxnSpPr/>
          <p:nvPr/>
        </p:nvCxnSpPr>
        <p:spPr>
          <a:xfrm>
            <a:off x="1833078" y="2498272"/>
            <a:ext cx="2183751" cy="5442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0" name="Google Shape;150;p8"/>
          <p:cNvCxnSpPr/>
          <p:nvPr/>
        </p:nvCxnSpPr>
        <p:spPr>
          <a:xfrm>
            <a:off x="1829770" y="3189514"/>
            <a:ext cx="2871304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1" name="Google Shape;151;p8"/>
          <p:cNvCxnSpPr/>
          <p:nvPr/>
        </p:nvCxnSpPr>
        <p:spPr>
          <a:xfrm>
            <a:off x="1829770" y="3888533"/>
            <a:ext cx="3175423" cy="5442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2" name="Google Shape;152;p8"/>
          <p:cNvSpPr txBox="1"/>
          <p:nvPr/>
        </p:nvSpPr>
        <p:spPr>
          <a:xfrm>
            <a:off x="1796143" y="2087335"/>
            <a:ext cx="5344886" cy="360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ru-RU" sz="2667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Можно</a:t>
            </a:r>
            <a:endParaRPr sz="1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ru-RU" sz="2667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Зачеркивать </a:t>
            </a:r>
            <a:endParaRPr sz="1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ru-RU" sz="2667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Текст</a:t>
            </a:r>
            <a:endParaRPr sz="1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66713" marR="0" lvl="1" indent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1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8"/>
          <p:cNvCxnSpPr/>
          <p:nvPr/>
        </p:nvCxnSpPr>
        <p:spPr>
          <a:xfrm flipH="1">
            <a:off x="6096000" y="1643743"/>
            <a:ext cx="6085114" cy="5214257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4" name="Google Shape;154;p8"/>
          <p:cNvCxnSpPr/>
          <p:nvPr/>
        </p:nvCxnSpPr>
        <p:spPr>
          <a:xfrm rot="10800000">
            <a:off x="6683829" y="0"/>
            <a:ext cx="5497285" cy="3635829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5" name="Google Shape;155;p8"/>
          <p:cNvCxnSpPr/>
          <p:nvPr/>
        </p:nvCxnSpPr>
        <p:spPr>
          <a:xfrm flipH="1">
            <a:off x="7434943" y="0"/>
            <a:ext cx="2329543" cy="685800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20D78C-1C7A-4AAD-9E7E-6928E0FAAC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08F9DE-0305-40D2-9980-F0D59080FE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00" t="23195" r="15046" b="24313"/>
          <a:stretch/>
        </p:blipFill>
        <p:spPr>
          <a:xfrm>
            <a:off x="10654683" y="12500"/>
            <a:ext cx="1451913" cy="8593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4EAC5F-E681-42AF-A35F-A2E7F027F0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52" t="23909" r="57075" b="17636"/>
          <a:stretch/>
        </p:blipFill>
        <p:spPr>
          <a:xfrm>
            <a:off x="9896011" y="118185"/>
            <a:ext cx="715472" cy="7930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6D1D3D-9F7B-4057-BA9C-2BB5DE7D66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5929" y="0"/>
            <a:ext cx="9700142" cy="6858000"/>
          </a:xfrm>
          <a:prstGeom prst="rect">
            <a:avLst/>
          </a:prstGeom>
        </p:spPr>
      </p:pic>
      <p:sp>
        <p:nvSpPr>
          <p:cNvPr id="161" name="Google Shape;161;p9"/>
          <p:cNvSpPr txBox="1"/>
          <p:nvPr/>
        </p:nvSpPr>
        <p:spPr>
          <a:xfrm>
            <a:off x="1023257" y="1740508"/>
            <a:ext cx="10123714" cy="432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/>
          <a:p>
            <a:pPr marL="129124" marR="0" lvl="0" indent="-4763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5292" marR="0" lvl="0" indent="0" algn="just" rtl="0">
              <a:lnSpc>
                <a:spcPct val="150000"/>
              </a:lnSpc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endParaRPr sz="2133" b="1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5292" marR="0" lvl="0" indent="0" algn="just" rtl="0">
              <a:lnSpc>
                <a:spcPct val="150000"/>
              </a:lnSpc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endParaRPr sz="2133" b="1" i="0" u="none" strike="noStrike" cap="non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5292" marR="0" lvl="0" indent="0" algn="just" rtl="0">
              <a:lnSpc>
                <a:spcPct val="150000"/>
              </a:lnSpc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rPr lang="ru-RU" sz="2133" b="1" i="1" u="sng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Ограничение текста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5292" marR="0" lvl="0" indent="0" algn="just" rtl="0">
              <a:lnSpc>
                <a:spcPct val="150000"/>
              </a:lnSpc>
              <a:spcBef>
                <a:spcPts val="436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endParaRPr sz="2133" b="0" i="0" u="none" strike="noStrike" cap="non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2290417" y="468522"/>
            <a:ext cx="75893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Использование широкой линии</a:t>
            </a:r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567861" y="2427514"/>
            <a:ext cx="281225" cy="3176291"/>
          </a:xfrm>
          <a:prstGeom prst="rect">
            <a:avLst/>
          </a:prstGeom>
          <a:solidFill>
            <a:srgbClr val="006CB7">
              <a:alpha val="35294"/>
            </a:srgbClr>
          </a:solidFill>
          <a:ln w="9525" cap="flat" cmpd="sng">
            <a:solidFill>
              <a:srgbClr val="AED3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51323F-A3E2-4E6E-9A8D-1EE2A450B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31286A-17DF-498D-B22C-3EFF9A82EB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00" t="23195" r="15046" b="24313"/>
          <a:stretch/>
        </p:blipFill>
        <p:spPr>
          <a:xfrm>
            <a:off x="10544955" y="17944"/>
            <a:ext cx="1451913" cy="8593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F85B4D-7677-49B8-BABC-AA8DE38264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52" t="23909" r="57075" b="17636"/>
          <a:stretch/>
        </p:blipFill>
        <p:spPr>
          <a:xfrm>
            <a:off x="9671697" y="124742"/>
            <a:ext cx="715472" cy="793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54390F-8E30-4DCE-A990-8A2F4D1A70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62258" y="256032"/>
            <a:ext cx="9700142" cy="6858000"/>
          </a:xfrm>
          <a:prstGeom prst="rect">
            <a:avLst/>
          </a:prstGeom>
        </p:spPr>
      </p:pic>
      <p:sp>
        <p:nvSpPr>
          <p:cNvPr id="169" name="Google Shape;169;p10"/>
          <p:cNvSpPr txBox="1"/>
          <p:nvPr/>
        </p:nvSpPr>
        <p:spPr>
          <a:xfrm>
            <a:off x="2481943" y="510353"/>
            <a:ext cx="7228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ПРИМЕР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0" name="Google Shape;170;p10"/>
          <p:cNvSpPr/>
          <p:nvPr/>
        </p:nvSpPr>
        <p:spPr>
          <a:xfrm rot="5400000">
            <a:off x="732060" y="1010752"/>
            <a:ext cx="1861458" cy="2679579"/>
          </a:xfrm>
          <a:prstGeom prst="rect">
            <a:avLst/>
          </a:prstGeom>
          <a:solidFill>
            <a:srgbClr val="006CB7">
              <a:alpha val="35294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766126" y="2165169"/>
            <a:ext cx="1065974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Текст также можно помещать в рамку</a:t>
            </a:r>
            <a:endParaRPr sz="1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642656" y="2025857"/>
            <a:ext cx="10939346" cy="4516244"/>
          </a:xfrm>
          <a:prstGeom prst="rect">
            <a:avLst/>
          </a:prstGeom>
          <a:noFill/>
          <a:ln w="19050" cap="flat" cmpd="sng">
            <a:solidFill>
              <a:srgbClr val="006CB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B15920-0898-42F5-B988-0929C644EB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7B7C23-7A96-4414-9470-F63489E4E6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00" t="23195" r="15046" b="24313"/>
          <a:stretch/>
        </p:blipFill>
        <p:spPr>
          <a:xfrm>
            <a:off x="10544955" y="17944"/>
            <a:ext cx="1451913" cy="8593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77EDA0-B0ED-4DF3-AF45-8F36DA7A89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52" t="23909" r="57075" b="17636"/>
          <a:stretch/>
        </p:blipFill>
        <p:spPr>
          <a:xfrm>
            <a:off x="9671697" y="124742"/>
            <a:ext cx="715472" cy="7930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/>
        </p:nvSpPr>
        <p:spPr>
          <a:xfrm>
            <a:off x="2481943" y="510353"/>
            <a:ext cx="7228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ПРИМЕР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9" name="Google Shape;179;p11"/>
          <p:cNvSpPr/>
          <p:nvPr/>
        </p:nvSpPr>
        <p:spPr>
          <a:xfrm rot="5400000">
            <a:off x="8212491" y="2915760"/>
            <a:ext cx="3221762" cy="4376264"/>
          </a:xfrm>
          <a:prstGeom prst="rect">
            <a:avLst/>
          </a:prstGeom>
          <a:solidFill>
            <a:srgbClr val="8CC63E">
              <a:alpha val="35294"/>
            </a:srgbClr>
          </a:solidFill>
          <a:ln w="9525" cap="flat" cmpd="sng">
            <a:solidFill>
              <a:srgbClr val="AED39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782455" y="1803975"/>
            <a:ext cx="1065974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Сбоку можно поместить изображение </a:t>
            </a:r>
            <a:endParaRPr sz="1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635620" y="1605776"/>
            <a:ext cx="10939346" cy="4516244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2031" y="3494321"/>
            <a:ext cx="4989434" cy="332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2FD44F-634E-4B33-9133-330C8F02CA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t="11333" r="10740" b="15867"/>
          <a:stretch/>
        </p:blipFill>
        <p:spPr>
          <a:xfrm>
            <a:off x="195132" y="118185"/>
            <a:ext cx="1467658" cy="11162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6D3A80-AF3E-49D0-9DC2-A79E1E9DED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00" t="23195" r="15046" b="24313"/>
          <a:stretch/>
        </p:blipFill>
        <p:spPr>
          <a:xfrm>
            <a:off x="10544955" y="17944"/>
            <a:ext cx="1451913" cy="8593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39CC99-D9F6-45B5-BBBF-4FA6505574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52" t="23909" r="57075" b="17636"/>
          <a:stretch/>
        </p:blipFill>
        <p:spPr>
          <a:xfrm>
            <a:off x="9671697" y="124742"/>
            <a:ext cx="715472" cy="7930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128</Words>
  <Application>Microsoft Macintosh PowerPoint</Application>
  <PresentationFormat>Широкоэкранный</PresentationFormat>
  <Paragraphs>49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Montserrat Light</vt:lpstr>
      <vt:lpstr>Quattrocento Sans</vt:lpstr>
      <vt:lpstr>Montserrat ExtraBold</vt:lpstr>
      <vt:lpstr>Arial Narrow</vt:lpstr>
      <vt:lpstr>Georgia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Ирина Рыжова</cp:lastModifiedBy>
  <cp:revision>5</cp:revision>
  <dcterms:created xsi:type="dcterms:W3CDTF">2022-04-28T16:46:24Z</dcterms:created>
  <dcterms:modified xsi:type="dcterms:W3CDTF">2023-12-21T10:10:13Z</dcterms:modified>
</cp:coreProperties>
</file>